
<file path=[Content_Types].xml><?xml version="1.0" encoding="utf-8"?>
<Types xmlns="http://schemas.openxmlformats.org/package/2006/content-types">
  <Default Extension="tmp" ContentType="image/pn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media/image32.jpg" ContentType="image/jpeg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76"/>
  </p:notesMasterIdLst>
  <p:sldIdLst>
    <p:sldId id="330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333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32" r:id="rId47"/>
    <p:sldId id="303" r:id="rId48"/>
    <p:sldId id="304" r:id="rId49"/>
    <p:sldId id="305" r:id="rId50"/>
    <p:sldId id="306" r:id="rId51"/>
    <p:sldId id="307" r:id="rId52"/>
    <p:sldId id="308" r:id="rId53"/>
    <p:sldId id="309" r:id="rId54"/>
    <p:sldId id="310" r:id="rId55"/>
    <p:sldId id="311" r:id="rId56"/>
    <p:sldId id="312" r:id="rId57"/>
    <p:sldId id="313" r:id="rId58"/>
    <p:sldId id="314" r:id="rId59"/>
    <p:sldId id="315" r:id="rId60"/>
    <p:sldId id="316" r:id="rId61"/>
    <p:sldId id="317" r:id="rId62"/>
    <p:sldId id="318" r:id="rId63"/>
    <p:sldId id="319" r:id="rId64"/>
    <p:sldId id="320" r:id="rId65"/>
    <p:sldId id="321" r:id="rId66"/>
    <p:sldId id="322" r:id="rId67"/>
    <p:sldId id="323" r:id="rId68"/>
    <p:sldId id="324" r:id="rId69"/>
    <p:sldId id="325" r:id="rId70"/>
    <p:sldId id="326" r:id="rId71"/>
    <p:sldId id="327" r:id="rId72"/>
    <p:sldId id="328" r:id="rId73"/>
    <p:sldId id="329" r:id="rId74"/>
    <p:sldId id="331" r:id="rId75"/>
  </p:sldIdLst>
  <p:sldSz cx="9144000" cy="5143500" type="screen16x9"/>
  <p:notesSz cx="9144000" cy="51435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378" y="10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257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257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0F0DC8-40DB-4554-9724-16B9C3B86103}" type="datetimeFigureOut">
              <a:rPr lang="zh-TW" altLang="en-US" smtClean="0"/>
              <a:t>2022/12/23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3028950" y="642938"/>
            <a:ext cx="3086100" cy="17367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914400" y="2474913"/>
            <a:ext cx="7315200" cy="20256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4886325"/>
            <a:ext cx="3962400" cy="257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5180013" y="4886325"/>
            <a:ext cx="3962400" cy="257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B2366C-9AE8-4ED0-994C-69E59600841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680607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投影片圖像版面配置區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758825" y="358775"/>
            <a:ext cx="8178800" cy="4602163"/>
          </a:xfrm>
          <a:ln/>
        </p:spPr>
      </p:sp>
      <p:sp>
        <p:nvSpPr>
          <p:cNvPr id="16387" name="備忘稿版面配置區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TW" altLang="en-US">
              <a:latin typeface="Arial" pitchFamily="34" charset="0"/>
            </a:endParaRPr>
          </a:p>
        </p:txBody>
      </p:sp>
      <p:sp>
        <p:nvSpPr>
          <p:cNvPr id="16388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1225">
              <a:defRPr kumimoji="1" sz="1400" b="1">
                <a:solidFill>
                  <a:srgbClr val="0033CC"/>
                </a:solidFill>
                <a:latin typeface="標楷體" pitchFamily="65" charset="-120"/>
                <a:ea typeface="新細明體" pitchFamily="18" charset="-120"/>
              </a:defRPr>
            </a:lvl1pPr>
            <a:lvl2pPr marL="742950" indent="-285750" defTabSz="911225">
              <a:defRPr kumimoji="1" sz="1400" b="1">
                <a:solidFill>
                  <a:srgbClr val="0033CC"/>
                </a:solidFill>
                <a:latin typeface="標楷體" pitchFamily="65" charset="-120"/>
                <a:ea typeface="新細明體" pitchFamily="18" charset="-120"/>
              </a:defRPr>
            </a:lvl2pPr>
            <a:lvl3pPr marL="1143000" indent="-228600" defTabSz="911225">
              <a:defRPr kumimoji="1" sz="1400" b="1">
                <a:solidFill>
                  <a:srgbClr val="0033CC"/>
                </a:solidFill>
                <a:latin typeface="標楷體" pitchFamily="65" charset="-120"/>
                <a:ea typeface="新細明體" pitchFamily="18" charset="-120"/>
              </a:defRPr>
            </a:lvl3pPr>
            <a:lvl4pPr marL="1600200" indent="-228600" defTabSz="911225">
              <a:defRPr kumimoji="1" sz="1400" b="1">
                <a:solidFill>
                  <a:srgbClr val="0033CC"/>
                </a:solidFill>
                <a:latin typeface="標楷體" pitchFamily="65" charset="-120"/>
                <a:ea typeface="新細明體" pitchFamily="18" charset="-120"/>
              </a:defRPr>
            </a:lvl4pPr>
            <a:lvl5pPr marL="2057400" indent="-228600" defTabSz="911225">
              <a:defRPr kumimoji="1" sz="1400" b="1">
                <a:solidFill>
                  <a:srgbClr val="0033CC"/>
                </a:solidFill>
                <a:latin typeface="標楷體" pitchFamily="65" charset="-120"/>
                <a:ea typeface="新細明體" pitchFamily="18" charset="-120"/>
              </a:defRPr>
            </a:lvl5pPr>
            <a:lvl6pPr marL="25146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kumimoji="1" sz="1400" b="1">
                <a:solidFill>
                  <a:srgbClr val="0033CC"/>
                </a:solidFill>
                <a:latin typeface="標楷體" pitchFamily="65" charset="-120"/>
                <a:ea typeface="新細明體" pitchFamily="18" charset="-120"/>
              </a:defRPr>
            </a:lvl6pPr>
            <a:lvl7pPr marL="29718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kumimoji="1" sz="1400" b="1">
                <a:solidFill>
                  <a:srgbClr val="0033CC"/>
                </a:solidFill>
                <a:latin typeface="標楷體" pitchFamily="65" charset="-120"/>
                <a:ea typeface="新細明體" pitchFamily="18" charset="-120"/>
              </a:defRPr>
            </a:lvl7pPr>
            <a:lvl8pPr marL="34290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kumimoji="1" sz="1400" b="1">
                <a:solidFill>
                  <a:srgbClr val="0033CC"/>
                </a:solidFill>
                <a:latin typeface="標楷體" pitchFamily="65" charset="-120"/>
                <a:ea typeface="新細明體" pitchFamily="18" charset="-120"/>
              </a:defRPr>
            </a:lvl8pPr>
            <a:lvl9pPr marL="38862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kumimoji="1" sz="1400" b="1">
                <a:solidFill>
                  <a:srgbClr val="0033CC"/>
                </a:solidFill>
                <a:latin typeface="標楷體" pitchFamily="65" charset="-120"/>
                <a:ea typeface="新細明體" pitchFamily="18" charset="-120"/>
              </a:defRPr>
            </a:lvl9pPr>
          </a:lstStyle>
          <a:p>
            <a:fld id="{84B90557-0184-49B3-A5A3-F5F490177B6A}" type="slidenum">
              <a:rPr lang="en-US" altLang="zh-TW" sz="1200" b="0">
                <a:solidFill>
                  <a:schemeClr val="tx1"/>
                </a:solidFill>
                <a:latin typeface="Arial" pitchFamily="34" charset="0"/>
              </a:rPr>
              <a:pPr/>
              <a:t>74</a:t>
            </a:fld>
            <a:endParaRPr lang="en-US" altLang="zh-TW" sz="1200" b="0">
              <a:solidFill>
                <a:schemeClr val="tx1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77086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1594485"/>
            <a:ext cx="7772400" cy="10801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2880360"/>
            <a:ext cx="6400800" cy="12858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414F5E-7373-4E3B-A32F-B5782A325A3D}" type="datetime1">
              <a:rPr lang="en-US" altLang="zh-TW" smtClean="0"/>
              <a:t>12/23/2022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4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marL="38100">
              <a:lnSpc>
                <a:spcPts val="1630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C2C1AD-39FE-4527-8CAE-B1D54191DE2A}" type="datetime1">
              <a:rPr lang="en-US" altLang="zh-TW" smtClean="0"/>
              <a:t>12/23/2022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4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marL="38100">
              <a:lnSpc>
                <a:spcPts val="1630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183005"/>
            <a:ext cx="3977640" cy="33947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183005"/>
            <a:ext cx="3977640" cy="33947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83D9E3-E2E6-4591-B2DD-76C3E5938275}" type="datetime1">
              <a:rPr lang="en-US" altLang="zh-TW" smtClean="0"/>
              <a:t>12/23/2022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4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marL="38100">
              <a:lnSpc>
                <a:spcPts val="1630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FB4A52-4816-49B2-AE54-58AEC14CE8B6}" type="datetime1">
              <a:rPr lang="en-US" altLang="zh-TW" smtClean="0"/>
              <a:t>12/23/2022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4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marL="38100">
              <a:lnSpc>
                <a:spcPts val="1630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F95098-85B9-4AA8-88E4-54CB459237F2}" type="datetime1">
              <a:rPr lang="en-US" altLang="zh-TW" smtClean="0"/>
              <a:t>12/23/2022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4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marL="38100">
              <a:lnSpc>
                <a:spcPts val="1630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2899D61-D369-4DE2-8133-5A1581CFCA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939975"/>
            <a:ext cx="6858000" cy="69249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7A41BC0E-9340-4ECB-9878-21C84F8B13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276999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623A502A-FFCE-4A6C-AD08-DA5816D04D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3B2E2-D8D5-44FC-A75F-70FE03FF0BAB}" type="datetime1">
              <a:rPr lang="en-US" altLang="zh-TW" smtClean="0"/>
              <a:t>12/23/2022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716DEF62-2E7E-437B-8699-C7BA686E86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08960" y="4783455"/>
            <a:ext cx="2926080" cy="276999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337559BE-EE42-47D9-80B3-BDB1EEBEC1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C55F2-79DB-4053-8A0B-7C8165E6182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046087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>
  <p:cSld name="標題，美工圖案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8283" y="191527"/>
            <a:ext cx="7111834" cy="369332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美工圖案版面配置區 2"/>
          <p:cNvSpPr>
            <a:spLocks noGrp="1"/>
          </p:cNvSpPr>
          <p:nvPr>
            <p:ph type="clipArt" sz="half" idx="1"/>
          </p:nvPr>
        </p:nvSpPr>
        <p:spPr>
          <a:xfrm>
            <a:off x="683859" y="1329348"/>
            <a:ext cx="3852306" cy="276999"/>
          </a:xfrm>
        </p:spPr>
        <p:txBody>
          <a:bodyPr/>
          <a:lstStyle/>
          <a:p>
            <a:pPr lvl="0"/>
            <a:r>
              <a:rPr lang="zh-TW" altLang="en-US" noProof="0"/>
              <a:t>按一下圖示以新增美工 圖案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679506" y="1329348"/>
            <a:ext cx="3852306" cy="1384995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</p:spTree>
    <p:extLst>
      <p:ext uri="{BB962C8B-B14F-4D97-AF65-F5344CB8AC3E}">
        <p14:creationId xmlns:p14="http://schemas.microsoft.com/office/powerpoint/2010/main" val="3120556837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047709" y="144306"/>
            <a:ext cx="7048581" cy="4222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930660" y="1589037"/>
            <a:ext cx="4882515" cy="11226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4783455"/>
            <a:ext cx="2926080" cy="257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4783455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AFE1FB-614C-4AD4-B571-8A0F686F56B4}" type="datetime1">
              <a:rPr lang="en-US" altLang="zh-TW" smtClean="0"/>
              <a:t>12/23/2022</a:t>
            </a:fld>
            <a:endParaRPr lang="en-US" dirty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19665" y="4823177"/>
            <a:ext cx="256540" cy="2228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marL="38100">
              <a:lnSpc>
                <a:spcPts val="1630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tmp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tmp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tmp"/><Relationship Id="rId4" Type="http://schemas.openxmlformats.org/officeDocument/2006/relationships/image" Target="../media/image3.png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tmp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tmp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tmp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tmp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7" Type="http://schemas.openxmlformats.org/officeDocument/2006/relationships/image" Target="../media/image3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 descr="畫面剪輯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0" y="1363945"/>
            <a:ext cx="9144000" cy="13831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68580" tIns="34290" rIns="68580" bIns="34290" numCol="1" anchor="b" anchorCtr="1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新細明體" charset="-12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新細明體" charset="-12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新細明體" charset="-12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新細明體" charset="-12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新細明體" charset="-12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新細明體" charset="-12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新細明體" charset="-12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新細明體" charset="-120"/>
              </a:defRPr>
            </a:lvl9pPr>
          </a:lstStyle>
          <a:p>
            <a:pPr eaLnBrk="1" hangingPunct="1">
              <a:defRPr/>
            </a:pPr>
            <a:r>
              <a:rPr lang="en-US" altLang="zh-TW" sz="4050" b="1" kern="0" dirty="0">
                <a:solidFill>
                  <a:schemeClr val="accent2">
                    <a:lumMod val="50000"/>
                  </a:schemeClr>
                </a:solidFill>
                <a:ea typeface="標楷體" pitchFamily="65" charset="-120"/>
              </a:rPr>
              <a:t>The role of vegetation  in the environment</a:t>
            </a:r>
            <a:endParaRPr lang="en-US" altLang="zh-TW" sz="4050" b="1" kern="0" dirty="0">
              <a:solidFill>
                <a:schemeClr val="accent2">
                  <a:lumMod val="50000"/>
                </a:schemeClr>
              </a:solidFill>
              <a:ea typeface="標楷體" pitchFamily="65" charset="-12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3260994" y="4399731"/>
            <a:ext cx="5883007" cy="743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FF66"/>
              </a:buClr>
              <a:buSzPct val="50000"/>
              <a:buFont typeface="Wingdings" pitchFamily="2" charset="2"/>
              <a:buNone/>
              <a:defRPr kumimoji="1"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kumimoji="1"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3300"/>
              </a:buClr>
              <a:buSzPct val="60000"/>
              <a:buFont typeface="Wingdings" pitchFamily="2" charset="2"/>
              <a:buChar char="n"/>
              <a:defRPr kumimoji="1"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99"/>
              </a:buClr>
              <a:buSzPct val="60000"/>
              <a:buFont typeface="Wingdings" pitchFamily="2" charset="2"/>
              <a:buChar char="Ø"/>
              <a:defRPr kumimoji="1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 kumimoji="1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 kumimoji="1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 kumimoji="1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 kumimoji="1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 kumimoji="1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</a:defRPr>
            </a:lvl9pPr>
          </a:lstStyle>
          <a:p>
            <a:pPr algn="r" eaLnBrk="1" hangingPunct="1">
              <a:lnSpc>
                <a:spcPct val="80000"/>
              </a:lnSpc>
              <a:defRPr/>
            </a:pPr>
            <a:r>
              <a:rPr lang="en-US" altLang="zh-TW" sz="900" kern="0" dirty="0">
                <a:solidFill>
                  <a:srgbClr val="002060"/>
                </a:solidFill>
                <a:ea typeface="標楷體" pitchFamily="65" charset="-120"/>
              </a:rPr>
              <a:t>          </a:t>
            </a:r>
            <a:r>
              <a:rPr lang="zh-TW" altLang="en-US" sz="1500" kern="0" dirty="0">
                <a:solidFill>
                  <a:srgbClr val="002060"/>
                </a:solidFill>
                <a:ea typeface="Batang" pitchFamily="18" charset="-127"/>
              </a:rPr>
              <a:t>       </a:t>
            </a:r>
            <a:endParaRPr lang="zh-TW" altLang="en-US" sz="1500" kern="0" dirty="0">
              <a:solidFill>
                <a:srgbClr val="002060"/>
              </a:solidFill>
              <a:ea typeface="Batang" pitchFamily="18" charset="-127"/>
            </a:endParaRPr>
          </a:p>
          <a:p>
            <a:pPr algn="r" eaLnBrk="1" hangingPunct="1">
              <a:lnSpc>
                <a:spcPct val="80000"/>
              </a:lnSpc>
              <a:defRPr/>
            </a:pPr>
            <a:r>
              <a:rPr lang="en-US" altLang="zh-TW" sz="1500" kern="0" dirty="0">
                <a:solidFill>
                  <a:srgbClr val="002060"/>
                </a:solidFill>
              </a:rPr>
              <a:t>Department of Soil </a:t>
            </a:r>
            <a:r>
              <a:rPr lang="en-US" altLang="zh-TW" sz="1500" kern="0" dirty="0">
                <a:solidFill>
                  <a:srgbClr val="002060"/>
                </a:solidFill>
              </a:rPr>
              <a:t>and Water Conservation</a:t>
            </a:r>
          </a:p>
          <a:p>
            <a:pPr algn="r" eaLnBrk="1" hangingPunct="1">
              <a:lnSpc>
                <a:spcPct val="80000"/>
              </a:lnSpc>
              <a:defRPr/>
            </a:pPr>
            <a:r>
              <a:rPr lang="en-US" altLang="zh-TW" sz="1500" kern="0" dirty="0">
                <a:solidFill>
                  <a:srgbClr val="002060"/>
                </a:solidFill>
              </a:rPr>
              <a:t>National Pingtung University of Science and </a:t>
            </a:r>
            <a:r>
              <a:rPr lang="en-US" altLang="zh-TW" sz="1500" kern="0" dirty="0">
                <a:solidFill>
                  <a:srgbClr val="002060"/>
                </a:solidFill>
              </a:rPr>
              <a:t>Technology</a:t>
            </a:r>
            <a:endParaRPr lang="en-US" altLang="zh-TW" sz="1500" kern="0" dirty="0">
              <a:solidFill>
                <a:srgbClr val="002060"/>
              </a:solidFill>
            </a:endParaRPr>
          </a:p>
        </p:txBody>
      </p:sp>
      <p:pic>
        <p:nvPicPr>
          <p:cNvPr id="7" name="Picture 2" descr="行政院農業委員會水土保持局- 维基百科，自由的百科全书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909" y="837711"/>
            <a:ext cx="931579" cy="931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國立屏東科技大學- 维基百科，自由的百科全书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1389" y="55148"/>
            <a:ext cx="2082611" cy="1147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矩形 8"/>
          <p:cNvSpPr/>
          <p:nvPr/>
        </p:nvSpPr>
        <p:spPr>
          <a:xfrm>
            <a:off x="0" y="2908755"/>
            <a:ext cx="9144000" cy="4330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en-US" altLang="zh-TW" sz="2700" b="1" kern="0" dirty="0" err="1">
                <a:solidFill>
                  <a:srgbClr val="002060"/>
                </a:solidFill>
                <a:ea typeface="標楷體" pitchFamily="65" charset="-120"/>
              </a:rPr>
              <a:t>Chih</a:t>
            </a:r>
            <a:r>
              <a:rPr lang="en-US" altLang="zh-TW" sz="2700" b="1" kern="0" dirty="0">
                <a:solidFill>
                  <a:srgbClr val="002060"/>
                </a:solidFill>
                <a:ea typeface="標楷體" pitchFamily="65" charset="-120"/>
              </a:rPr>
              <a:t>-Wei Chuang</a:t>
            </a:r>
            <a:endParaRPr lang="en-US" altLang="zh-TW" sz="2700" b="1" kern="0" dirty="0">
              <a:solidFill>
                <a:srgbClr val="002060"/>
              </a:solidFill>
              <a:ea typeface="標楷體" pitchFamily="65" charset="-120"/>
            </a:endParaRPr>
          </a:p>
        </p:txBody>
      </p:sp>
      <p:pic>
        <p:nvPicPr>
          <p:cNvPr id="10" name="圖片 9" descr="剪取工具"/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07" t="35287" r="5293" b="12730"/>
          <a:stretch/>
        </p:blipFill>
        <p:spPr>
          <a:xfrm rot="698359">
            <a:off x="747966" y="3607867"/>
            <a:ext cx="3062806" cy="1583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448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762307" y="1304433"/>
            <a:ext cx="7305675" cy="2768600"/>
          </a:xfrm>
          <a:prstGeom prst="rect">
            <a:avLst/>
          </a:prstGeom>
        </p:spPr>
        <p:txBody>
          <a:bodyPr vert="horz" wrap="square" lIns="0" tIns="19558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540"/>
              </a:spcBef>
              <a:buFont typeface="Wingdings"/>
              <a:buChar char=""/>
              <a:tabLst>
                <a:tab pos="355600" algn="l"/>
              </a:tabLst>
            </a:pPr>
            <a:r>
              <a:rPr sz="2400" spc="-5" dirty="0">
                <a:latin typeface="Times New Roman"/>
                <a:cs typeface="Times New Roman"/>
              </a:rPr>
              <a:t>The</a:t>
            </a:r>
            <a:r>
              <a:rPr sz="2400" spc="-1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history</a:t>
            </a:r>
            <a:r>
              <a:rPr sz="2400" spc="-1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of</a:t>
            </a:r>
            <a:r>
              <a:rPr sz="2400" spc="-1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vegetation</a:t>
            </a:r>
            <a:r>
              <a:rPr sz="2400" spc="-4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engineering</a:t>
            </a:r>
            <a:r>
              <a:rPr sz="2400" spc="-4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in</a:t>
            </a:r>
            <a:r>
              <a:rPr sz="2400" spc="-50" dirty="0">
                <a:latin typeface="Times New Roman"/>
                <a:cs typeface="Times New Roman"/>
              </a:rPr>
              <a:t> </a:t>
            </a:r>
            <a:r>
              <a:rPr sz="2400" spc="-30" dirty="0">
                <a:latin typeface="Times New Roman"/>
                <a:cs typeface="Times New Roman"/>
              </a:rPr>
              <a:t>Taiwan</a:t>
            </a:r>
            <a:endParaRPr sz="24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1440"/>
              </a:spcBef>
              <a:buFont typeface="Wingdings"/>
              <a:buChar char=""/>
              <a:tabLst>
                <a:tab pos="355600" algn="l"/>
              </a:tabLst>
            </a:pPr>
            <a:r>
              <a:rPr sz="2400" spc="-5" dirty="0">
                <a:latin typeface="Times New Roman"/>
                <a:cs typeface="Times New Roman"/>
              </a:rPr>
              <a:t>Definitions</a:t>
            </a:r>
            <a:r>
              <a:rPr sz="2400" spc="-3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and Subjects</a:t>
            </a:r>
            <a:r>
              <a:rPr sz="2400" spc="-2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of</a:t>
            </a:r>
            <a:r>
              <a:rPr sz="2400" spc="-45" dirty="0">
                <a:latin typeface="Times New Roman"/>
                <a:cs typeface="Times New Roman"/>
              </a:rPr>
              <a:t> </a:t>
            </a:r>
            <a:r>
              <a:rPr sz="2400" spc="-30" dirty="0">
                <a:latin typeface="Times New Roman"/>
                <a:cs typeface="Times New Roman"/>
              </a:rPr>
              <a:t>Vegetation</a:t>
            </a:r>
            <a:endParaRPr sz="24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1440"/>
              </a:spcBef>
              <a:buFont typeface="Wingdings"/>
              <a:buChar char=""/>
              <a:tabLst>
                <a:tab pos="355600" algn="l"/>
              </a:tabLst>
            </a:pPr>
            <a:r>
              <a:rPr sz="2400" dirty="0">
                <a:latin typeface="Times New Roman"/>
                <a:cs typeface="Times New Roman"/>
              </a:rPr>
              <a:t>Conservation</a:t>
            </a:r>
            <a:r>
              <a:rPr sz="2400" spc="-4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Functions</a:t>
            </a:r>
            <a:r>
              <a:rPr sz="2400" spc="-3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of</a:t>
            </a:r>
            <a:r>
              <a:rPr sz="2400" spc="-55" dirty="0">
                <a:latin typeface="Times New Roman"/>
                <a:cs typeface="Times New Roman"/>
              </a:rPr>
              <a:t> </a:t>
            </a:r>
            <a:r>
              <a:rPr sz="2400" spc="-30" dirty="0">
                <a:latin typeface="Times New Roman"/>
                <a:cs typeface="Times New Roman"/>
              </a:rPr>
              <a:t>Vegetation</a:t>
            </a:r>
            <a:endParaRPr sz="2400">
              <a:latin typeface="Times New Roman"/>
              <a:cs typeface="Times New Roman"/>
            </a:endParaRPr>
          </a:p>
          <a:p>
            <a:pPr marL="812800" lvl="1" indent="-342900">
              <a:lnSpc>
                <a:spcPct val="100000"/>
              </a:lnSpc>
              <a:spcBef>
                <a:spcPts val="1440"/>
              </a:spcBef>
              <a:buFont typeface="Wingdings"/>
              <a:buChar char=""/>
              <a:tabLst>
                <a:tab pos="812800" algn="l"/>
              </a:tabLst>
            </a:pPr>
            <a:r>
              <a:rPr sz="2400" spc="-5" dirty="0">
                <a:latin typeface="Times New Roman"/>
                <a:cs typeface="Times New Roman"/>
              </a:rPr>
              <a:t>E</a:t>
            </a:r>
            <a:r>
              <a:rPr sz="2400" dirty="0">
                <a:latin typeface="Times New Roman"/>
                <a:cs typeface="Times New Roman"/>
              </a:rPr>
              <a:t>nviron</a:t>
            </a:r>
            <a:r>
              <a:rPr sz="2400" spc="-20" dirty="0">
                <a:latin typeface="Times New Roman"/>
                <a:cs typeface="Times New Roman"/>
              </a:rPr>
              <a:t>m</a:t>
            </a:r>
            <a:r>
              <a:rPr sz="2400" dirty="0">
                <a:latin typeface="Times New Roman"/>
                <a:cs typeface="Times New Roman"/>
              </a:rPr>
              <a:t>ental</a:t>
            </a:r>
            <a:r>
              <a:rPr sz="2400" spc="-165" dirty="0">
                <a:latin typeface="Times New Roman"/>
                <a:cs typeface="Times New Roman"/>
              </a:rPr>
              <a:t> </a:t>
            </a:r>
            <a:r>
              <a:rPr sz="2400" spc="-10" dirty="0">
                <a:latin typeface="Times New Roman"/>
                <a:cs typeface="Times New Roman"/>
              </a:rPr>
              <a:t>A</a:t>
            </a:r>
            <a:r>
              <a:rPr sz="2400" dirty="0">
                <a:latin typeface="Times New Roman"/>
                <a:cs typeface="Times New Roman"/>
              </a:rPr>
              <a:t>dapta</a:t>
            </a:r>
            <a:r>
              <a:rPr sz="2400" spc="5" dirty="0">
                <a:latin typeface="Times New Roman"/>
                <a:cs typeface="Times New Roman"/>
              </a:rPr>
              <a:t>ti</a:t>
            </a:r>
            <a:r>
              <a:rPr sz="2400" dirty="0">
                <a:latin typeface="Times New Roman"/>
                <a:cs typeface="Times New Roman"/>
              </a:rPr>
              <a:t>on</a:t>
            </a:r>
            <a:r>
              <a:rPr sz="2400" spc="-2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F</a:t>
            </a:r>
            <a:r>
              <a:rPr sz="2400" dirty="0">
                <a:latin typeface="Times New Roman"/>
                <a:cs typeface="Times New Roman"/>
              </a:rPr>
              <a:t>unc</a:t>
            </a:r>
            <a:r>
              <a:rPr sz="2400" spc="5" dirty="0">
                <a:latin typeface="Times New Roman"/>
                <a:cs typeface="Times New Roman"/>
              </a:rPr>
              <a:t>ti</a:t>
            </a:r>
            <a:r>
              <a:rPr sz="2400" dirty="0">
                <a:latin typeface="Times New Roman"/>
                <a:cs typeface="Times New Roman"/>
              </a:rPr>
              <a:t>ons</a:t>
            </a:r>
            <a:r>
              <a:rPr sz="2400" spc="-2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of vege</a:t>
            </a:r>
            <a:r>
              <a:rPr sz="2400" spc="5" dirty="0">
                <a:latin typeface="Times New Roman"/>
                <a:cs typeface="Times New Roman"/>
              </a:rPr>
              <a:t>t</a:t>
            </a:r>
            <a:r>
              <a:rPr sz="2400" dirty="0">
                <a:latin typeface="Times New Roman"/>
                <a:cs typeface="Times New Roman"/>
              </a:rPr>
              <a:t>a</a:t>
            </a:r>
            <a:r>
              <a:rPr sz="2400" spc="5" dirty="0">
                <a:latin typeface="Times New Roman"/>
                <a:cs typeface="Times New Roman"/>
              </a:rPr>
              <a:t>t</a:t>
            </a:r>
            <a:r>
              <a:rPr sz="2400" spc="-10" dirty="0">
                <a:latin typeface="Times New Roman"/>
                <a:cs typeface="Times New Roman"/>
              </a:rPr>
              <a:t>i</a:t>
            </a:r>
            <a:r>
              <a:rPr sz="2400" dirty="0">
                <a:latin typeface="Times New Roman"/>
                <a:cs typeface="Times New Roman"/>
              </a:rPr>
              <a:t>on</a:t>
            </a:r>
            <a:endParaRPr sz="2400">
              <a:latin typeface="Times New Roman"/>
              <a:cs typeface="Times New Roman"/>
            </a:endParaRPr>
          </a:p>
          <a:p>
            <a:pPr marL="812800" lvl="1" indent="-342900">
              <a:lnSpc>
                <a:spcPct val="100000"/>
              </a:lnSpc>
              <a:spcBef>
                <a:spcPts val="1440"/>
              </a:spcBef>
              <a:buFont typeface="Wingdings"/>
              <a:buChar char=""/>
              <a:tabLst>
                <a:tab pos="812800" algn="l"/>
              </a:tabLst>
            </a:pPr>
            <a:r>
              <a:rPr sz="2400" spc="-5" dirty="0">
                <a:latin typeface="Times New Roman"/>
                <a:cs typeface="Times New Roman"/>
              </a:rPr>
              <a:t>Soil</a:t>
            </a:r>
            <a:r>
              <a:rPr sz="2400" spc="-1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and</a:t>
            </a:r>
            <a:r>
              <a:rPr sz="2400" spc="-55" dirty="0">
                <a:latin typeface="Times New Roman"/>
                <a:cs typeface="Times New Roman"/>
              </a:rPr>
              <a:t> </a:t>
            </a:r>
            <a:r>
              <a:rPr sz="2400" spc="-45" dirty="0">
                <a:latin typeface="Times New Roman"/>
                <a:cs typeface="Times New Roman"/>
              </a:rPr>
              <a:t>Water</a:t>
            </a:r>
            <a:r>
              <a:rPr sz="2400" spc="-1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Conservation</a:t>
            </a:r>
            <a:r>
              <a:rPr sz="2400" spc="-3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Functions</a:t>
            </a:r>
            <a:r>
              <a:rPr sz="2400" spc="-3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of</a:t>
            </a:r>
            <a:r>
              <a:rPr sz="2400" spc="-40" dirty="0">
                <a:latin typeface="Times New Roman"/>
                <a:cs typeface="Times New Roman"/>
              </a:rPr>
              <a:t> </a:t>
            </a:r>
            <a:r>
              <a:rPr sz="2400" spc="-30" dirty="0">
                <a:latin typeface="Times New Roman"/>
                <a:cs typeface="Times New Roman"/>
              </a:rPr>
              <a:t>Vegetation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779505" y="214790"/>
            <a:ext cx="1247140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u="heavy" dirty="0">
                <a:uFill>
                  <a:solidFill>
                    <a:srgbClr val="000000"/>
                  </a:solidFill>
                </a:uFill>
              </a:rPr>
              <a:t>O</a:t>
            </a:r>
            <a:r>
              <a:rPr sz="3200" u="heavy" spc="5" dirty="0">
                <a:uFill>
                  <a:solidFill>
                    <a:srgbClr val="000000"/>
                  </a:solidFill>
                </a:uFill>
              </a:rPr>
              <a:t>u</a:t>
            </a:r>
            <a:r>
              <a:rPr sz="3200" u="heavy" spc="-5" dirty="0">
                <a:uFill>
                  <a:solidFill>
                    <a:srgbClr val="000000"/>
                  </a:solidFill>
                </a:uFill>
              </a:rPr>
              <a:t>tli</a:t>
            </a:r>
            <a:r>
              <a:rPr sz="3200" u="heavy" spc="5" dirty="0">
                <a:uFill>
                  <a:solidFill>
                    <a:srgbClr val="000000"/>
                  </a:solidFill>
                </a:uFill>
              </a:rPr>
              <a:t>n</a:t>
            </a:r>
            <a:r>
              <a:rPr sz="3200" u="heavy" dirty="0">
                <a:uFill>
                  <a:solidFill>
                    <a:srgbClr val="000000"/>
                  </a:solidFill>
                </a:uFill>
              </a:rPr>
              <a:t>e</a:t>
            </a:r>
            <a:endParaRPr sz="3200"/>
          </a:p>
        </p:txBody>
      </p:sp>
      <p:sp>
        <p:nvSpPr>
          <p:cNvPr id="5" name="object 5"/>
          <p:cNvSpPr/>
          <p:nvPr/>
        </p:nvSpPr>
        <p:spPr>
          <a:xfrm>
            <a:off x="756666" y="759713"/>
            <a:ext cx="1296670" cy="0"/>
          </a:xfrm>
          <a:custGeom>
            <a:avLst/>
            <a:gdLst/>
            <a:ahLst/>
            <a:cxnLst/>
            <a:rect l="l" t="t" r="r" b="b"/>
            <a:pathLst>
              <a:path w="1296670">
                <a:moveTo>
                  <a:pt x="0" y="0"/>
                </a:moveTo>
                <a:lnTo>
                  <a:pt x="1296149" y="0"/>
                </a:lnTo>
              </a:path>
            </a:pathLst>
          </a:custGeom>
          <a:ln w="190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474276" y="841019"/>
            <a:ext cx="8013065" cy="2110105"/>
          </a:xfrm>
          <a:prstGeom prst="rect">
            <a:avLst/>
          </a:prstGeom>
        </p:spPr>
        <p:txBody>
          <a:bodyPr vert="horz" wrap="square" lIns="0" tIns="139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95"/>
              </a:spcBef>
            </a:pPr>
            <a:r>
              <a:rPr sz="2400" b="1" dirty="0">
                <a:latin typeface="Arial"/>
                <a:cs typeface="Arial"/>
              </a:rPr>
              <a:t>In</a:t>
            </a:r>
            <a:r>
              <a:rPr sz="2400" b="1" spc="-45" dirty="0">
                <a:latin typeface="Arial"/>
                <a:cs typeface="Arial"/>
              </a:rPr>
              <a:t> </a:t>
            </a:r>
            <a:r>
              <a:rPr sz="2400" b="1" spc="-5" dirty="0">
                <a:latin typeface="Arial"/>
                <a:cs typeface="Arial"/>
              </a:rPr>
              <a:t>early</a:t>
            </a:r>
            <a:r>
              <a:rPr sz="2400" b="1" spc="-25" dirty="0">
                <a:latin typeface="Arial"/>
                <a:cs typeface="Arial"/>
              </a:rPr>
              <a:t> </a:t>
            </a:r>
            <a:r>
              <a:rPr sz="2400" b="1" spc="-10" dirty="0">
                <a:latin typeface="Arial"/>
                <a:cs typeface="Arial"/>
              </a:rPr>
              <a:t>years:</a:t>
            </a:r>
            <a:endParaRPr sz="2400">
              <a:latin typeface="Arial"/>
              <a:cs typeface="Arial"/>
            </a:endParaRPr>
          </a:p>
          <a:p>
            <a:pPr marL="189230" marR="5080" algn="just">
              <a:lnSpc>
                <a:spcPct val="100000"/>
              </a:lnSpc>
              <a:spcBef>
                <a:spcPts val="745"/>
              </a:spcBef>
            </a:pPr>
            <a:r>
              <a:rPr sz="1800" spc="-30" dirty="0">
                <a:latin typeface="Times New Roman"/>
                <a:cs typeface="Times New Roman"/>
              </a:rPr>
              <a:t>Taiwan’s </a:t>
            </a:r>
            <a:r>
              <a:rPr sz="1800" spc="-5" dirty="0">
                <a:latin typeface="Times New Roman"/>
                <a:cs typeface="Times New Roman"/>
              </a:rPr>
              <a:t>soil and </a:t>
            </a:r>
            <a:r>
              <a:rPr sz="1800" dirty="0">
                <a:latin typeface="Times New Roman"/>
                <a:cs typeface="Times New Roman"/>
              </a:rPr>
              <a:t>water </a:t>
            </a:r>
            <a:r>
              <a:rPr sz="1800" spc="-5" dirty="0">
                <a:latin typeface="Times New Roman"/>
                <a:cs typeface="Times New Roman"/>
              </a:rPr>
              <a:t>conservation </a:t>
            </a:r>
            <a:r>
              <a:rPr sz="1800" dirty="0">
                <a:latin typeface="Times New Roman"/>
                <a:cs typeface="Times New Roman"/>
              </a:rPr>
              <a:t>and </a:t>
            </a:r>
            <a:r>
              <a:rPr sz="1800" spc="-5" dirty="0">
                <a:latin typeface="Times New Roman"/>
                <a:cs typeface="Times New Roman"/>
              </a:rPr>
              <a:t>vegetation works </a:t>
            </a:r>
            <a:r>
              <a:rPr sz="1800" dirty="0">
                <a:latin typeface="Times New Roman"/>
                <a:cs typeface="Times New Roman"/>
              </a:rPr>
              <a:t>are </a:t>
            </a:r>
            <a:r>
              <a:rPr sz="1800" spc="-5" dirty="0">
                <a:latin typeface="Times New Roman"/>
                <a:cs typeface="Times New Roman"/>
              </a:rPr>
              <a:t>scattered </a:t>
            </a:r>
            <a:r>
              <a:rPr sz="1800" dirty="0">
                <a:latin typeface="Times New Roman"/>
                <a:cs typeface="Times New Roman"/>
              </a:rPr>
              <a:t>in </a:t>
            </a:r>
            <a:r>
              <a:rPr sz="1800" dirty="0">
                <a:solidFill>
                  <a:srgbClr val="FF0000"/>
                </a:solidFill>
                <a:latin typeface="Times New Roman"/>
                <a:cs typeface="Times New Roman"/>
              </a:rPr>
              <a:t>pit </a:t>
            </a:r>
            <a:r>
              <a:rPr sz="1800" spc="-5" dirty="0">
                <a:solidFill>
                  <a:srgbClr val="FF0000"/>
                </a:solidFill>
                <a:latin typeface="Times New Roman"/>
                <a:cs typeface="Times New Roman"/>
              </a:rPr>
              <a:t>and </a:t>
            </a:r>
            <a:r>
              <a:rPr sz="1800" dirty="0">
                <a:solidFill>
                  <a:srgbClr val="FF0000"/>
                </a:solidFill>
                <a:latin typeface="Times New Roman"/>
                <a:cs typeface="Times New Roman"/>
              </a:rPr>
              <a:t> trench</a:t>
            </a:r>
            <a:r>
              <a:rPr sz="1800" spc="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FF0000"/>
                </a:solidFill>
                <a:latin typeface="Times New Roman"/>
                <a:cs typeface="Times New Roman"/>
              </a:rPr>
              <a:t>stability</a:t>
            </a:r>
            <a:r>
              <a:rPr sz="1800" dirty="0">
                <a:solidFill>
                  <a:srgbClr val="FF0000"/>
                </a:solidFill>
                <a:latin typeface="Times New Roman"/>
                <a:cs typeface="Times New Roman"/>
              </a:rPr>
              <a:t> and</a:t>
            </a:r>
            <a:r>
              <a:rPr sz="1800" spc="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FF0000"/>
                </a:solidFill>
                <a:latin typeface="Times New Roman"/>
                <a:cs typeface="Times New Roman"/>
              </a:rPr>
              <a:t>landslide</a:t>
            </a:r>
            <a:r>
              <a:rPr sz="180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FF0000"/>
                </a:solidFill>
                <a:latin typeface="Times New Roman"/>
                <a:cs typeface="Times New Roman"/>
              </a:rPr>
              <a:t>site</a:t>
            </a:r>
            <a:r>
              <a:rPr sz="180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FF0000"/>
                </a:solidFill>
                <a:latin typeface="Times New Roman"/>
                <a:cs typeface="Times New Roman"/>
              </a:rPr>
              <a:t>remediation</a:t>
            </a:r>
            <a:r>
              <a:rPr sz="180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FF0000"/>
                </a:solidFill>
                <a:latin typeface="Times New Roman"/>
                <a:cs typeface="Times New Roman"/>
              </a:rPr>
              <a:t>projects</a:t>
            </a:r>
            <a:r>
              <a:rPr sz="1800" spc="-5" dirty="0">
                <a:latin typeface="Times New Roman"/>
                <a:cs typeface="Times New Roman"/>
              </a:rPr>
              <a:t>,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with</a:t>
            </a:r>
            <a:r>
              <a:rPr sz="1800" dirty="0">
                <a:latin typeface="Times New Roman"/>
                <a:cs typeface="Times New Roman"/>
              </a:rPr>
              <a:t> the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utilization</a:t>
            </a:r>
            <a:r>
              <a:rPr sz="1800" dirty="0">
                <a:latin typeface="Times New Roman"/>
                <a:cs typeface="Times New Roman"/>
              </a:rPr>
              <a:t> of 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FF0000"/>
                </a:solidFill>
                <a:latin typeface="Times New Roman"/>
                <a:cs typeface="Times New Roman"/>
              </a:rPr>
              <a:t>germination stake nailing </a:t>
            </a:r>
            <a:r>
              <a:rPr sz="1800" dirty="0">
                <a:solidFill>
                  <a:srgbClr val="FF0000"/>
                </a:solidFill>
                <a:latin typeface="Times New Roman"/>
                <a:cs typeface="Times New Roman"/>
              </a:rPr>
              <a:t>or </a:t>
            </a:r>
            <a:r>
              <a:rPr sz="1800" spc="-5" dirty="0">
                <a:solidFill>
                  <a:srgbClr val="FF0000"/>
                </a:solidFill>
                <a:latin typeface="Times New Roman"/>
                <a:cs typeface="Times New Roman"/>
              </a:rPr>
              <a:t>staking </a:t>
            </a:r>
            <a:r>
              <a:rPr sz="1800" dirty="0">
                <a:solidFill>
                  <a:srgbClr val="FF0000"/>
                </a:solidFill>
                <a:latin typeface="Times New Roman"/>
                <a:cs typeface="Times New Roman"/>
              </a:rPr>
              <a:t>and </a:t>
            </a:r>
            <a:r>
              <a:rPr sz="1800" spc="-5" dirty="0">
                <a:solidFill>
                  <a:srgbClr val="FF0000"/>
                </a:solidFill>
                <a:latin typeface="Times New Roman"/>
                <a:cs typeface="Times New Roman"/>
              </a:rPr>
              <a:t>burying </a:t>
            </a:r>
            <a:r>
              <a:rPr sz="1800" dirty="0">
                <a:solidFill>
                  <a:srgbClr val="FF0000"/>
                </a:solidFill>
                <a:latin typeface="Times New Roman"/>
                <a:cs typeface="Times New Roman"/>
              </a:rPr>
              <a:t>branch </a:t>
            </a:r>
            <a:r>
              <a:rPr sz="1800" spc="-5" dirty="0">
                <a:solidFill>
                  <a:srgbClr val="FF0000"/>
                </a:solidFill>
                <a:latin typeface="Times New Roman"/>
                <a:cs typeface="Times New Roman"/>
              </a:rPr>
              <a:t>method </a:t>
            </a:r>
            <a:r>
              <a:rPr sz="1800" dirty="0">
                <a:latin typeface="Times New Roman"/>
                <a:cs typeface="Times New Roman"/>
              </a:rPr>
              <a:t>to </a:t>
            </a:r>
            <a:r>
              <a:rPr sz="1800" spc="-5" dirty="0">
                <a:latin typeface="Times New Roman"/>
                <a:cs typeface="Times New Roman"/>
              </a:rPr>
              <a:t>stabilize slope </a:t>
            </a:r>
            <a:r>
              <a:rPr sz="1800" dirty="0">
                <a:latin typeface="Times New Roman"/>
                <a:cs typeface="Times New Roman"/>
              </a:rPr>
              <a:t> surface.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270"/>
              </a:spcBef>
            </a:pPr>
            <a:r>
              <a:rPr sz="2400" b="1" dirty="0">
                <a:solidFill>
                  <a:srgbClr val="404040"/>
                </a:solidFill>
                <a:latin typeface="Arial"/>
                <a:cs typeface="Arial"/>
              </a:rPr>
              <a:t>In</a:t>
            </a:r>
            <a:r>
              <a:rPr sz="2400" b="1" spc="-55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404040"/>
                </a:solidFill>
                <a:latin typeface="Arial"/>
                <a:cs typeface="Arial"/>
              </a:rPr>
              <a:t>the</a:t>
            </a:r>
            <a:r>
              <a:rPr sz="2400" b="1" spc="-35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404040"/>
                </a:solidFill>
                <a:latin typeface="Arial"/>
                <a:cs typeface="Arial"/>
              </a:rPr>
              <a:t>1960s:</a:t>
            </a:r>
            <a:endParaRPr sz="24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74276" y="3018595"/>
            <a:ext cx="6910705" cy="103631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9230" marR="508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Times New Roman"/>
                <a:cs typeface="Times New Roman"/>
              </a:rPr>
              <a:t>The</a:t>
            </a:r>
            <a:r>
              <a:rPr sz="1800" spc="14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main</a:t>
            </a:r>
            <a:r>
              <a:rPr sz="1800" spc="14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work</a:t>
            </a:r>
            <a:r>
              <a:rPr sz="1800" spc="13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focus</a:t>
            </a:r>
            <a:r>
              <a:rPr sz="1800" spc="13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that</a:t>
            </a:r>
            <a:r>
              <a:rPr sz="1800" spc="135" dirty="0"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FF0000"/>
                </a:solidFill>
                <a:latin typeface="Times New Roman"/>
                <a:cs typeface="Times New Roman"/>
              </a:rPr>
              <a:t>agricultural</a:t>
            </a:r>
            <a:r>
              <a:rPr sz="1800" spc="13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0000"/>
                </a:solidFill>
                <a:latin typeface="Times New Roman"/>
                <a:cs typeface="Times New Roman"/>
              </a:rPr>
              <a:t>land</a:t>
            </a:r>
            <a:r>
              <a:rPr sz="1800" spc="14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FF0000"/>
                </a:solidFill>
                <a:latin typeface="Times New Roman"/>
                <a:cs typeface="Times New Roman"/>
              </a:rPr>
              <a:t>soil</a:t>
            </a:r>
            <a:r>
              <a:rPr sz="1800" spc="14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FF0000"/>
                </a:solidFill>
                <a:latin typeface="Times New Roman"/>
                <a:cs typeface="Times New Roman"/>
              </a:rPr>
              <a:t>and</a:t>
            </a:r>
            <a:r>
              <a:rPr sz="1800" spc="13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0000"/>
                </a:solidFill>
                <a:latin typeface="Times New Roman"/>
                <a:cs typeface="Times New Roman"/>
              </a:rPr>
              <a:t>water</a:t>
            </a:r>
            <a:r>
              <a:rPr sz="1800" spc="14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FF0000"/>
                </a:solidFill>
                <a:latin typeface="Times New Roman"/>
                <a:cs typeface="Times New Roman"/>
              </a:rPr>
              <a:t>conservation, </a:t>
            </a:r>
            <a:r>
              <a:rPr sz="1800" spc="-434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0000"/>
                </a:solidFill>
                <a:latin typeface="Times New Roman"/>
                <a:cs typeface="Times New Roman"/>
              </a:rPr>
              <a:t>coverage</a:t>
            </a:r>
            <a:r>
              <a:rPr sz="1800" spc="-2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0000"/>
                </a:solidFill>
                <a:latin typeface="Times New Roman"/>
                <a:cs typeface="Times New Roman"/>
              </a:rPr>
              <a:t>and</a:t>
            </a:r>
            <a:r>
              <a:rPr sz="1800" spc="-1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FF0000"/>
                </a:solidFill>
                <a:latin typeface="Times New Roman"/>
                <a:cs typeface="Times New Roman"/>
              </a:rPr>
              <a:t>grass</a:t>
            </a:r>
            <a:r>
              <a:rPr sz="1800" dirty="0">
                <a:solidFill>
                  <a:srgbClr val="FF0000"/>
                </a:solidFill>
                <a:latin typeface="Times New Roman"/>
                <a:cs typeface="Times New Roman"/>
              </a:rPr>
              <a:t> cultivation</a:t>
            </a:r>
            <a:r>
              <a:rPr sz="1800" dirty="0">
                <a:latin typeface="Times New Roman"/>
                <a:cs typeface="Times New Roman"/>
              </a:rPr>
              <a:t>,</a:t>
            </a:r>
            <a:r>
              <a:rPr sz="1800" spc="-2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etc.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755"/>
              </a:spcBef>
            </a:pPr>
            <a:r>
              <a:rPr sz="2400" b="1" dirty="0">
                <a:solidFill>
                  <a:srgbClr val="404040"/>
                </a:solidFill>
                <a:latin typeface="Arial"/>
                <a:cs typeface="Arial"/>
              </a:rPr>
              <a:t>In</a:t>
            </a:r>
            <a:r>
              <a:rPr sz="2400" b="1" spc="-55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404040"/>
                </a:solidFill>
                <a:latin typeface="Arial"/>
                <a:cs typeface="Arial"/>
              </a:rPr>
              <a:t>the</a:t>
            </a:r>
            <a:r>
              <a:rPr sz="2400" b="1" spc="-35" dirty="0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404040"/>
                </a:solidFill>
                <a:latin typeface="Arial"/>
                <a:cs typeface="Arial"/>
              </a:rPr>
              <a:t>1970s:</a:t>
            </a:r>
            <a:endParaRPr sz="24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509092" y="3018595"/>
            <a:ext cx="97663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solidFill>
                  <a:srgbClr val="FF0000"/>
                </a:solidFill>
                <a:latin typeface="Times New Roman"/>
                <a:cs typeface="Times New Roman"/>
              </a:rPr>
              <a:t>vegetation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51092" y="4122092"/>
            <a:ext cx="7835265" cy="8483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Times New Roman"/>
                <a:cs typeface="Times New Roman"/>
              </a:rPr>
              <a:t>when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constructing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Zhongshan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15" dirty="0">
                <a:latin typeface="Times New Roman"/>
                <a:cs typeface="Times New Roman"/>
              </a:rPr>
              <a:t>Highway,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a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lot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of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foreign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vegetation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equipment,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information,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materials,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and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construction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operational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methods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were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introduced</a:t>
            </a:r>
            <a:r>
              <a:rPr sz="1800" spc="44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to </a:t>
            </a:r>
            <a:r>
              <a:rPr sz="1800" spc="-434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carry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out</a:t>
            </a:r>
            <a:r>
              <a:rPr sz="1800" spc="-5" dirty="0"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roadside slope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stability</a:t>
            </a:r>
            <a:r>
              <a:rPr sz="1800" spc="-2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with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vegetation</a:t>
            </a:r>
            <a:r>
              <a:rPr sz="1800" spc="-2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engineering.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14236" y="130998"/>
            <a:ext cx="685800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5" dirty="0"/>
              <a:t>The</a:t>
            </a:r>
            <a:r>
              <a:rPr sz="2800" dirty="0"/>
              <a:t> history</a:t>
            </a:r>
            <a:r>
              <a:rPr sz="2800" spc="-25" dirty="0"/>
              <a:t> </a:t>
            </a:r>
            <a:r>
              <a:rPr sz="2800" dirty="0"/>
              <a:t>of </a:t>
            </a:r>
            <a:r>
              <a:rPr sz="2800" spc="-5" dirty="0"/>
              <a:t>vegetation</a:t>
            </a:r>
            <a:r>
              <a:rPr sz="2800" spc="-25" dirty="0"/>
              <a:t> </a:t>
            </a:r>
            <a:r>
              <a:rPr sz="2800" spc="-5" dirty="0"/>
              <a:t>engineering</a:t>
            </a:r>
            <a:r>
              <a:rPr sz="2800" spc="-10" dirty="0"/>
              <a:t> </a:t>
            </a:r>
            <a:r>
              <a:rPr sz="2800" spc="-5" dirty="0"/>
              <a:t>in</a:t>
            </a:r>
            <a:r>
              <a:rPr sz="2800" spc="-60" dirty="0"/>
              <a:t> </a:t>
            </a:r>
            <a:r>
              <a:rPr sz="2800" spc="-45" dirty="0"/>
              <a:t>Taiwan</a:t>
            </a:r>
            <a:endParaRPr sz="280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74276" y="841019"/>
            <a:ext cx="8010525" cy="1161415"/>
          </a:xfrm>
          <a:prstGeom prst="rect">
            <a:avLst/>
          </a:prstGeom>
        </p:spPr>
        <p:txBody>
          <a:bodyPr vert="horz" wrap="square" lIns="0" tIns="139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95"/>
              </a:spcBef>
            </a:pPr>
            <a:r>
              <a:rPr sz="2400" b="1" spc="-5" dirty="0">
                <a:latin typeface="Arial"/>
                <a:cs typeface="Arial"/>
              </a:rPr>
              <a:t>After</a:t>
            </a:r>
            <a:r>
              <a:rPr sz="2400" b="1" spc="-85" dirty="0">
                <a:latin typeface="Arial"/>
                <a:cs typeface="Arial"/>
              </a:rPr>
              <a:t> </a:t>
            </a:r>
            <a:r>
              <a:rPr sz="2400" b="1" spc="-5" dirty="0">
                <a:latin typeface="Arial"/>
                <a:cs typeface="Arial"/>
              </a:rPr>
              <a:t>1983:</a:t>
            </a:r>
            <a:endParaRPr sz="2400">
              <a:latin typeface="Arial"/>
              <a:cs typeface="Arial"/>
            </a:endParaRPr>
          </a:p>
          <a:p>
            <a:pPr marL="189230" marR="5080">
              <a:lnSpc>
                <a:spcPct val="100000"/>
              </a:lnSpc>
              <a:spcBef>
                <a:spcPts val="745"/>
              </a:spcBef>
            </a:pPr>
            <a:r>
              <a:rPr sz="1800" spc="-20" dirty="0">
                <a:latin typeface="Times New Roman"/>
                <a:cs typeface="Times New Roman"/>
              </a:rPr>
              <a:t>Vegetation</a:t>
            </a:r>
            <a:r>
              <a:rPr sz="1800" spc="5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technologies</a:t>
            </a:r>
            <a:r>
              <a:rPr sz="1800" spc="6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for</a:t>
            </a:r>
            <a:r>
              <a:rPr sz="1800" spc="7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special</a:t>
            </a:r>
            <a:r>
              <a:rPr sz="1800" spc="7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areas</a:t>
            </a:r>
            <a:r>
              <a:rPr sz="1800" spc="6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including</a:t>
            </a:r>
            <a:r>
              <a:rPr sz="1800" spc="70" dirty="0"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0000"/>
                </a:solidFill>
                <a:latin typeface="Times New Roman"/>
                <a:cs typeface="Times New Roman"/>
              </a:rPr>
              <a:t>red</a:t>
            </a:r>
            <a:r>
              <a:rPr sz="1800" spc="7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FF0000"/>
                </a:solidFill>
                <a:latin typeface="Times New Roman"/>
                <a:cs typeface="Times New Roman"/>
              </a:rPr>
              <a:t>soil,</a:t>
            </a:r>
            <a:r>
              <a:rPr sz="1800" spc="7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FF0000"/>
                </a:solidFill>
                <a:latin typeface="Times New Roman"/>
                <a:cs typeface="Times New Roman"/>
              </a:rPr>
              <a:t>mudstone</a:t>
            </a:r>
            <a:r>
              <a:rPr sz="1800" spc="7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0000"/>
                </a:solidFill>
                <a:latin typeface="Times New Roman"/>
                <a:cs typeface="Times New Roman"/>
              </a:rPr>
              <a:t>and</a:t>
            </a:r>
            <a:r>
              <a:rPr sz="1800" spc="7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FF0000"/>
                </a:solidFill>
                <a:latin typeface="Times New Roman"/>
                <a:cs typeface="Times New Roman"/>
              </a:rPr>
              <a:t>limestone </a:t>
            </a:r>
            <a:r>
              <a:rPr sz="1800" spc="-434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FF0000"/>
                </a:solidFill>
                <a:latin typeface="Times New Roman"/>
                <a:cs typeface="Times New Roman"/>
              </a:rPr>
              <a:t>mining</a:t>
            </a:r>
            <a:r>
              <a:rPr sz="1800" spc="-1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0000"/>
                </a:solidFill>
                <a:latin typeface="Times New Roman"/>
                <a:cs typeface="Times New Roman"/>
              </a:rPr>
              <a:t>areas,</a:t>
            </a:r>
            <a:r>
              <a:rPr sz="1800" spc="-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etc.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were </a:t>
            </a:r>
            <a:r>
              <a:rPr sz="1800" dirty="0">
                <a:latin typeface="Times New Roman"/>
                <a:cs typeface="Times New Roman"/>
              </a:rPr>
              <a:t>respectively</a:t>
            </a:r>
            <a:r>
              <a:rPr sz="1800" spc="-2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experienced</a:t>
            </a:r>
            <a:r>
              <a:rPr sz="1800" spc="-3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and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explored.</a:t>
            </a:r>
            <a:endParaRPr sz="1800">
              <a:latin typeface="Times New Roman"/>
              <a:cs typeface="Times New Roman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92836" y="2139696"/>
            <a:ext cx="2467343" cy="1848611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203448" y="2139695"/>
            <a:ext cx="2464307" cy="1848611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801867" y="2139696"/>
            <a:ext cx="2761487" cy="1848611"/>
          </a:xfrm>
          <a:prstGeom prst="rect">
            <a:avLst/>
          </a:prstGeom>
        </p:spPr>
      </p:pic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14236" y="130998"/>
            <a:ext cx="685800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5" dirty="0"/>
              <a:t>The</a:t>
            </a:r>
            <a:r>
              <a:rPr sz="2800" dirty="0"/>
              <a:t> history</a:t>
            </a:r>
            <a:r>
              <a:rPr sz="2800" spc="-25" dirty="0"/>
              <a:t> </a:t>
            </a:r>
            <a:r>
              <a:rPr sz="2800" dirty="0"/>
              <a:t>of </a:t>
            </a:r>
            <a:r>
              <a:rPr sz="2800" spc="-5" dirty="0"/>
              <a:t>vegetation</a:t>
            </a:r>
            <a:r>
              <a:rPr sz="2800" spc="-25" dirty="0"/>
              <a:t> </a:t>
            </a:r>
            <a:r>
              <a:rPr sz="2800" spc="-5" dirty="0"/>
              <a:t>engineering</a:t>
            </a:r>
            <a:r>
              <a:rPr sz="2800" spc="-10" dirty="0"/>
              <a:t> </a:t>
            </a:r>
            <a:r>
              <a:rPr sz="2800" spc="-5" dirty="0"/>
              <a:t>in</a:t>
            </a:r>
            <a:r>
              <a:rPr sz="2800" spc="-60" dirty="0"/>
              <a:t> </a:t>
            </a:r>
            <a:r>
              <a:rPr sz="2800" spc="-45" dirty="0"/>
              <a:t>Taiwan</a:t>
            </a:r>
            <a:endParaRPr sz="280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74276" y="841019"/>
            <a:ext cx="8012430" cy="3101975"/>
          </a:xfrm>
          <a:prstGeom prst="rect">
            <a:avLst/>
          </a:prstGeom>
        </p:spPr>
        <p:txBody>
          <a:bodyPr vert="horz" wrap="square" lIns="0" tIns="139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95"/>
              </a:spcBef>
            </a:pPr>
            <a:r>
              <a:rPr sz="2400" b="1" dirty="0">
                <a:latin typeface="Arial"/>
                <a:cs typeface="Arial"/>
              </a:rPr>
              <a:t>In</a:t>
            </a:r>
            <a:r>
              <a:rPr sz="2400" b="1" spc="-114" dirty="0">
                <a:latin typeface="Arial"/>
                <a:cs typeface="Arial"/>
              </a:rPr>
              <a:t> </a:t>
            </a:r>
            <a:r>
              <a:rPr sz="2400" b="1" spc="-5" dirty="0">
                <a:latin typeface="Arial"/>
                <a:cs typeface="Arial"/>
              </a:rPr>
              <a:t>1984:</a:t>
            </a:r>
            <a:endParaRPr sz="2400">
              <a:latin typeface="Arial"/>
              <a:cs typeface="Arial"/>
            </a:endParaRPr>
          </a:p>
          <a:p>
            <a:pPr marL="189230" marR="5080" algn="just">
              <a:lnSpc>
                <a:spcPct val="100000"/>
              </a:lnSpc>
              <a:spcBef>
                <a:spcPts val="745"/>
              </a:spcBef>
            </a:pPr>
            <a:r>
              <a:rPr sz="1800" dirty="0">
                <a:latin typeface="Times New Roman"/>
                <a:cs typeface="Times New Roman"/>
              </a:rPr>
              <a:t>The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Greening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Implementation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30" dirty="0">
                <a:latin typeface="Times New Roman"/>
                <a:cs typeface="Times New Roman"/>
              </a:rPr>
              <a:t>Team</a:t>
            </a:r>
            <a:r>
              <a:rPr sz="1800" spc="-2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was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established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10" dirty="0">
                <a:latin typeface="Times New Roman"/>
                <a:cs typeface="Times New Roman"/>
              </a:rPr>
              <a:t>by</a:t>
            </a:r>
            <a:r>
              <a:rPr sz="1800" spc="-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the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20" dirty="0">
                <a:latin typeface="Times New Roman"/>
                <a:cs typeface="Times New Roman"/>
              </a:rPr>
              <a:t>Taiwan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Provincial 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Government</a:t>
            </a:r>
            <a:r>
              <a:rPr sz="1800" dirty="0">
                <a:latin typeface="Times New Roman"/>
                <a:cs typeface="Times New Roman"/>
              </a:rPr>
              <a:t> at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that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time</a:t>
            </a:r>
            <a:r>
              <a:rPr sz="1800" dirty="0">
                <a:latin typeface="Times New Roman"/>
                <a:cs typeface="Times New Roman"/>
              </a:rPr>
              <a:t> to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promote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environmental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greening</a:t>
            </a:r>
            <a:r>
              <a:rPr sz="1800" dirty="0">
                <a:latin typeface="Times New Roman"/>
                <a:cs typeface="Times New Roman"/>
              </a:rPr>
              <a:t> of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roads,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school 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campuses, </a:t>
            </a:r>
            <a:r>
              <a:rPr sz="1800" dirty="0">
                <a:latin typeface="Times New Roman"/>
                <a:cs typeface="Times New Roman"/>
              </a:rPr>
              <a:t>factories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and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home</a:t>
            </a:r>
            <a:r>
              <a:rPr sz="1800" spc="1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environments.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915"/>
              </a:spcBef>
            </a:pPr>
            <a:r>
              <a:rPr sz="2400" b="1" spc="-5" dirty="0">
                <a:latin typeface="Arial"/>
                <a:cs typeface="Arial"/>
              </a:rPr>
              <a:t>After</a:t>
            </a:r>
            <a:r>
              <a:rPr sz="2400" b="1" spc="-15" dirty="0">
                <a:latin typeface="Arial"/>
                <a:cs typeface="Arial"/>
              </a:rPr>
              <a:t> </a:t>
            </a:r>
            <a:r>
              <a:rPr sz="2400" b="1" spc="-5" dirty="0">
                <a:latin typeface="Arial"/>
                <a:cs typeface="Arial"/>
              </a:rPr>
              <a:t>921</a:t>
            </a:r>
            <a:r>
              <a:rPr sz="2400" b="1" spc="-15" dirty="0">
                <a:latin typeface="Arial"/>
                <a:cs typeface="Arial"/>
              </a:rPr>
              <a:t> </a:t>
            </a:r>
            <a:r>
              <a:rPr sz="2400" b="1" spc="-5" dirty="0">
                <a:latin typeface="Arial"/>
                <a:cs typeface="Arial"/>
              </a:rPr>
              <a:t>Earthquake</a:t>
            </a:r>
            <a:r>
              <a:rPr sz="2400" b="1" dirty="0">
                <a:latin typeface="Arial"/>
                <a:cs typeface="Arial"/>
              </a:rPr>
              <a:t> in</a:t>
            </a:r>
            <a:r>
              <a:rPr sz="2400" b="1" spc="-25" dirty="0">
                <a:latin typeface="Arial"/>
                <a:cs typeface="Arial"/>
              </a:rPr>
              <a:t> </a:t>
            </a:r>
            <a:r>
              <a:rPr sz="2400" b="1" spc="-5" dirty="0">
                <a:latin typeface="Arial"/>
                <a:cs typeface="Arial"/>
              </a:rPr>
              <a:t>1999:</a:t>
            </a:r>
            <a:endParaRPr sz="2400">
              <a:latin typeface="Arial"/>
              <a:cs typeface="Arial"/>
            </a:endParaRPr>
          </a:p>
          <a:p>
            <a:pPr marL="189230" marR="5080" indent="-635" algn="just">
              <a:lnSpc>
                <a:spcPct val="100000"/>
              </a:lnSpc>
              <a:spcBef>
                <a:spcPts val="685"/>
              </a:spcBef>
            </a:pPr>
            <a:r>
              <a:rPr sz="1800" dirty="0">
                <a:latin typeface="Times New Roman"/>
                <a:cs typeface="Times New Roman"/>
              </a:rPr>
              <a:t>In </a:t>
            </a:r>
            <a:r>
              <a:rPr sz="1800" spc="-5" dirty="0">
                <a:latin typeface="Times New Roman"/>
                <a:cs typeface="Times New Roman"/>
              </a:rPr>
              <a:t>response </a:t>
            </a:r>
            <a:r>
              <a:rPr sz="1800" dirty="0">
                <a:latin typeface="Times New Roman"/>
                <a:cs typeface="Times New Roman"/>
              </a:rPr>
              <a:t>to </a:t>
            </a:r>
            <a:r>
              <a:rPr sz="1800" spc="-5" dirty="0">
                <a:latin typeface="Times New Roman"/>
                <a:cs typeface="Times New Roman"/>
              </a:rPr>
              <a:t>the greening </a:t>
            </a:r>
            <a:r>
              <a:rPr sz="1800" dirty="0">
                <a:latin typeface="Times New Roman"/>
                <a:cs typeface="Times New Roman"/>
              </a:rPr>
              <a:t>and </a:t>
            </a:r>
            <a:r>
              <a:rPr sz="1800" spc="-5" dirty="0">
                <a:latin typeface="Times New Roman"/>
                <a:cs typeface="Times New Roman"/>
              </a:rPr>
              <a:t>revegetation needs </a:t>
            </a:r>
            <a:r>
              <a:rPr sz="1800" dirty="0">
                <a:latin typeface="Times New Roman"/>
                <a:cs typeface="Times New Roman"/>
              </a:rPr>
              <a:t>of </a:t>
            </a:r>
            <a:r>
              <a:rPr sz="1800" spc="-5" dirty="0">
                <a:latin typeface="Times New Roman"/>
                <a:cs typeface="Times New Roman"/>
              </a:rPr>
              <a:t>wide areas </a:t>
            </a:r>
            <a:r>
              <a:rPr sz="1800" dirty="0">
                <a:latin typeface="Times New Roman"/>
                <a:cs typeface="Times New Roman"/>
              </a:rPr>
              <a:t>of the </a:t>
            </a:r>
            <a:r>
              <a:rPr sz="1800" spc="-15" dirty="0">
                <a:latin typeface="Times New Roman"/>
                <a:cs typeface="Times New Roman"/>
              </a:rPr>
              <a:t>country, 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0000"/>
                </a:solidFill>
                <a:latin typeface="Times New Roman"/>
                <a:cs typeface="Times New Roman"/>
              </a:rPr>
              <a:t>ecology-based </a:t>
            </a:r>
            <a:r>
              <a:rPr sz="1800" spc="-5" dirty="0">
                <a:solidFill>
                  <a:srgbClr val="FF0000"/>
                </a:solidFill>
                <a:latin typeface="Times New Roman"/>
                <a:cs typeface="Times New Roman"/>
              </a:rPr>
              <a:t>and safety-oriented ecological engineering </a:t>
            </a:r>
            <a:r>
              <a:rPr sz="1800" dirty="0">
                <a:latin typeface="Times New Roman"/>
                <a:cs typeface="Times New Roman"/>
              </a:rPr>
              <a:t>as </a:t>
            </a:r>
            <a:r>
              <a:rPr sz="1800" spc="-10" dirty="0">
                <a:latin typeface="Times New Roman"/>
                <a:cs typeface="Times New Roman"/>
              </a:rPr>
              <a:t>well </a:t>
            </a:r>
            <a:r>
              <a:rPr sz="1800" dirty="0">
                <a:latin typeface="Times New Roman"/>
                <a:cs typeface="Times New Roman"/>
              </a:rPr>
              <a:t>as </a:t>
            </a:r>
            <a:r>
              <a:rPr sz="1800" spc="-5" dirty="0">
                <a:latin typeface="Times New Roman"/>
                <a:cs typeface="Times New Roman"/>
              </a:rPr>
              <a:t>soil </a:t>
            </a:r>
            <a:r>
              <a:rPr sz="1800" dirty="0">
                <a:latin typeface="Times New Roman"/>
                <a:cs typeface="Times New Roman"/>
              </a:rPr>
              <a:t>and </a:t>
            </a:r>
            <a:r>
              <a:rPr sz="1800" spc="-5" dirty="0">
                <a:latin typeface="Times New Roman"/>
                <a:cs typeface="Times New Roman"/>
              </a:rPr>
              <a:t>water </a:t>
            </a:r>
            <a:r>
              <a:rPr sz="1800" dirty="0">
                <a:latin typeface="Times New Roman"/>
                <a:cs typeface="Times New Roman"/>
              </a:rPr>
              <a:t> conservation </a:t>
            </a:r>
            <a:r>
              <a:rPr sz="1800" spc="-5" dirty="0">
                <a:latin typeface="Times New Roman"/>
                <a:cs typeface="Times New Roman"/>
              </a:rPr>
              <a:t>vegetation works were confirmed </a:t>
            </a:r>
            <a:r>
              <a:rPr sz="1800" dirty="0">
                <a:latin typeface="Times New Roman"/>
                <a:cs typeface="Times New Roman"/>
              </a:rPr>
              <a:t>as </a:t>
            </a:r>
            <a:r>
              <a:rPr sz="1800" spc="-5" dirty="0">
                <a:latin typeface="Times New Roman"/>
                <a:cs typeface="Times New Roman"/>
              </a:rPr>
              <a:t>development direction </a:t>
            </a:r>
            <a:r>
              <a:rPr sz="1800" dirty="0">
                <a:latin typeface="Times New Roman"/>
                <a:cs typeface="Times New Roman"/>
              </a:rPr>
              <a:t>to </a:t>
            </a:r>
            <a:r>
              <a:rPr sz="1800" spc="-5" dirty="0">
                <a:latin typeface="Times New Roman"/>
                <a:cs typeface="Times New Roman"/>
              </a:rPr>
              <a:t>promote 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0000"/>
                </a:solidFill>
                <a:latin typeface="Times New Roman"/>
                <a:cs typeface="Times New Roman"/>
              </a:rPr>
              <a:t>national</a:t>
            </a:r>
            <a:r>
              <a:rPr sz="1800" spc="-2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0000"/>
                </a:solidFill>
                <a:latin typeface="Times New Roman"/>
                <a:cs typeface="Times New Roman"/>
              </a:rPr>
              <a:t>land</a:t>
            </a:r>
            <a:r>
              <a:rPr sz="1800" spc="-1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FF0000"/>
                </a:solidFill>
                <a:latin typeface="Times New Roman"/>
                <a:cs typeface="Times New Roman"/>
              </a:rPr>
              <a:t>disaster </a:t>
            </a:r>
            <a:r>
              <a:rPr sz="1800" dirty="0">
                <a:solidFill>
                  <a:srgbClr val="FF0000"/>
                </a:solidFill>
                <a:latin typeface="Times New Roman"/>
                <a:cs typeface="Times New Roman"/>
              </a:rPr>
              <a:t>prevention</a:t>
            </a:r>
            <a:r>
              <a:rPr sz="1800" spc="-2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and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0000"/>
                </a:solidFill>
                <a:latin typeface="Times New Roman"/>
                <a:cs typeface="Times New Roman"/>
              </a:rPr>
              <a:t>revegetation</a:t>
            </a:r>
            <a:r>
              <a:rPr sz="1800" spc="-3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FF0000"/>
                </a:solidFill>
                <a:latin typeface="Times New Roman"/>
                <a:cs typeface="Times New Roman"/>
              </a:rPr>
              <a:t>task</a:t>
            </a:r>
            <a:r>
              <a:rPr sz="1800" spc="-5" dirty="0">
                <a:latin typeface="Times New Roman"/>
                <a:cs typeface="Times New Roman"/>
              </a:rPr>
              <a:t>.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14236" y="130998"/>
            <a:ext cx="685800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5" dirty="0"/>
              <a:t>The</a:t>
            </a:r>
            <a:r>
              <a:rPr sz="2800" dirty="0"/>
              <a:t> history</a:t>
            </a:r>
            <a:r>
              <a:rPr sz="2800" spc="-25" dirty="0"/>
              <a:t> </a:t>
            </a:r>
            <a:r>
              <a:rPr sz="2800" dirty="0"/>
              <a:t>of </a:t>
            </a:r>
            <a:r>
              <a:rPr sz="2800" spc="-5" dirty="0"/>
              <a:t>vegetation</a:t>
            </a:r>
            <a:r>
              <a:rPr sz="2800" spc="-25" dirty="0"/>
              <a:t> </a:t>
            </a:r>
            <a:r>
              <a:rPr sz="2800" spc="-5" dirty="0"/>
              <a:t>engineering</a:t>
            </a:r>
            <a:r>
              <a:rPr sz="2800" spc="-10" dirty="0"/>
              <a:t> </a:t>
            </a:r>
            <a:r>
              <a:rPr sz="2800" spc="-5" dirty="0"/>
              <a:t>in</a:t>
            </a:r>
            <a:r>
              <a:rPr sz="2800" spc="-60" dirty="0"/>
              <a:t> </a:t>
            </a:r>
            <a:r>
              <a:rPr sz="2800" spc="-45" dirty="0"/>
              <a:t>Taiwan</a:t>
            </a:r>
            <a:endParaRPr sz="280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74276" y="967536"/>
            <a:ext cx="8012430" cy="2083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latin typeface="Arial"/>
                <a:cs typeface="Arial"/>
              </a:rPr>
              <a:t>In</a:t>
            </a:r>
            <a:r>
              <a:rPr sz="2400" b="1" spc="-50" dirty="0">
                <a:latin typeface="Arial"/>
                <a:cs typeface="Arial"/>
              </a:rPr>
              <a:t> </a:t>
            </a:r>
            <a:r>
              <a:rPr sz="2400" b="1" spc="-5" dirty="0">
                <a:latin typeface="Arial"/>
                <a:cs typeface="Arial"/>
              </a:rPr>
              <a:t>recent </a:t>
            </a:r>
            <a:r>
              <a:rPr sz="2400" b="1" spc="-10" dirty="0">
                <a:latin typeface="Arial"/>
                <a:cs typeface="Arial"/>
              </a:rPr>
              <a:t>years</a:t>
            </a:r>
            <a:r>
              <a:rPr sz="2400" b="1" spc="10" dirty="0">
                <a:latin typeface="Arial"/>
                <a:cs typeface="Arial"/>
              </a:rPr>
              <a:t> </a:t>
            </a:r>
            <a:r>
              <a:rPr sz="2400" b="1" dirty="0">
                <a:latin typeface="Arial"/>
                <a:cs typeface="Arial"/>
              </a:rPr>
              <a:t>:</a:t>
            </a:r>
            <a:endParaRPr sz="2400">
              <a:latin typeface="Arial"/>
              <a:cs typeface="Arial"/>
            </a:endParaRPr>
          </a:p>
          <a:p>
            <a:pPr marL="83820" marR="5080" algn="just">
              <a:lnSpc>
                <a:spcPct val="150000"/>
              </a:lnSpc>
              <a:spcBef>
                <a:spcPts val="360"/>
              </a:spcBef>
            </a:pPr>
            <a:r>
              <a:rPr sz="1800" spc="-5" dirty="0">
                <a:latin typeface="Times New Roman"/>
                <a:cs typeface="Times New Roman"/>
              </a:rPr>
              <a:t>Due </a:t>
            </a:r>
            <a:r>
              <a:rPr sz="1800" dirty="0">
                <a:latin typeface="Times New Roman"/>
                <a:cs typeface="Times New Roman"/>
              </a:rPr>
              <a:t>to </a:t>
            </a:r>
            <a:r>
              <a:rPr sz="1800" spc="-5" dirty="0">
                <a:latin typeface="Times New Roman"/>
                <a:cs typeface="Times New Roman"/>
              </a:rPr>
              <a:t>the disasters </a:t>
            </a:r>
            <a:r>
              <a:rPr sz="1800" dirty="0">
                <a:latin typeface="Times New Roman"/>
                <a:cs typeface="Times New Roman"/>
              </a:rPr>
              <a:t>and </a:t>
            </a:r>
            <a:r>
              <a:rPr sz="1800" spc="-5" dirty="0">
                <a:latin typeface="Times New Roman"/>
                <a:cs typeface="Times New Roman"/>
              </a:rPr>
              <a:t>the impacts </a:t>
            </a:r>
            <a:r>
              <a:rPr sz="1800" dirty="0">
                <a:latin typeface="Times New Roman"/>
                <a:cs typeface="Times New Roman"/>
              </a:rPr>
              <a:t>brought </a:t>
            </a:r>
            <a:r>
              <a:rPr sz="1800" spc="-10" dirty="0">
                <a:latin typeface="Times New Roman"/>
                <a:cs typeface="Times New Roman"/>
              </a:rPr>
              <a:t>on by </a:t>
            </a:r>
            <a:r>
              <a:rPr sz="1800" spc="-5" dirty="0">
                <a:latin typeface="Times New Roman"/>
                <a:cs typeface="Times New Roman"/>
              </a:rPr>
              <a:t>climate </a:t>
            </a:r>
            <a:r>
              <a:rPr sz="1800" dirty="0">
                <a:latin typeface="Times New Roman"/>
                <a:cs typeface="Times New Roman"/>
              </a:rPr>
              <a:t>change, </a:t>
            </a:r>
            <a:r>
              <a:rPr sz="1800" spc="-5" dirty="0">
                <a:latin typeface="Times New Roman"/>
                <a:cs typeface="Times New Roman"/>
              </a:rPr>
              <a:t>soil </a:t>
            </a:r>
            <a:r>
              <a:rPr sz="1800" dirty="0">
                <a:latin typeface="Times New Roman"/>
                <a:cs typeface="Times New Roman"/>
              </a:rPr>
              <a:t>and water 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conservation </a:t>
            </a:r>
            <a:r>
              <a:rPr sz="1800" spc="-5" dirty="0">
                <a:latin typeface="Times New Roman"/>
                <a:cs typeface="Times New Roman"/>
              </a:rPr>
              <a:t>work </a:t>
            </a:r>
            <a:r>
              <a:rPr sz="1800" dirty="0">
                <a:latin typeface="Times New Roman"/>
                <a:cs typeface="Times New Roman"/>
              </a:rPr>
              <a:t>has </a:t>
            </a:r>
            <a:r>
              <a:rPr sz="1800" spc="-5" dirty="0">
                <a:latin typeface="Times New Roman"/>
                <a:cs typeface="Times New Roman"/>
              </a:rPr>
              <a:t>promoted </a:t>
            </a:r>
            <a:r>
              <a:rPr sz="1800" dirty="0">
                <a:solidFill>
                  <a:srgbClr val="FF0000"/>
                </a:solidFill>
                <a:latin typeface="Times New Roman"/>
                <a:cs typeface="Times New Roman"/>
              </a:rPr>
              <a:t>rural </a:t>
            </a:r>
            <a:r>
              <a:rPr sz="1800" spc="-5" dirty="0">
                <a:solidFill>
                  <a:srgbClr val="FF0000"/>
                </a:solidFill>
                <a:latin typeface="Times New Roman"/>
                <a:cs typeface="Times New Roman"/>
              </a:rPr>
              <a:t>green vegetation resource </a:t>
            </a:r>
            <a:r>
              <a:rPr sz="1800" dirty="0">
                <a:solidFill>
                  <a:srgbClr val="FF0000"/>
                </a:solidFill>
                <a:latin typeface="Times New Roman"/>
                <a:cs typeface="Times New Roman"/>
              </a:rPr>
              <a:t>and </a:t>
            </a:r>
            <a:r>
              <a:rPr sz="1800" spc="-5" dirty="0">
                <a:solidFill>
                  <a:srgbClr val="FF0000"/>
                </a:solidFill>
                <a:latin typeface="Times New Roman"/>
                <a:cs typeface="Times New Roman"/>
              </a:rPr>
              <a:t>environment </a:t>
            </a:r>
            <a:r>
              <a:rPr sz="180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800" spc="-20" dirty="0">
                <a:solidFill>
                  <a:srgbClr val="FF0000"/>
                </a:solidFill>
                <a:latin typeface="Times New Roman"/>
                <a:cs typeface="Times New Roman"/>
              </a:rPr>
              <a:t>survey,</a:t>
            </a:r>
            <a:r>
              <a:rPr sz="1800" spc="-1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FF0000"/>
                </a:solidFill>
                <a:latin typeface="Times New Roman"/>
                <a:cs typeface="Times New Roman"/>
              </a:rPr>
              <a:t>encouraged</a:t>
            </a:r>
            <a:r>
              <a:rPr sz="180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FF0000"/>
                </a:solidFill>
                <a:latin typeface="Times New Roman"/>
                <a:cs typeface="Times New Roman"/>
              </a:rPr>
              <a:t>extensive</a:t>
            </a:r>
            <a:r>
              <a:rPr sz="180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FF0000"/>
                </a:solidFill>
                <a:latin typeface="Times New Roman"/>
                <a:cs typeface="Times New Roman"/>
              </a:rPr>
              <a:t>planting</a:t>
            </a:r>
            <a:r>
              <a:rPr sz="1800" dirty="0">
                <a:solidFill>
                  <a:srgbClr val="FF0000"/>
                </a:solidFill>
                <a:latin typeface="Times New Roman"/>
                <a:cs typeface="Times New Roman"/>
              </a:rPr>
              <a:t> of</a:t>
            </a:r>
            <a:r>
              <a:rPr sz="1800" spc="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FF0000"/>
                </a:solidFill>
                <a:latin typeface="Times New Roman"/>
                <a:cs typeface="Times New Roman"/>
              </a:rPr>
              <a:t>trees,</a:t>
            </a:r>
            <a:r>
              <a:rPr sz="1800" dirty="0">
                <a:solidFill>
                  <a:srgbClr val="FF0000"/>
                </a:solidFill>
                <a:latin typeface="Times New Roman"/>
                <a:cs typeface="Times New Roman"/>
              </a:rPr>
              <a:t> and</a:t>
            </a:r>
            <a:r>
              <a:rPr sz="1800" spc="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FF0000"/>
                </a:solidFill>
                <a:latin typeface="Times New Roman"/>
                <a:cs typeface="Times New Roman"/>
              </a:rPr>
              <a:t>constructed</a:t>
            </a:r>
            <a:r>
              <a:rPr sz="1800" dirty="0">
                <a:solidFill>
                  <a:srgbClr val="FF0000"/>
                </a:solidFill>
                <a:latin typeface="Times New Roman"/>
                <a:cs typeface="Times New Roman"/>
              </a:rPr>
              <a:t> green</a:t>
            </a:r>
            <a:r>
              <a:rPr sz="1800" spc="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FF0000"/>
                </a:solidFill>
                <a:latin typeface="Times New Roman"/>
                <a:cs typeface="Times New Roman"/>
              </a:rPr>
              <a:t>belts</a:t>
            </a:r>
            <a:r>
              <a:rPr sz="180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FF0000"/>
                </a:solidFill>
                <a:latin typeface="Times New Roman"/>
                <a:cs typeface="Times New Roman"/>
              </a:rPr>
              <a:t>with </a:t>
            </a:r>
            <a:r>
              <a:rPr sz="1800" dirty="0">
                <a:solidFill>
                  <a:srgbClr val="FF0000"/>
                </a:solidFill>
                <a:latin typeface="Times New Roman"/>
                <a:cs typeface="Times New Roman"/>
              </a:rPr>
              <a:t> ecological</a:t>
            </a:r>
            <a:r>
              <a:rPr sz="1800" spc="-3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0000"/>
                </a:solidFill>
                <a:latin typeface="Times New Roman"/>
                <a:cs typeface="Times New Roman"/>
              </a:rPr>
              <a:t>and</a:t>
            </a:r>
            <a:r>
              <a:rPr sz="1800" spc="-1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FF0000"/>
                </a:solidFill>
                <a:latin typeface="Times New Roman"/>
                <a:cs typeface="Times New Roman"/>
              </a:rPr>
              <a:t>buffering </a:t>
            </a:r>
            <a:r>
              <a:rPr sz="1800" dirty="0">
                <a:solidFill>
                  <a:srgbClr val="FF0000"/>
                </a:solidFill>
                <a:latin typeface="Times New Roman"/>
                <a:cs typeface="Times New Roman"/>
              </a:rPr>
              <a:t>functions</a:t>
            </a:r>
            <a:r>
              <a:rPr sz="1800" spc="-1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as </a:t>
            </a:r>
            <a:r>
              <a:rPr sz="1800" spc="-5" dirty="0">
                <a:latin typeface="Times New Roman"/>
                <a:cs typeface="Times New Roman"/>
              </a:rPr>
              <a:t>performing </a:t>
            </a:r>
            <a:r>
              <a:rPr sz="1800" dirty="0">
                <a:latin typeface="Times New Roman"/>
                <a:cs typeface="Times New Roman"/>
              </a:rPr>
              <a:t>direction.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14236" y="130998"/>
            <a:ext cx="685800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5" dirty="0"/>
              <a:t>The</a:t>
            </a:r>
            <a:r>
              <a:rPr sz="2800" dirty="0"/>
              <a:t> history</a:t>
            </a:r>
            <a:r>
              <a:rPr sz="2800" spc="-25" dirty="0"/>
              <a:t> </a:t>
            </a:r>
            <a:r>
              <a:rPr sz="2800" dirty="0"/>
              <a:t>of </a:t>
            </a:r>
            <a:r>
              <a:rPr sz="2800" spc="-5" dirty="0"/>
              <a:t>vegetation</a:t>
            </a:r>
            <a:r>
              <a:rPr sz="2800" spc="-25" dirty="0"/>
              <a:t> </a:t>
            </a:r>
            <a:r>
              <a:rPr sz="2800" spc="-5" dirty="0"/>
              <a:t>engineering</a:t>
            </a:r>
            <a:r>
              <a:rPr sz="2800" spc="-10" dirty="0"/>
              <a:t> </a:t>
            </a:r>
            <a:r>
              <a:rPr sz="2800" spc="-5" dirty="0"/>
              <a:t>in</a:t>
            </a:r>
            <a:r>
              <a:rPr sz="2800" spc="-60" dirty="0"/>
              <a:t> </a:t>
            </a:r>
            <a:r>
              <a:rPr sz="2800" spc="-45" dirty="0"/>
              <a:t>Taiwan</a:t>
            </a:r>
            <a:endParaRPr sz="280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770420" y="144306"/>
            <a:ext cx="550545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5" dirty="0"/>
              <a:t>Definitions</a:t>
            </a:r>
            <a:r>
              <a:rPr sz="2800" spc="-30" dirty="0"/>
              <a:t> </a:t>
            </a:r>
            <a:r>
              <a:rPr sz="2800" spc="-5" dirty="0"/>
              <a:t>and</a:t>
            </a:r>
            <a:r>
              <a:rPr sz="2800" dirty="0"/>
              <a:t> </a:t>
            </a:r>
            <a:r>
              <a:rPr sz="2800" spc="-5" dirty="0"/>
              <a:t>Subjects</a:t>
            </a:r>
            <a:r>
              <a:rPr sz="2800" spc="-20" dirty="0"/>
              <a:t> </a:t>
            </a:r>
            <a:r>
              <a:rPr sz="2800" dirty="0"/>
              <a:t>of</a:t>
            </a:r>
            <a:r>
              <a:rPr sz="2800" spc="-50" dirty="0"/>
              <a:t> </a:t>
            </a:r>
            <a:r>
              <a:rPr sz="2800" spc="-35" dirty="0"/>
              <a:t>Vegetation</a:t>
            </a:r>
            <a:endParaRPr sz="2800"/>
          </a:p>
        </p:txBody>
      </p:sp>
      <p:sp>
        <p:nvSpPr>
          <p:cNvPr id="4" name="object 4"/>
          <p:cNvSpPr/>
          <p:nvPr/>
        </p:nvSpPr>
        <p:spPr>
          <a:xfrm>
            <a:off x="1692402" y="624712"/>
            <a:ext cx="5688965" cy="44450"/>
          </a:xfrm>
          <a:custGeom>
            <a:avLst/>
            <a:gdLst/>
            <a:ahLst/>
            <a:cxnLst/>
            <a:rect l="l" t="t" r="r" b="b"/>
            <a:pathLst>
              <a:path w="5688965" h="44450">
                <a:moveTo>
                  <a:pt x="5688635" y="17780"/>
                </a:moveTo>
                <a:lnTo>
                  <a:pt x="0" y="17780"/>
                </a:lnTo>
                <a:lnTo>
                  <a:pt x="0" y="44450"/>
                </a:lnTo>
                <a:lnTo>
                  <a:pt x="5688635" y="44450"/>
                </a:lnTo>
                <a:lnTo>
                  <a:pt x="5688635" y="17780"/>
                </a:lnTo>
                <a:close/>
              </a:path>
              <a:path w="5688965" h="44450">
                <a:moveTo>
                  <a:pt x="5688635" y="0"/>
                </a:moveTo>
                <a:lnTo>
                  <a:pt x="0" y="0"/>
                </a:lnTo>
                <a:lnTo>
                  <a:pt x="0" y="8890"/>
                </a:lnTo>
                <a:lnTo>
                  <a:pt x="5688635" y="8890"/>
                </a:lnTo>
                <a:lnTo>
                  <a:pt x="5688635" y="0"/>
                </a:lnTo>
                <a:close/>
              </a:path>
            </a:pathLst>
          </a:custGeom>
          <a:solidFill>
            <a:srgbClr val="497D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842428" y="826709"/>
            <a:ext cx="6884670" cy="38658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8450" marR="5080" indent="-286385" algn="just">
              <a:lnSpc>
                <a:spcPct val="100000"/>
              </a:lnSpc>
              <a:spcBef>
                <a:spcPts val="100"/>
              </a:spcBef>
              <a:buFont typeface="Wingdings"/>
              <a:buChar char=""/>
              <a:tabLst>
                <a:tab pos="299720" algn="l"/>
              </a:tabLst>
            </a:pPr>
            <a:r>
              <a:rPr sz="1800" spc="-20" dirty="0">
                <a:latin typeface="Times New Roman"/>
                <a:cs typeface="Times New Roman"/>
              </a:rPr>
              <a:t>Vegetation </a:t>
            </a:r>
            <a:r>
              <a:rPr sz="1800" spc="-5" dirty="0">
                <a:latin typeface="Times New Roman"/>
                <a:cs typeface="Times New Roman"/>
              </a:rPr>
              <a:t>refers </a:t>
            </a:r>
            <a:r>
              <a:rPr sz="1800" dirty="0">
                <a:latin typeface="Times New Roman"/>
                <a:cs typeface="Times New Roman"/>
              </a:rPr>
              <a:t>to </a:t>
            </a:r>
            <a:r>
              <a:rPr sz="1800" dirty="0">
                <a:solidFill>
                  <a:srgbClr val="FF0000"/>
                </a:solidFill>
                <a:latin typeface="Times New Roman"/>
                <a:cs typeface="Times New Roman"/>
              </a:rPr>
              <a:t>the </a:t>
            </a:r>
            <a:r>
              <a:rPr sz="1800" spc="-5" dirty="0">
                <a:solidFill>
                  <a:srgbClr val="FF0000"/>
                </a:solidFill>
                <a:latin typeface="Times New Roman"/>
                <a:cs typeface="Times New Roman"/>
              </a:rPr>
              <a:t>total aggregation </a:t>
            </a:r>
            <a:r>
              <a:rPr sz="1800" dirty="0">
                <a:solidFill>
                  <a:srgbClr val="FF0000"/>
                </a:solidFill>
                <a:latin typeface="Times New Roman"/>
                <a:cs typeface="Times New Roman"/>
              </a:rPr>
              <a:t>of </a:t>
            </a:r>
            <a:r>
              <a:rPr sz="1800" spc="-5" dirty="0">
                <a:solidFill>
                  <a:srgbClr val="FF0000"/>
                </a:solidFill>
                <a:latin typeface="Times New Roman"/>
                <a:cs typeface="Times New Roman"/>
              </a:rPr>
              <a:t>plants grown </a:t>
            </a:r>
            <a:r>
              <a:rPr sz="1800" dirty="0">
                <a:solidFill>
                  <a:srgbClr val="FF0000"/>
                </a:solidFill>
                <a:latin typeface="Times New Roman"/>
                <a:cs typeface="Times New Roman"/>
              </a:rPr>
              <a:t>in an area, </a:t>
            </a:r>
            <a:r>
              <a:rPr sz="1800" spc="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FF0000"/>
                </a:solidFill>
                <a:latin typeface="Times New Roman"/>
                <a:cs typeface="Times New Roman"/>
              </a:rPr>
              <a:t>especially </a:t>
            </a:r>
            <a:r>
              <a:rPr sz="1800" dirty="0">
                <a:solidFill>
                  <a:srgbClr val="FF0000"/>
                </a:solidFill>
                <a:latin typeface="Times New Roman"/>
                <a:cs typeface="Times New Roman"/>
              </a:rPr>
              <a:t>the </a:t>
            </a:r>
            <a:r>
              <a:rPr sz="1800" spc="-5" dirty="0">
                <a:solidFill>
                  <a:srgbClr val="FF0000"/>
                </a:solidFill>
                <a:latin typeface="Times New Roman"/>
                <a:cs typeface="Times New Roman"/>
              </a:rPr>
              <a:t>grasses, ferns, </a:t>
            </a:r>
            <a:r>
              <a:rPr sz="1800" dirty="0">
                <a:solidFill>
                  <a:srgbClr val="FF0000"/>
                </a:solidFill>
                <a:latin typeface="Times New Roman"/>
                <a:cs typeface="Times New Roman"/>
              </a:rPr>
              <a:t>and higher </a:t>
            </a:r>
            <a:r>
              <a:rPr sz="1800" spc="-5" dirty="0">
                <a:solidFill>
                  <a:srgbClr val="FF0000"/>
                </a:solidFill>
                <a:latin typeface="Times New Roman"/>
                <a:cs typeface="Times New Roman"/>
              </a:rPr>
              <a:t>plants such </a:t>
            </a:r>
            <a:r>
              <a:rPr sz="1800" dirty="0">
                <a:solidFill>
                  <a:srgbClr val="FF0000"/>
                </a:solidFill>
                <a:latin typeface="Times New Roman"/>
                <a:cs typeface="Times New Roman"/>
              </a:rPr>
              <a:t>as </a:t>
            </a:r>
            <a:r>
              <a:rPr sz="1800" spc="-5" dirty="0">
                <a:solidFill>
                  <a:srgbClr val="FF0000"/>
                </a:solidFill>
                <a:latin typeface="Times New Roman"/>
                <a:cs typeface="Times New Roman"/>
              </a:rPr>
              <a:t>shrubs </a:t>
            </a:r>
            <a:r>
              <a:rPr sz="1800" dirty="0">
                <a:solidFill>
                  <a:srgbClr val="FF0000"/>
                </a:solidFill>
                <a:latin typeface="Times New Roman"/>
                <a:cs typeface="Times New Roman"/>
              </a:rPr>
              <a:t>and </a:t>
            </a:r>
            <a:r>
              <a:rPr sz="1800" spc="-5" dirty="0">
                <a:solidFill>
                  <a:srgbClr val="FF0000"/>
                </a:solidFill>
                <a:latin typeface="Times New Roman"/>
                <a:cs typeface="Times New Roman"/>
              </a:rPr>
              <a:t>trees, </a:t>
            </a:r>
            <a:r>
              <a:rPr sz="1800" spc="-434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0000"/>
                </a:solidFill>
                <a:latin typeface="Times New Roman"/>
                <a:cs typeface="Times New Roman"/>
              </a:rPr>
              <a:t>etc.</a:t>
            </a:r>
            <a:r>
              <a:rPr sz="1800" spc="-2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FF0000"/>
                </a:solidFill>
                <a:latin typeface="Times New Roman"/>
                <a:cs typeface="Times New Roman"/>
              </a:rPr>
              <a:t>grown</a:t>
            </a:r>
            <a:r>
              <a:rPr sz="1800" spc="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0000"/>
                </a:solidFill>
                <a:latin typeface="Times New Roman"/>
                <a:cs typeface="Times New Roman"/>
              </a:rPr>
              <a:t>on</a:t>
            </a:r>
            <a:r>
              <a:rPr sz="1800" spc="-1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0000"/>
                </a:solidFill>
                <a:latin typeface="Times New Roman"/>
                <a:cs typeface="Times New Roman"/>
              </a:rPr>
              <a:t>the</a:t>
            </a:r>
            <a:r>
              <a:rPr sz="1800" spc="-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0000"/>
                </a:solidFill>
                <a:latin typeface="Times New Roman"/>
                <a:cs typeface="Times New Roman"/>
              </a:rPr>
              <a:t>ground surface.</a:t>
            </a:r>
            <a:endParaRPr sz="1800">
              <a:latin typeface="Times New Roman"/>
              <a:cs typeface="Times New Roman"/>
            </a:endParaRPr>
          </a:p>
          <a:p>
            <a:pPr marL="299085" marR="60325" indent="-287020" algn="just">
              <a:lnSpc>
                <a:spcPct val="100000"/>
              </a:lnSpc>
              <a:buFont typeface="Wingdings"/>
              <a:buChar char=""/>
              <a:tabLst>
                <a:tab pos="299720" algn="l"/>
              </a:tabLst>
            </a:pPr>
            <a:r>
              <a:rPr sz="1800" b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The vegetation </a:t>
            </a:r>
            <a:r>
              <a:rPr sz="1800" b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of </a:t>
            </a:r>
            <a:r>
              <a:rPr sz="1800" b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soil and water conservation field </a:t>
            </a:r>
            <a:r>
              <a:rPr sz="1800" dirty="0">
                <a:latin typeface="Times New Roman"/>
                <a:cs typeface="Times New Roman"/>
              </a:rPr>
              <a:t>focuses </a:t>
            </a:r>
            <a:r>
              <a:rPr sz="1800" spc="-10" dirty="0">
                <a:latin typeface="Times New Roman"/>
                <a:cs typeface="Times New Roman"/>
              </a:rPr>
              <a:t>more </a:t>
            </a:r>
            <a:r>
              <a:rPr sz="1800" dirty="0">
                <a:latin typeface="Times New Roman"/>
                <a:cs typeface="Times New Roman"/>
              </a:rPr>
              <a:t>on 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the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artificial importation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of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vegetation materials </a:t>
            </a:r>
            <a:r>
              <a:rPr sz="1800" spc="-10" dirty="0">
                <a:latin typeface="Times New Roman"/>
                <a:cs typeface="Times New Roman"/>
              </a:rPr>
              <a:t>or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artificial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assistance 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of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vegetation succession</a:t>
            </a:r>
            <a:r>
              <a:rPr sz="1800" spc="-5" dirty="0">
                <a:latin typeface="Times New Roman"/>
                <a:cs typeface="Times New Roman"/>
              </a:rPr>
              <a:t>, </a:t>
            </a:r>
            <a:r>
              <a:rPr sz="1800" dirty="0">
                <a:latin typeface="Times New Roman"/>
                <a:cs typeface="Times New Roman"/>
              </a:rPr>
              <a:t>as </a:t>
            </a:r>
            <a:r>
              <a:rPr sz="1800" spc="-5" dirty="0">
                <a:latin typeface="Times New Roman"/>
                <a:cs typeface="Times New Roman"/>
              </a:rPr>
              <a:t>well </a:t>
            </a:r>
            <a:r>
              <a:rPr sz="1800" dirty="0">
                <a:latin typeface="Times New Roman"/>
                <a:cs typeface="Times New Roman"/>
              </a:rPr>
              <a:t>as </a:t>
            </a:r>
            <a:r>
              <a:rPr sz="1800" spc="-5" dirty="0">
                <a:latin typeface="Times New Roman"/>
                <a:cs typeface="Times New Roman"/>
              </a:rPr>
              <a:t>accelerating </a:t>
            </a:r>
            <a:r>
              <a:rPr sz="1800" dirty="0">
                <a:latin typeface="Times New Roman"/>
                <a:cs typeface="Times New Roman"/>
              </a:rPr>
              <a:t>the </a:t>
            </a:r>
            <a:r>
              <a:rPr sz="1800" spc="-5" dirty="0">
                <a:latin typeface="Times New Roman"/>
                <a:cs typeface="Times New Roman"/>
              </a:rPr>
              <a:t>establishment </a:t>
            </a:r>
            <a:r>
              <a:rPr sz="1800" dirty="0">
                <a:latin typeface="Times New Roman"/>
                <a:cs typeface="Times New Roman"/>
              </a:rPr>
              <a:t>of 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vegetational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structures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that</a:t>
            </a:r>
            <a:r>
              <a:rPr sz="1800" dirty="0">
                <a:latin typeface="Times New Roman"/>
                <a:cs typeface="Times New Roman"/>
              </a:rPr>
              <a:t> have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slope</a:t>
            </a:r>
            <a:r>
              <a:rPr sz="1800" spc="44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disaster</a:t>
            </a:r>
            <a:r>
              <a:rPr sz="1800" spc="44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prevention, </a:t>
            </a:r>
            <a:r>
              <a:rPr sz="1800" dirty="0">
                <a:latin typeface="Times New Roman"/>
                <a:cs typeface="Times New Roman"/>
              </a:rPr>
              <a:t> environment </a:t>
            </a:r>
            <a:r>
              <a:rPr sz="1800" spc="-5" dirty="0">
                <a:latin typeface="Times New Roman"/>
                <a:cs typeface="Times New Roman"/>
              </a:rPr>
              <a:t>conservation </a:t>
            </a:r>
            <a:r>
              <a:rPr sz="1800" dirty="0">
                <a:latin typeface="Times New Roman"/>
                <a:cs typeface="Times New Roman"/>
              </a:rPr>
              <a:t>and </a:t>
            </a:r>
            <a:r>
              <a:rPr sz="1800" spc="-5" dirty="0">
                <a:latin typeface="Times New Roman"/>
                <a:cs typeface="Times New Roman"/>
              </a:rPr>
              <a:t>sustainability functions. </a:t>
            </a:r>
            <a:r>
              <a:rPr sz="1800" spc="-10" dirty="0">
                <a:latin typeface="Times New Roman"/>
                <a:cs typeface="Times New Roman"/>
              </a:rPr>
              <a:t>It </a:t>
            </a:r>
            <a:r>
              <a:rPr sz="1800" spc="-5" dirty="0">
                <a:latin typeface="Times New Roman"/>
                <a:cs typeface="Times New Roman"/>
              </a:rPr>
              <a:t>consists </a:t>
            </a:r>
            <a:r>
              <a:rPr sz="1800" dirty="0">
                <a:latin typeface="Times New Roman"/>
                <a:cs typeface="Times New Roman"/>
              </a:rPr>
              <a:t>of 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five</a:t>
            </a:r>
            <a:r>
              <a:rPr sz="1800" spc="-5" dirty="0">
                <a:latin typeface="Times New Roman"/>
                <a:cs typeface="Times New Roman"/>
              </a:rPr>
              <a:t> parts:</a:t>
            </a:r>
            <a:endParaRPr sz="1800">
              <a:latin typeface="Times New Roman"/>
              <a:cs typeface="Times New Roman"/>
            </a:endParaRPr>
          </a:p>
          <a:p>
            <a:pPr marL="508000" lvl="1" indent="-226695">
              <a:lnSpc>
                <a:spcPct val="100000"/>
              </a:lnSpc>
              <a:buSzPct val="94444"/>
              <a:buFont typeface="Wingdings"/>
              <a:buChar char=""/>
              <a:tabLst>
                <a:tab pos="508634" algn="l"/>
              </a:tabLst>
            </a:pPr>
            <a:r>
              <a:rPr sz="1800" spc="-30" dirty="0">
                <a:latin typeface="Times New Roman"/>
                <a:cs typeface="Times New Roman"/>
              </a:rPr>
              <a:t>Water </a:t>
            </a:r>
            <a:r>
              <a:rPr sz="1800" dirty="0">
                <a:latin typeface="Times New Roman"/>
                <a:cs typeface="Times New Roman"/>
              </a:rPr>
              <a:t>conservation,</a:t>
            </a:r>
            <a:r>
              <a:rPr sz="1800" spc="-3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ground</a:t>
            </a:r>
            <a:r>
              <a:rPr sz="1800" spc="-2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erosion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prevention</a:t>
            </a:r>
            <a:endParaRPr sz="1800">
              <a:latin typeface="Times New Roman"/>
              <a:cs typeface="Times New Roman"/>
            </a:endParaRPr>
          </a:p>
          <a:p>
            <a:pPr marL="508000" lvl="1" indent="-226695">
              <a:lnSpc>
                <a:spcPct val="100000"/>
              </a:lnSpc>
              <a:buSzPct val="94444"/>
              <a:buFont typeface="Wingdings"/>
              <a:buChar char=""/>
              <a:tabLst>
                <a:tab pos="508634" algn="l"/>
              </a:tabLst>
            </a:pPr>
            <a:r>
              <a:rPr sz="1800" spc="-5" dirty="0">
                <a:latin typeface="Times New Roman"/>
                <a:cs typeface="Times New Roman"/>
              </a:rPr>
              <a:t>Shallow</a:t>
            </a:r>
            <a:r>
              <a:rPr sz="1800" spc="-30" dirty="0">
                <a:latin typeface="Times New Roman"/>
                <a:cs typeface="Times New Roman"/>
              </a:rPr>
              <a:t> </a:t>
            </a:r>
            <a:r>
              <a:rPr sz="1800" spc="5" dirty="0">
                <a:latin typeface="Times New Roman"/>
                <a:cs typeface="Times New Roman"/>
              </a:rPr>
              <a:t>layer</a:t>
            </a:r>
            <a:r>
              <a:rPr sz="1800" spc="-4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collapse</a:t>
            </a:r>
            <a:r>
              <a:rPr sz="1800" spc="-3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prevention</a:t>
            </a:r>
            <a:endParaRPr sz="1800">
              <a:latin typeface="Times New Roman"/>
              <a:cs typeface="Times New Roman"/>
            </a:endParaRPr>
          </a:p>
          <a:p>
            <a:pPr marL="508000" lvl="1" indent="-226695">
              <a:lnSpc>
                <a:spcPct val="100000"/>
              </a:lnSpc>
              <a:buSzPct val="94444"/>
              <a:buFont typeface="Wingdings"/>
              <a:buChar char=""/>
              <a:tabLst>
                <a:tab pos="508634" algn="l"/>
              </a:tabLst>
            </a:pPr>
            <a:r>
              <a:rPr sz="1800" spc="-5" dirty="0">
                <a:latin typeface="Times New Roman"/>
                <a:cs typeface="Times New Roman"/>
              </a:rPr>
              <a:t>Flood</a:t>
            </a:r>
            <a:r>
              <a:rPr sz="1800" spc="-9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reduction</a:t>
            </a:r>
            <a:endParaRPr sz="1800">
              <a:latin typeface="Times New Roman"/>
              <a:cs typeface="Times New Roman"/>
            </a:endParaRPr>
          </a:p>
          <a:p>
            <a:pPr marL="508000" lvl="1" indent="-226695">
              <a:lnSpc>
                <a:spcPct val="100000"/>
              </a:lnSpc>
              <a:buSzPct val="94444"/>
              <a:buFont typeface="Wingdings"/>
              <a:buChar char=""/>
              <a:tabLst>
                <a:tab pos="508634" algn="l"/>
              </a:tabLst>
            </a:pPr>
            <a:r>
              <a:rPr sz="1800" spc="-5" dirty="0">
                <a:latin typeface="Times New Roman"/>
                <a:cs typeface="Times New Roman"/>
              </a:rPr>
              <a:t>Air</a:t>
            </a:r>
            <a:r>
              <a:rPr sz="1800" spc="-8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purification</a:t>
            </a:r>
            <a:endParaRPr sz="1800">
              <a:latin typeface="Times New Roman"/>
              <a:cs typeface="Times New Roman"/>
            </a:endParaRPr>
          </a:p>
          <a:p>
            <a:pPr marL="508000" lvl="1" indent="-226695">
              <a:lnSpc>
                <a:spcPct val="100000"/>
              </a:lnSpc>
              <a:buSzPct val="94444"/>
              <a:buFont typeface="Wingdings"/>
              <a:buChar char=""/>
              <a:tabLst>
                <a:tab pos="508634" algn="l"/>
              </a:tabLst>
            </a:pPr>
            <a:r>
              <a:rPr sz="1800" spc="-5" dirty="0">
                <a:latin typeface="Times New Roman"/>
                <a:cs typeface="Times New Roman"/>
              </a:rPr>
              <a:t>Environment</a:t>
            </a:r>
            <a:r>
              <a:rPr sz="1800" spc="-2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beautification</a:t>
            </a:r>
            <a:endParaRPr sz="1800">
              <a:latin typeface="Times New Roman"/>
              <a:cs typeface="Times New Roman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735330">
              <a:lnSpc>
                <a:spcPct val="100000"/>
              </a:lnSpc>
              <a:spcBef>
                <a:spcPts val="105"/>
              </a:spcBef>
            </a:pPr>
            <a:r>
              <a:rPr dirty="0"/>
              <a:t>Definitions</a:t>
            </a:r>
            <a:r>
              <a:rPr spc="-40" dirty="0"/>
              <a:t> </a:t>
            </a:r>
            <a:r>
              <a:rPr sz="2600" dirty="0"/>
              <a:t>and</a:t>
            </a:r>
            <a:r>
              <a:rPr sz="2600" spc="-80" dirty="0"/>
              <a:t> </a:t>
            </a:r>
            <a:r>
              <a:rPr dirty="0"/>
              <a:t>Subjects</a:t>
            </a:r>
            <a:r>
              <a:rPr spc="-30" dirty="0"/>
              <a:t> </a:t>
            </a:r>
            <a:r>
              <a:rPr dirty="0"/>
              <a:t>of</a:t>
            </a:r>
            <a:r>
              <a:rPr spc="-55" dirty="0"/>
              <a:t> </a:t>
            </a:r>
            <a:r>
              <a:rPr spc="-30" dirty="0"/>
              <a:t>Vegetation</a:t>
            </a:r>
            <a:r>
              <a:rPr spc="-50" dirty="0"/>
              <a:t> </a:t>
            </a:r>
            <a:r>
              <a:rPr dirty="0"/>
              <a:t>Engineering</a:t>
            </a:r>
            <a:endParaRPr sz="2600"/>
          </a:p>
        </p:txBody>
      </p:sp>
      <p:sp>
        <p:nvSpPr>
          <p:cNvPr id="4" name="object 4"/>
          <p:cNvSpPr/>
          <p:nvPr/>
        </p:nvSpPr>
        <p:spPr>
          <a:xfrm>
            <a:off x="1692402" y="624712"/>
            <a:ext cx="7200900" cy="44450"/>
          </a:xfrm>
          <a:custGeom>
            <a:avLst/>
            <a:gdLst/>
            <a:ahLst/>
            <a:cxnLst/>
            <a:rect l="l" t="t" r="r" b="b"/>
            <a:pathLst>
              <a:path w="7200900" h="44450">
                <a:moveTo>
                  <a:pt x="7200798" y="17780"/>
                </a:moveTo>
                <a:lnTo>
                  <a:pt x="0" y="17780"/>
                </a:lnTo>
                <a:lnTo>
                  <a:pt x="0" y="44450"/>
                </a:lnTo>
                <a:lnTo>
                  <a:pt x="7200798" y="44450"/>
                </a:lnTo>
                <a:lnTo>
                  <a:pt x="7200798" y="17780"/>
                </a:lnTo>
                <a:close/>
              </a:path>
              <a:path w="7200900" h="44450">
                <a:moveTo>
                  <a:pt x="7200798" y="0"/>
                </a:moveTo>
                <a:lnTo>
                  <a:pt x="0" y="0"/>
                </a:lnTo>
                <a:lnTo>
                  <a:pt x="0" y="8890"/>
                </a:lnTo>
                <a:lnTo>
                  <a:pt x="7200798" y="8890"/>
                </a:lnTo>
                <a:lnTo>
                  <a:pt x="7200798" y="0"/>
                </a:lnTo>
                <a:close/>
              </a:path>
            </a:pathLst>
          </a:custGeom>
          <a:solidFill>
            <a:srgbClr val="497D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914207" y="796950"/>
            <a:ext cx="6828155" cy="29654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0"/>
              </a:spcBef>
            </a:pPr>
            <a:r>
              <a:rPr sz="1800" b="1" u="sng" spc="-2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Vegetation</a:t>
            </a:r>
            <a:r>
              <a:rPr sz="1800" b="1" u="sng" spc="-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800" b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engineering</a:t>
            </a:r>
            <a:r>
              <a:rPr sz="1800" b="1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refers</a:t>
            </a:r>
            <a:r>
              <a:rPr sz="1800" dirty="0">
                <a:latin typeface="Times New Roman"/>
                <a:cs typeface="Times New Roman"/>
              </a:rPr>
              <a:t> to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engineering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methods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and 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technologies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designed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for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the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purpose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of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vegetation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through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selecting </a:t>
            </a:r>
            <a:r>
              <a:rPr sz="1800" spc="-434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vegetation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materials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suitable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for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growth</a:t>
            </a:r>
            <a:r>
              <a:rPr sz="1800" spc="-5" dirty="0">
                <a:latin typeface="Times New Roman"/>
                <a:cs typeface="Times New Roman"/>
              </a:rPr>
              <a:t>,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006FC0"/>
                </a:solidFill>
                <a:latin typeface="Times New Roman"/>
                <a:cs typeface="Times New Roman"/>
              </a:rPr>
              <a:t>coordinating</a:t>
            </a:r>
            <a:r>
              <a:rPr sz="1800" dirty="0">
                <a:solidFill>
                  <a:srgbClr val="006FC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006FC0"/>
                </a:solidFill>
                <a:latin typeface="Times New Roman"/>
                <a:cs typeface="Times New Roman"/>
              </a:rPr>
              <a:t>with</a:t>
            </a:r>
            <a:r>
              <a:rPr sz="1800" spc="445" dirty="0">
                <a:solidFill>
                  <a:srgbClr val="006FC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the 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constructive foundation </a:t>
            </a:r>
            <a:r>
              <a:rPr sz="1800" dirty="0">
                <a:latin typeface="Times New Roman"/>
                <a:cs typeface="Times New Roman"/>
              </a:rPr>
              <a:t>and </a:t>
            </a:r>
            <a:r>
              <a:rPr sz="1800" spc="-5" dirty="0">
                <a:latin typeface="Times New Roman"/>
                <a:cs typeface="Times New Roman"/>
              </a:rPr>
              <a:t>protective engineering, </a:t>
            </a:r>
            <a:r>
              <a:rPr sz="1800" dirty="0">
                <a:latin typeface="Times New Roman"/>
                <a:cs typeface="Times New Roman"/>
              </a:rPr>
              <a:t>and then carrying out 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with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u="sng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vegetative</a:t>
            </a:r>
            <a:r>
              <a:rPr sz="1800" u="sng" spc="-25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800" u="sng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introduction</a:t>
            </a:r>
            <a:r>
              <a:rPr sz="1800" u="sng" spc="-25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800" u="sng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construction</a:t>
            </a:r>
            <a:r>
              <a:rPr sz="1800" spc="-2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and </a:t>
            </a:r>
            <a:r>
              <a:rPr sz="1800" u="sng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operation</a:t>
            </a:r>
            <a:r>
              <a:rPr sz="1800" u="sng" dirty="0"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.</a:t>
            </a:r>
            <a:endParaRPr sz="180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</a:pPr>
            <a:r>
              <a:rPr sz="1800" dirty="0">
                <a:latin typeface="Times New Roman"/>
                <a:cs typeface="Times New Roman"/>
              </a:rPr>
              <a:t>The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scope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of</a:t>
            </a:r>
            <a:r>
              <a:rPr sz="1800" spc="-2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vegetation</a:t>
            </a:r>
            <a:r>
              <a:rPr sz="1800" spc="-3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work </a:t>
            </a:r>
            <a:r>
              <a:rPr sz="1800" dirty="0">
                <a:latin typeface="Times New Roman"/>
                <a:cs typeface="Times New Roman"/>
              </a:rPr>
              <a:t>includes</a:t>
            </a:r>
            <a:r>
              <a:rPr sz="1800" spc="-3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as:</a:t>
            </a:r>
            <a:endParaRPr sz="1800">
              <a:latin typeface="Times New Roman"/>
              <a:cs typeface="Times New Roman"/>
            </a:endParaRPr>
          </a:p>
          <a:p>
            <a:pPr marL="443230" indent="-287020">
              <a:lnSpc>
                <a:spcPct val="100000"/>
              </a:lnSpc>
              <a:spcBef>
                <a:spcPts val="1550"/>
              </a:spcBef>
              <a:buFont typeface="Wingdings"/>
              <a:buChar char=""/>
              <a:tabLst>
                <a:tab pos="443865" algn="l"/>
              </a:tabLst>
            </a:pPr>
            <a:r>
              <a:rPr sz="1800" spc="-20" dirty="0">
                <a:latin typeface="Times New Roman"/>
                <a:cs typeface="Times New Roman"/>
              </a:rPr>
              <a:t>Vegetation</a:t>
            </a:r>
            <a:r>
              <a:rPr sz="1800" spc="-3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preparing</a:t>
            </a:r>
            <a:r>
              <a:rPr sz="1800" spc="-2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operation</a:t>
            </a:r>
            <a:r>
              <a:rPr sz="1800" spc="-3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(vegetation</a:t>
            </a:r>
            <a:r>
              <a:rPr sz="1800" spc="-4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base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work)</a:t>
            </a:r>
            <a:endParaRPr sz="1800">
              <a:latin typeface="Times New Roman"/>
              <a:cs typeface="Times New Roman"/>
            </a:endParaRPr>
          </a:p>
          <a:p>
            <a:pPr marL="443230" indent="-287020">
              <a:lnSpc>
                <a:spcPct val="100000"/>
              </a:lnSpc>
              <a:spcBef>
                <a:spcPts val="1080"/>
              </a:spcBef>
              <a:buFont typeface="Wingdings"/>
              <a:buChar char=""/>
              <a:tabLst>
                <a:tab pos="443865" algn="l"/>
              </a:tabLst>
            </a:pPr>
            <a:r>
              <a:rPr sz="1800" spc="-20" dirty="0">
                <a:latin typeface="Times New Roman"/>
                <a:cs typeface="Times New Roman"/>
              </a:rPr>
              <a:t>Vegetation</a:t>
            </a:r>
            <a:r>
              <a:rPr sz="1800" spc="-4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introducing</a:t>
            </a:r>
            <a:r>
              <a:rPr sz="1800" spc="-3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operation</a:t>
            </a:r>
            <a:r>
              <a:rPr sz="1800" spc="-2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(vegetation</a:t>
            </a:r>
            <a:r>
              <a:rPr sz="1800" spc="-5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practices)</a:t>
            </a:r>
            <a:endParaRPr sz="1800">
              <a:latin typeface="Times New Roman"/>
              <a:cs typeface="Times New Roman"/>
            </a:endParaRPr>
          </a:p>
          <a:p>
            <a:pPr marL="443230" indent="-287020">
              <a:lnSpc>
                <a:spcPct val="100000"/>
              </a:lnSpc>
              <a:spcBef>
                <a:spcPts val="1080"/>
              </a:spcBef>
              <a:buFont typeface="Wingdings"/>
              <a:buChar char=""/>
              <a:tabLst>
                <a:tab pos="443865" algn="l"/>
              </a:tabLst>
            </a:pPr>
            <a:r>
              <a:rPr sz="1800" spc="-20" dirty="0">
                <a:latin typeface="Times New Roman"/>
                <a:cs typeface="Times New Roman"/>
              </a:rPr>
              <a:t>Vegetation</a:t>
            </a:r>
            <a:r>
              <a:rPr sz="1800" spc="-3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maintenance</a:t>
            </a:r>
            <a:r>
              <a:rPr sz="1800" spc="-2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and</a:t>
            </a:r>
            <a:r>
              <a:rPr sz="1800" spc="-2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management,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etc.</a:t>
            </a:r>
            <a:endParaRPr sz="1800">
              <a:latin typeface="Times New Roman"/>
              <a:cs typeface="Times New Roman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2179353" y="3806531"/>
            <a:ext cx="6297295" cy="1231900"/>
            <a:chOff x="2179353" y="3806531"/>
            <a:chExt cx="6297295" cy="1231900"/>
          </a:xfrm>
        </p:grpSpPr>
        <p:sp>
          <p:nvSpPr>
            <p:cNvPr id="7" name="object 7"/>
            <p:cNvSpPr/>
            <p:nvPr/>
          </p:nvSpPr>
          <p:spPr>
            <a:xfrm>
              <a:off x="2192053" y="3819231"/>
              <a:ext cx="6271895" cy="1206500"/>
            </a:xfrm>
            <a:custGeom>
              <a:avLst/>
              <a:gdLst/>
              <a:ahLst/>
              <a:cxnLst/>
              <a:rect l="l" t="t" r="r" b="b"/>
              <a:pathLst>
                <a:path w="6271895" h="1206500">
                  <a:moveTo>
                    <a:pt x="3823546" y="0"/>
                  </a:moveTo>
                  <a:lnTo>
                    <a:pt x="3766064" y="782"/>
                  </a:lnTo>
                  <a:lnTo>
                    <a:pt x="3709321" y="2919"/>
                  </a:lnTo>
                  <a:lnTo>
                    <a:pt x="3653670" y="6378"/>
                  </a:lnTo>
                  <a:lnTo>
                    <a:pt x="3599469" y="11128"/>
                  </a:lnTo>
                  <a:lnTo>
                    <a:pt x="3547074" y="17138"/>
                  </a:lnTo>
                  <a:lnTo>
                    <a:pt x="3496839" y="24377"/>
                  </a:lnTo>
                  <a:lnTo>
                    <a:pt x="3449120" y="32813"/>
                  </a:lnTo>
                  <a:lnTo>
                    <a:pt x="3404274" y="42417"/>
                  </a:lnTo>
                  <a:lnTo>
                    <a:pt x="3362656" y="53156"/>
                  </a:lnTo>
                  <a:lnTo>
                    <a:pt x="3324622" y="64999"/>
                  </a:lnTo>
                  <a:lnTo>
                    <a:pt x="3260729" y="91874"/>
                  </a:lnTo>
                  <a:lnTo>
                    <a:pt x="3219470" y="81966"/>
                  </a:lnTo>
                  <a:lnTo>
                    <a:pt x="3175650" y="72879"/>
                  </a:lnTo>
                  <a:lnTo>
                    <a:pt x="3129446" y="64647"/>
                  </a:lnTo>
                  <a:lnTo>
                    <a:pt x="3081036" y="57304"/>
                  </a:lnTo>
                  <a:lnTo>
                    <a:pt x="3026577" y="50408"/>
                  </a:lnTo>
                  <a:lnTo>
                    <a:pt x="2971113" y="44720"/>
                  </a:lnTo>
                  <a:lnTo>
                    <a:pt x="2914875" y="40221"/>
                  </a:lnTo>
                  <a:lnTo>
                    <a:pt x="2858098" y="36892"/>
                  </a:lnTo>
                  <a:lnTo>
                    <a:pt x="2801012" y="34715"/>
                  </a:lnTo>
                  <a:lnTo>
                    <a:pt x="2743850" y="33671"/>
                  </a:lnTo>
                  <a:lnTo>
                    <a:pt x="2686845" y="33741"/>
                  </a:lnTo>
                  <a:lnTo>
                    <a:pt x="2630230" y="34907"/>
                  </a:lnTo>
                  <a:lnTo>
                    <a:pt x="2574236" y="37149"/>
                  </a:lnTo>
                  <a:lnTo>
                    <a:pt x="2519097" y="40450"/>
                  </a:lnTo>
                  <a:lnTo>
                    <a:pt x="2465044" y="44790"/>
                  </a:lnTo>
                  <a:lnTo>
                    <a:pt x="2412310" y="50151"/>
                  </a:lnTo>
                  <a:lnTo>
                    <a:pt x="2361128" y="56515"/>
                  </a:lnTo>
                  <a:lnTo>
                    <a:pt x="2311730" y="63862"/>
                  </a:lnTo>
                  <a:lnTo>
                    <a:pt x="2264348" y="72174"/>
                  </a:lnTo>
                  <a:lnTo>
                    <a:pt x="2219215" y="81432"/>
                  </a:lnTo>
                  <a:lnTo>
                    <a:pt x="2176563" y="91618"/>
                  </a:lnTo>
                  <a:lnTo>
                    <a:pt x="2136626" y="102713"/>
                  </a:lnTo>
                  <a:lnTo>
                    <a:pt x="2099634" y="114698"/>
                  </a:lnTo>
                  <a:lnTo>
                    <a:pt x="2035420" y="141264"/>
                  </a:lnTo>
                  <a:lnTo>
                    <a:pt x="1987514" y="134376"/>
                  </a:lnTo>
                  <a:lnTo>
                    <a:pt x="1938410" y="128222"/>
                  </a:lnTo>
                  <a:lnTo>
                    <a:pt x="1888232" y="122807"/>
                  </a:lnTo>
                  <a:lnTo>
                    <a:pt x="1837101" y="118139"/>
                  </a:lnTo>
                  <a:lnTo>
                    <a:pt x="1785140" y="114222"/>
                  </a:lnTo>
                  <a:lnTo>
                    <a:pt x="1732473" y="111065"/>
                  </a:lnTo>
                  <a:lnTo>
                    <a:pt x="1679220" y="108673"/>
                  </a:lnTo>
                  <a:lnTo>
                    <a:pt x="1625506" y="107053"/>
                  </a:lnTo>
                  <a:lnTo>
                    <a:pt x="1571453" y="106211"/>
                  </a:lnTo>
                  <a:lnTo>
                    <a:pt x="1517183" y="106155"/>
                  </a:lnTo>
                  <a:lnTo>
                    <a:pt x="1462819" y="106889"/>
                  </a:lnTo>
                  <a:lnTo>
                    <a:pt x="1408484" y="108422"/>
                  </a:lnTo>
                  <a:lnTo>
                    <a:pt x="1333061" y="111887"/>
                  </a:lnTo>
                  <a:lnTo>
                    <a:pt x="1260008" y="116787"/>
                  </a:lnTo>
                  <a:lnTo>
                    <a:pt x="1189512" y="123058"/>
                  </a:lnTo>
                  <a:lnTo>
                    <a:pt x="1121760" y="130635"/>
                  </a:lnTo>
                  <a:lnTo>
                    <a:pt x="1056937" y="139453"/>
                  </a:lnTo>
                  <a:lnTo>
                    <a:pt x="995230" y="149450"/>
                  </a:lnTo>
                  <a:lnTo>
                    <a:pt x="936825" y="160560"/>
                  </a:lnTo>
                  <a:lnTo>
                    <a:pt x="881909" y="172720"/>
                  </a:lnTo>
                  <a:lnTo>
                    <a:pt x="830668" y="185865"/>
                  </a:lnTo>
                  <a:lnTo>
                    <a:pt x="783289" y="199931"/>
                  </a:lnTo>
                  <a:lnTo>
                    <a:pt x="739957" y="214854"/>
                  </a:lnTo>
                  <a:lnTo>
                    <a:pt x="700859" y="230570"/>
                  </a:lnTo>
                  <a:lnTo>
                    <a:pt x="666182" y="247014"/>
                  </a:lnTo>
                  <a:lnTo>
                    <a:pt x="610833" y="281831"/>
                  </a:lnTo>
                  <a:lnTo>
                    <a:pt x="575403" y="318793"/>
                  </a:lnTo>
                  <a:lnTo>
                    <a:pt x="561381" y="357384"/>
                  </a:lnTo>
                  <a:lnTo>
                    <a:pt x="562865" y="377131"/>
                  </a:lnTo>
                  <a:lnTo>
                    <a:pt x="570259" y="397093"/>
                  </a:lnTo>
                  <a:lnTo>
                    <a:pt x="564989" y="400852"/>
                  </a:lnTo>
                  <a:lnTo>
                    <a:pt x="505795" y="403211"/>
                  </a:lnTo>
                  <a:lnTo>
                    <a:pt x="448235" y="406999"/>
                  </a:lnTo>
                  <a:lnTo>
                    <a:pt x="392637" y="412158"/>
                  </a:lnTo>
                  <a:lnTo>
                    <a:pt x="339330" y="418635"/>
                  </a:lnTo>
                  <a:lnTo>
                    <a:pt x="288641" y="426372"/>
                  </a:lnTo>
                  <a:lnTo>
                    <a:pt x="240900" y="435316"/>
                  </a:lnTo>
                  <a:lnTo>
                    <a:pt x="196433" y="445409"/>
                  </a:lnTo>
                  <a:lnTo>
                    <a:pt x="155571" y="456596"/>
                  </a:lnTo>
                  <a:lnTo>
                    <a:pt x="118640" y="468821"/>
                  </a:lnTo>
                  <a:lnTo>
                    <a:pt x="50270" y="500639"/>
                  </a:lnTo>
                  <a:lnTo>
                    <a:pt x="7496" y="539411"/>
                  </a:lnTo>
                  <a:lnTo>
                    <a:pt x="0" y="559147"/>
                  </a:lnTo>
                  <a:lnTo>
                    <a:pt x="1482" y="578834"/>
                  </a:lnTo>
                  <a:lnTo>
                    <a:pt x="30539" y="617208"/>
                  </a:lnTo>
                  <a:lnTo>
                    <a:pt x="92977" y="652831"/>
                  </a:lnTo>
                  <a:lnTo>
                    <a:pt x="136187" y="669079"/>
                  </a:lnTo>
                  <a:lnTo>
                    <a:pt x="187108" y="684002"/>
                  </a:lnTo>
                  <a:lnTo>
                    <a:pt x="245531" y="697385"/>
                  </a:lnTo>
                  <a:lnTo>
                    <a:pt x="311243" y="709017"/>
                  </a:lnTo>
                  <a:lnTo>
                    <a:pt x="243025" y="731752"/>
                  </a:lnTo>
                  <a:lnTo>
                    <a:pt x="191506" y="756947"/>
                  </a:lnTo>
                  <a:lnTo>
                    <a:pt x="157461" y="783985"/>
                  </a:lnTo>
                  <a:lnTo>
                    <a:pt x="141670" y="812250"/>
                  </a:lnTo>
                  <a:lnTo>
                    <a:pt x="144911" y="841123"/>
                  </a:lnTo>
                  <a:lnTo>
                    <a:pt x="175202" y="875862"/>
                  </a:lnTo>
                  <a:lnTo>
                    <a:pt x="231232" y="907147"/>
                  </a:lnTo>
                  <a:lnTo>
                    <a:pt x="267829" y="921273"/>
                  </a:lnTo>
                  <a:lnTo>
                    <a:pt x="309576" y="934270"/>
                  </a:lnTo>
                  <a:lnTo>
                    <a:pt x="356046" y="946051"/>
                  </a:lnTo>
                  <a:lnTo>
                    <a:pt x="406810" y="956526"/>
                  </a:lnTo>
                  <a:lnTo>
                    <a:pt x="461441" y="965607"/>
                  </a:lnTo>
                  <a:lnTo>
                    <a:pt x="519511" y="973206"/>
                  </a:lnTo>
                  <a:lnTo>
                    <a:pt x="580591" y="979235"/>
                  </a:lnTo>
                  <a:lnTo>
                    <a:pt x="644254" y="983605"/>
                  </a:lnTo>
                  <a:lnTo>
                    <a:pt x="710071" y="986227"/>
                  </a:lnTo>
                  <a:lnTo>
                    <a:pt x="777616" y="987014"/>
                  </a:lnTo>
                  <a:lnTo>
                    <a:pt x="846459" y="985877"/>
                  </a:lnTo>
                  <a:lnTo>
                    <a:pt x="850332" y="987655"/>
                  </a:lnTo>
                  <a:lnTo>
                    <a:pt x="890252" y="1004367"/>
                  </a:lnTo>
                  <a:lnTo>
                    <a:pt x="960656" y="1028936"/>
                  </a:lnTo>
                  <a:lnTo>
                    <a:pt x="998891" y="1040310"/>
                  </a:lnTo>
                  <a:lnTo>
                    <a:pt x="1039007" y="1051069"/>
                  </a:lnTo>
                  <a:lnTo>
                    <a:pt x="1080897" y="1061204"/>
                  </a:lnTo>
                  <a:lnTo>
                    <a:pt x="1124455" y="1070709"/>
                  </a:lnTo>
                  <a:lnTo>
                    <a:pt x="1169576" y="1079577"/>
                  </a:lnTo>
                  <a:lnTo>
                    <a:pt x="1216152" y="1087801"/>
                  </a:lnTo>
                  <a:lnTo>
                    <a:pt x="1264078" y="1095374"/>
                  </a:lnTo>
                  <a:lnTo>
                    <a:pt x="1313248" y="1102289"/>
                  </a:lnTo>
                  <a:lnTo>
                    <a:pt x="1363555" y="1108540"/>
                  </a:lnTo>
                  <a:lnTo>
                    <a:pt x="1414894" y="1114119"/>
                  </a:lnTo>
                  <a:lnTo>
                    <a:pt x="1467158" y="1119019"/>
                  </a:lnTo>
                  <a:lnTo>
                    <a:pt x="1520240" y="1123234"/>
                  </a:lnTo>
                  <a:lnTo>
                    <a:pt x="1574036" y="1126756"/>
                  </a:lnTo>
                  <a:lnTo>
                    <a:pt x="1628438" y="1129579"/>
                  </a:lnTo>
                  <a:lnTo>
                    <a:pt x="1683341" y="1131695"/>
                  </a:lnTo>
                  <a:lnTo>
                    <a:pt x="1738638" y="1133098"/>
                  </a:lnTo>
                  <a:lnTo>
                    <a:pt x="1794223" y="1133780"/>
                  </a:lnTo>
                  <a:lnTo>
                    <a:pt x="1849991" y="1133735"/>
                  </a:lnTo>
                  <a:lnTo>
                    <a:pt x="1905834" y="1132956"/>
                  </a:lnTo>
                  <a:lnTo>
                    <a:pt x="1961647" y="1131436"/>
                  </a:lnTo>
                  <a:lnTo>
                    <a:pt x="2017323" y="1129167"/>
                  </a:lnTo>
                  <a:lnTo>
                    <a:pt x="2072757" y="1126144"/>
                  </a:lnTo>
                  <a:lnTo>
                    <a:pt x="2127842" y="1122358"/>
                  </a:lnTo>
                  <a:lnTo>
                    <a:pt x="2182473" y="1117804"/>
                  </a:lnTo>
                  <a:lnTo>
                    <a:pt x="2236542" y="1112473"/>
                  </a:lnTo>
                  <a:lnTo>
                    <a:pt x="2289944" y="1106360"/>
                  </a:lnTo>
                  <a:lnTo>
                    <a:pt x="2342573" y="1099457"/>
                  </a:lnTo>
                  <a:lnTo>
                    <a:pt x="2394322" y="1091757"/>
                  </a:lnTo>
                  <a:lnTo>
                    <a:pt x="2430167" y="1104924"/>
                  </a:lnTo>
                  <a:lnTo>
                    <a:pt x="2468914" y="1117419"/>
                  </a:lnTo>
                  <a:lnTo>
                    <a:pt x="2510421" y="1129212"/>
                  </a:lnTo>
                  <a:lnTo>
                    <a:pt x="2554542" y="1140276"/>
                  </a:lnTo>
                  <a:lnTo>
                    <a:pt x="2601134" y="1150584"/>
                  </a:lnTo>
                  <a:lnTo>
                    <a:pt x="2650052" y="1160106"/>
                  </a:lnTo>
                  <a:lnTo>
                    <a:pt x="2701154" y="1168815"/>
                  </a:lnTo>
                  <a:lnTo>
                    <a:pt x="2754294" y="1176682"/>
                  </a:lnTo>
                  <a:lnTo>
                    <a:pt x="2809330" y="1183681"/>
                  </a:lnTo>
                  <a:lnTo>
                    <a:pt x="2866116" y="1189782"/>
                  </a:lnTo>
                  <a:lnTo>
                    <a:pt x="2924509" y="1194957"/>
                  </a:lnTo>
                  <a:lnTo>
                    <a:pt x="2986718" y="1199334"/>
                  </a:lnTo>
                  <a:lnTo>
                    <a:pt x="3049046" y="1202601"/>
                  </a:lnTo>
                  <a:lnTo>
                    <a:pt x="3111330" y="1204780"/>
                  </a:lnTo>
                  <a:lnTo>
                    <a:pt x="3173410" y="1205894"/>
                  </a:lnTo>
                  <a:lnTo>
                    <a:pt x="3235126" y="1205966"/>
                  </a:lnTo>
                  <a:lnTo>
                    <a:pt x="3296317" y="1205018"/>
                  </a:lnTo>
                  <a:lnTo>
                    <a:pt x="3356821" y="1203073"/>
                  </a:lnTo>
                  <a:lnTo>
                    <a:pt x="3416478" y="1200154"/>
                  </a:lnTo>
                  <a:lnTo>
                    <a:pt x="3475126" y="1196283"/>
                  </a:lnTo>
                  <a:lnTo>
                    <a:pt x="3532606" y="1191483"/>
                  </a:lnTo>
                  <a:lnTo>
                    <a:pt x="3588757" y="1185776"/>
                  </a:lnTo>
                  <a:lnTo>
                    <a:pt x="3643416" y="1179186"/>
                  </a:lnTo>
                  <a:lnTo>
                    <a:pt x="3696425" y="1171734"/>
                  </a:lnTo>
                  <a:lnTo>
                    <a:pt x="3747621" y="1163444"/>
                  </a:lnTo>
                  <a:lnTo>
                    <a:pt x="3796844" y="1154337"/>
                  </a:lnTo>
                  <a:lnTo>
                    <a:pt x="3843933" y="1144437"/>
                  </a:lnTo>
                  <a:lnTo>
                    <a:pt x="3888727" y="1133766"/>
                  </a:lnTo>
                  <a:lnTo>
                    <a:pt x="3931066" y="1122348"/>
                  </a:lnTo>
                  <a:lnTo>
                    <a:pt x="3970788" y="1110203"/>
                  </a:lnTo>
                  <a:lnTo>
                    <a:pt x="4007733" y="1097356"/>
                  </a:lnTo>
                  <a:lnTo>
                    <a:pt x="4072648" y="1069643"/>
                  </a:lnTo>
                  <a:lnTo>
                    <a:pt x="4124523" y="1039390"/>
                  </a:lnTo>
                  <a:lnTo>
                    <a:pt x="4145169" y="1023368"/>
                  </a:lnTo>
                  <a:lnTo>
                    <a:pt x="4189656" y="1030148"/>
                  </a:lnTo>
                  <a:lnTo>
                    <a:pt x="4235494" y="1036183"/>
                  </a:lnTo>
                  <a:lnTo>
                    <a:pt x="4282547" y="1041461"/>
                  </a:lnTo>
                  <a:lnTo>
                    <a:pt x="4330675" y="1045972"/>
                  </a:lnTo>
                  <a:lnTo>
                    <a:pt x="4379742" y="1049707"/>
                  </a:lnTo>
                  <a:lnTo>
                    <a:pt x="4429610" y="1052654"/>
                  </a:lnTo>
                  <a:lnTo>
                    <a:pt x="4480139" y="1054803"/>
                  </a:lnTo>
                  <a:lnTo>
                    <a:pt x="4531193" y="1056144"/>
                  </a:lnTo>
                  <a:lnTo>
                    <a:pt x="4582634" y="1056667"/>
                  </a:lnTo>
                  <a:lnTo>
                    <a:pt x="4655029" y="1056014"/>
                  </a:lnTo>
                  <a:lnTo>
                    <a:pt x="4725763" y="1053790"/>
                  </a:lnTo>
                  <a:lnTo>
                    <a:pt x="4794582" y="1050059"/>
                  </a:lnTo>
                  <a:lnTo>
                    <a:pt x="4861231" y="1044888"/>
                  </a:lnTo>
                  <a:lnTo>
                    <a:pt x="4925458" y="1038342"/>
                  </a:lnTo>
                  <a:lnTo>
                    <a:pt x="4987008" y="1030486"/>
                  </a:lnTo>
                  <a:lnTo>
                    <a:pt x="5045627" y="1021386"/>
                  </a:lnTo>
                  <a:lnTo>
                    <a:pt x="5101062" y="1011106"/>
                  </a:lnTo>
                  <a:lnTo>
                    <a:pt x="5153059" y="999713"/>
                  </a:lnTo>
                  <a:lnTo>
                    <a:pt x="5201364" y="987272"/>
                  </a:lnTo>
                  <a:lnTo>
                    <a:pt x="5245724" y="973848"/>
                  </a:lnTo>
                  <a:lnTo>
                    <a:pt x="5285884" y="959506"/>
                  </a:lnTo>
                  <a:lnTo>
                    <a:pt x="5321592" y="944312"/>
                  </a:lnTo>
                  <a:lnTo>
                    <a:pt x="5378632" y="911628"/>
                  </a:lnTo>
                  <a:lnTo>
                    <a:pt x="5414815" y="876321"/>
                  </a:lnTo>
                  <a:lnTo>
                    <a:pt x="5428111" y="838913"/>
                  </a:lnTo>
                  <a:lnTo>
                    <a:pt x="5483484" y="836414"/>
                  </a:lnTo>
                  <a:lnTo>
                    <a:pt x="5538066" y="833100"/>
                  </a:lnTo>
                  <a:lnTo>
                    <a:pt x="5591731" y="828985"/>
                  </a:lnTo>
                  <a:lnTo>
                    <a:pt x="5644352" y="824084"/>
                  </a:lnTo>
                  <a:lnTo>
                    <a:pt x="5695806" y="818410"/>
                  </a:lnTo>
                  <a:lnTo>
                    <a:pt x="5745964" y="811977"/>
                  </a:lnTo>
                  <a:lnTo>
                    <a:pt x="5794703" y="804799"/>
                  </a:lnTo>
                  <a:lnTo>
                    <a:pt x="5841897" y="796891"/>
                  </a:lnTo>
                  <a:lnTo>
                    <a:pt x="5887419" y="788265"/>
                  </a:lnTo>
                  <a:lnTo>
                    <a:pt x="5952441" y="773995"/>
                  </a:lnTo>
                  <a:lnTo>
                    <a:pt x="6011602" y="758586"/>
                  </a:lnTo>
                  <a:lnTo>
                    <a:pt x="6064849" y="742148"/>
                  </a:lnTo>
                  <a:lnTo>
                    <a:pt x="6112126" y="724789"/>
                  </a:lnTo>
                  <a:lnTo>
                    <a:pt x="6153380" y="706617"/>
                  </a:lnTo>
                  <a:lnTo>
                    <a:pt x="6188557" y="687740"/>
                  </a:lnTo>
                  <a:lnTo>
                    <a:pt x="6240460" y="648306"/>
                  </a:lnTo>
                  <a:lnTo>
                    <a:pt x="6267403" y="607354"/>
                  </a:lnTo>
                  <a:lnTo>
                    <a:pt x="6271378" y="586578"/>
                  </a:lnTo>
                  <a:lnTo>
                    <a:pt x="6268950" y="565748"/>
                  </a:lnTo>
                  <a:lnTo>
                    <a:pt x="6244668" y="524356"/>
                  </a:lnTo>
                  <a:lnTo>
                    <a:pt x="6194123" y="484045"/>
                  </a:lnTo>
                  <a:lnTo>
                    <a:pt x="6158867" y="464564"/>
                  </a:lnTo>
                  <a:lnTo>
                    <a:pt x="6116882" y="445679"/>
                  </a:lnTo>
                  <a:lnTo>
                    <a:pt x="6068114" y="427496"/>
                  </a:lnTo>
                  <a:lnTo>
                    <a:pt x="6078288" y="420956"/>
                  </a:lnTo>
                  <a:lnTo>
                    <a:pt x="6120440" y="380542"/>
                  </a:lnTo>
                  <a:lnTo>
                    <a:pt x="6130388" y="340209"/>
                  </a:lnTo>
                  <a:lnTo>
                    <a:pt x="6123964" y="320424"/>
                  </a:lnTo>
                  <a:lnTo>
                    <a:pt x="6089683" y="282245"/>
                  </a:lnTo>
                  <a:lnTo>
                    <a:pt x="6028646" y="246753"/>
                  </a:lnTo>
                  <a:lnTo>
                    <a:pt x="5988776" y="230328"/>
                  </a:lnTo>
                  <a:lnTo>
                    <a:pt x="5943035" y="214951"/>
                  </a:lnTo>
                  <a:lnTo>
                    <a:pt x="5891697" y="200747"/>
                  </a:lnTo>
                  <a:lnTo>
                    <a:pt x="5835035" y="187841"/>
                  </a:lnTo>
                  <a:lnTo>
                    <a:pt x="5773321" y="176358"/>
                  </a:lnTo>
                  <a:lnTo>
                    <a:pt x="5706828" y="166424"/>
                  </a:lnTo>
                  <a:lnTo>
                    <a:pt x="5635829" y="158164"/>
                  </a:lnTo>
                  <a:lnTo>
                    <a:pt x="5560597" y="151703"/>
                  </a:lnTo>
                  <a:lnTo>
                    <a:pt x="5536716" y="127000"/>
                  </a:lnTo>
                  <a:lnTo>
                    <a:pt x="5500310" y="103558"/>
                  </a:lnTo>
                  <a:lnTo>
                    <a:pt x="5452074" y="81692"/>
                  </a:lnTo>
                  <a:lnTo>
                    <a:pt x="5392699" y="61716"/>
                  </a:lnTo>
                  <a:lnTo>
                    <a:pt x="5322878" y="43944"/>
                  </a:lnTo>
                  <a:lnTo>
                    <a:pt x="5277309" y="34649"/>
                  </a:lnTo>
                  <a:lnTo>
                    <a:pt x="5229779" y="26479"/>
                  </a:lnTo>
                  <a:lnTo>
                    <a:pt x="5180545" y="19426"/>
                  </a:lnTo>
                  <a:lnTo>
                    <a:pt x="5129862" y="13487"/>
                  </a:lnTo>
                  <a:lnTo>
                    <a:pt x="5077986" y="8656"/>
                  </a:lnTo>
                  <a:lnTo>
                    <a:pt x="5025171" y="4926"/>
                  </a:lnTo>
                  <a:lnTo>
                    <a:pt x="4971674" y="2293"/>
                  </a:lnTo>
                  <a:lnTo>
                    <a:pt x="4917750" y="750"/>
                  </a:lnTo>
                  <a:lnTo>
                    <a:pt x="4863654" y="293"/>
                  </a:lnTo>
                  <a:lnTo>
                    <a:pt x="4809641" y="916"/>
                  </a:lnTo>
                  <a:lnTo>
                    <a:pt x="4755968" y="2614"/>
                  </a:lnTo>
                  <a:lnTo>
                    <a:pt x="4702890" y="5380"/>
                  </a:lnTo>
                  <a:lnTo>
                    <a:pt x="4650661" y="9210"/>
                  </a:lnTo>
                  <a:lnTo>
                    <a:pt x="4599538" y="14097"/>
                  </a:lnTo>
                  <a:lnTo>
                    <a:pt x="4549776" y="20037"/>
                  </a:lnTo>
                  <a:lnTo>
                    <a:pt x="4501631" y="27024"/>
                  </a:lnTo>
                  <a:lnTo>
                    <a:pt x="4455357" y="35052"/>
                  </a:lnTo>
                  <a:lnTo>
                    <a:pt x="4411211" y="44117"/>
                  </a:lnTo>
                  <a:lnTo>
                    <a:pt x="4369448" y="54211"/>
                  </a:lnTo>
                  <a:lnTo>
                    <a:pt x="4330323" y="65331"/>
                  </a:lnTo>
                  <a:lnTo>
                    <a:pt x="4283255" y="50936"/>
                  </a:lnTo>
                  <a:lnTo>
                    <a:pt x="4230410" y="38084"/>
                  </a:lnTo>
                  <a:lnTo>
                    <a:pt x="4172333" y="26892"/>
                  </a:lnTo>
                  <a:lnTo>
                    <a:pt x="4109571" y="17477"/>
                  </a:lnTo>
                  <a:lnTo>
                    <a:pt x="4053736" y="11025"/>
                  </a:lnTo>
                  <a:lnTo>
                    <a:pt x="3996861" y="6083"/>
                  </a:lnTo>
                  <a:lnTo>
                    <a:pt x="3939300" y="2619"/>
                  </a:lnTo>
                  <a:lnTo>
                    <a:pt x="3881410" y="601"/>
                  </a:lnTo>
                  <a:lnTo>
                    <a:pt x="3823546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2192053" y="3819231"/>
              <a:ext cx="6271895" cy="1206500"/>
            </a:xfrm>
            <a:custGeom>
              <a:avLst/>
              <a:gdLst/>
              <a:ahLst/>
              <a:cxnLst/>
              <a:rect l="l" t="t" r="r" b="b"/>
              <a:pathLst>
                <a:path w="6271895" h="1206500">
                  <a:moveTo>
                    <a:pt x="570259" y="397093"/>
                  </a:moveTo>
                  <a:lnTo>
                    <a:pt x="562865" y="377131"/>
                  </a:lnTo>
                  <a:lnTo>
                    <a:pt x="561381" y="357384"/>
                  </a:lnTo>
                  <a:lnTo>
                    <a:pt x="565623" y="337917"/>
                  </a:lnTo>
                  <a:lnTo>
                    <a:pt x="590535" y="300076"/>
                  </a:lnTo>
                  <a:lnTo>
                    <a:pt x="636111" y="264123"/>
                  </a:lnTo>
                  <a:lnTo>
                    <a:pt x="700859" y="230570"/>
                  </a:lnTo>
                  <a:lnTo>
                    <a:pt x="739957" y="214854"/>
                  </a:lnTo>
                  <a:lnTo>
                    <a:pt x="783289" y="199931"/>
                  </a:lnTo>
                  <a:lnTo>
                    <a:pt x="830668" y="185865"/>
                  </a:lnTo>
                  <a:lnTo>
                    <a:pt x="881909" y="172720"/>
                  </a:lnTo>
                  <a:lnTo>
                    <a:pt x="936825" y="160560"/>
                  </a:lnTo>
                  <a:lnTo>
                    <a:pt x="995230" y="149450"/>
                  </a:lnTo>
                  <a:lnTo>
                    <a:pt x="1056937" y="139453"/>
                  </a:lnTo>
                  <a:lnTo>
                    <a:pt x="1121760" y="130635"/>
                  </a:lnTo>
                  <a:lnTo>
                    <a:pt x="1189512" y="123058"/>
                  </a:lnTo>
                  <a:lnTo>
                    <a:pt x="1260008" y="116787"/>
                  </a:lnTo>
                  <a:lnTo>
                    <a:pt x="1333061" y="111887"/>
                  </a:lnTo>
                  <a:lnTo>
                    <a:pt x="1408484" y="108422"/>
                  </a:lnTo>
                  <a:lnTo>
                    <a:pt x="1462819" y="106889"/>
                  </a:lnTo>
                  <a:lnTo>
                    <a:pt x="1517183" y="106155"/>
                  </a:lnTo>
                  <a:lnTo>
                    <a:pt x="1571453" y="106211"/>
                  </a:lnTo>
                  <a:lnTo>
                    <a:pt x="1625506" y="107053"/>
                  </a:lnTo>
                  <a:lnTo>
                    <a:pt x="1679220" y="108673"/>
                  </a:lnTo>
                  <a:lnTo>
                    <a:pt x="1732473" y="111065"/>
                  </a:lnTo>
                  <a:lnTo>
                    <a:pt x="1785140" y="114222"/>
                  </a:lnTo>
                  <a:lnTo>
                    <a:pt x="1837101" y="118139"/>
                  </a:lnTo>
                  <a:lnTo>
                    <a:pt x="1888232" y="122807"/>
                  </a:lnTo>
                  <a:lnTo>
                    <a:pt x="1938410" y="128222"/>
                  </a:lnTo>
                  <a:lnTo>
                    <a:pt x="1987514" y="134376"/>
                  </a:lnTo>
                  <a:lnTo>
                    <a:pt x="2035420" y="141264"/>
                  </a:lnTo>
                  <a:lnTo>
                    <a:pt x="2065822" y="127554"/>
                  </a:lnTo>
                  <a:lnTo>
                    <a:pt x="2136626" y="102713"/>
                  </a:lnTo>
                  <a:lnTo>
                    <a:pt x="2176563" y="91618"/>
                  </a:lnTo>
                  <a:lnTo>
                    <a:pt x="2219215" y="81432"/>
                  </a:lnTo>
                  <a:lnTo>
                    <a:pt x="2264348" y="72174"/>
                  </a:lnTo>
                  <a:lnTo>
                    <a:pt x="2311730" y="63862"/>
                  </a:lnTo>
                  <a:lnTo>
                    <a:pt x="2361128" y="56515"/>
                  </a:lnTo>
                  <a:lnTo>
                    <a:pt x="2412310" y="50151"/>
                  </a:lnTo>
                  <a:lnTo>
                    <a:pt x="2465044" y="44790"/>
                  </a:lnTo>
                  <a:lnTo>
                    <a:pt x="2519097" y="40450"/>
                  </a:lnTo>
                  <a:lnTo>
                    <a:pt x="2574236" y="37149"/>
                  </a:lnTo>
                  <a:lnTo>
                    <a:pt x="2630230" y="34907"/>
                  </a:lnTo>
                  <a:lnTo>
                    <a:pt x="2686845" y="33741"/>
                  </a:lnTo>
                  <a:lnTo>
                    <a:pt x="2743850" y="33671"/>
                  </a:lnTo>
                  <a:lnTo>
                    <a:pt x="2801012" y="34715"/>
                  </a:lnTo>
                  <a:lnTo>
                    <a:pt x="2858098" y="36892"/>
                  </a:lnTo>
                  <a:lnTo>
                    <a:pt x="2914875" y="40221"/>
                  </a:lnTo>
                  <a:lnTo>
                    <a:pt x="2971113" y="44720"/>
                  </a:lnTo>
                  <a:lnTo>
                    <a:pt x="3026577" y="50408"/>
                  </a:lnTo>
                  <a:lnTo>
                    <a:pt x="3081036" y="57304"/>
                  </a:lnTo>
                  <a:lnTo>
                    <a:pt x="3129446" y="64647"/>
                  </a:lnTo>
                  <a:lnTo>
                    <a:pt x="3175650" y="72879"/>
                  </a:lnTo>
                  <a:lnTo>
                    <a:pt x="3219470" y="81966"/>
                  </a:lnTo>
                  <a:lnTo>
                    <a:pt x="3260729" y="91874"/>
                  </a:lnTo>
                  <a:lnTo>
                    <a:pt x="3290528" y="77915"/>
                  </a:lnTo>
                  <a:lnTo>
                    <a:pt x="3362656" y="53156"/>
                  </a:lnTo>
                  <a:lnTo>
                    <a:pt x="3404274" y="42417"/>
                  </a:lnTo>
                  <a:lnTo>
                    <a:pt x="3449120" y="32813"/>
                  </a:lnTo>
                  <a:lnTo>
                    <a:pt x="3496839" y="24377"/>
                  </a:lnTo>
                  <a:lnTo>
                    <a:pt x="3547074" y="17138"/>
                  </a:lnTo>
                  <a:lnTo>
                    <a:pt x="3599469" y="11128"/>
                  </a:lnTo>
                  <a:lnTo>
                    <a:pt x="3653670" y="6378"/>
                  </a:lnTo>
                  <a:lnTo>
                    <a:pt x="3709321" y="2919"/>
                  </a:lnTo>
                  <a:lnTo>
                    <a:pt x="3766064" y="782"/>
                  </a:lnTo>
                  <a:lnTo>
                    <a:pt x="3823546" y="0"/>
                  </a:lnTo>
                  <a:lnTo>
                    <a:pt x="3881410" y="601"/>
                  </a:lnTo>
                  <a:lnTo>
                    <a:pt x="3939300" y="2619"/>
                  </a:lnTo>
                  <a:lnTo>
                    <a:pt x="3996861" y="6083"/>
                  </a:lnTo>
                  <a:lnTo>
                    <a:pt x="4053736" y="11025"/>
                  </a:lnTo>
                  <a:lnTo>
                    <a:pt x="4109571" y="17477"/>
                  </a:lnTo>
                  <a:lnTo>
                    <a:pt x="4172333" y="26892"/>
                  </a:lnTo>
                  <a:lnTo>
                    <a:pt x="4230410" y="38084"/>
                  </a:lnTo>
                  <a:lnTo>
                    <a:pt x="4283255" y="50936"/>
                  </a:lnTo>
                  <a:lnTo>
                    <a:pt x="4330323" y="65331"/>
                  </a:lnTo>
                  <a:lnTo>
                    <a:pt x="4369448" y="54211"/>
                  </a:lnTo>
                  <a:lnTo>
                    <a:pt x="4411211" y="44117"/>
                  </a:lnTo>
                  <a:lnTo>
                    <a:pt x="4455357" y="35052"/>
                  </a:lnTo>
                  <a:lnTo>
                    <a:pt x="4501631" y="27024"/>
                  </a:lnTo>
                  <a:lnTo>
                    <a:pt x="4549776" y="20037"/>
                  </a:lnTo>
                  <a:lnTo>
                    <a:pt x="4599538" y="14097"/>
                  </a:lnTo>
                  <a:lnTo>
                    <a:pt x="4650661" y="9210"/>
                  </a:lnTo>
                  <a:lnTo>
                    <a:pt x="4702890" y="5380"/>
                  </a:lnTo>
                  <a:lnTo>
                    <a:pt x="4755968" y="2614"/>
                  </a:lnTo>
                  <a:lnTo>
                    <a:pt x="4809641" y="916"/>
                  </a:lnTo>
                  <a:lnTo>
                    <a:pt x="4863654" y="293"/>
                  </a:lnTo>
                  <a:lnTo>
                    <a:pt x="4917750" y="750"/>
                  </a:lnTo>
                  <a:lnTo>
                    <a:pt x="4971674" y="2293"/>
                  </a:lnTo>
                  <a:lnTo>
                    <a:pt x="5025171" y="4926"/>
                  </a:lnTo>
                  <a:lnTo>
                    <a:pt x="5077986" y="8656"/>
                  </a:lnTo>
                  <a:lnTo>
                    <a:pt x="5129862" y="13487"/>
                  </a:lnTo>
                  <a:lnTo>
                    <a:pt x="5180545" y="19426"/>
                  </a:lnTo>
                  <a:lnTo>
                    <a:pt x="5229779" y="26479"/>
                  </a:lnTo>
                  <a:lnTo>
                    <a:pt x="5277309" y="34649"/>
                  </a:lnTo>
                  <a:lnTo>
                    <a:pt x="5322878" y="43944"/>
                  </a:lnTo>
                  <a:lnTo>
                    <a:pt x="5392699" y="61716"/>
                  </a:lnTo>
                  <a:lnTo>
                    <a:pt x="5452074" y="81692"/>
                  </a:lnTo>
                  <a:lnTo>
                    <a:pt x="5500310" y="103558"/>
                  </a:lnTo>
                  <a:lnTo>
                    <a:pt x="5536716" y="127000"/>
                  </a:lnTo>
                  <a:lnTo>
                    <a:pt x="5560597" y="151703"/>
                  </a:lnTo>
                  <a:lnTo>
                    <a:pt x="5635829" y="158164"/>
                  </a:lnTo>
                  <a:lnTo>
                    <a:pt x="5706828" y="166424"/>
                  </a:lnTo>
                  <a:lnTo>
                    <a:pt x="5773321" y="176358"/>
                  </a:lnTo>
                  <a:lnTo>
                    <a:pt x="5835035" y="187841"/>
                  </a:lnTo>
                  <a:lnTo>
                    <a:pt x="5891697" y="200747"/>
                  </a:lnTo>
                  <a:lnTo>
                    <a:pt x="5943035" y="214951"/>
                  </a:lnTo>
                  <a:lnTo>
                    <a:pt x="5988776" y="230328"/>
                  </a:lnTo>
                  <a:lnTo>
                    <a:pt x="6028646" y="246753"/>
                  </a:lnTo>
                  <a:lnTo>
                    <a:pt x="6089683" y="282245"/>
                  </a:lnTo>
                  <a:lnTo>
                    <a:pt x="6123964" y="320424"/>
                  </a:lnTo>
                  <a:lnTo>
                    <a:pt x="6130388" y="340209"/>
                  </a:lnTo>
                  <a:lnTo>
                    <a:pt x="6129305" y="360290"/>
                  </a:lnTo>
                  <a:lnTo>
                    <a:pt x="6103522" y="400839"/>
                  </a:lnTo>
                  <a:lnTo>
                    <a:pt x="6068114" y="427496"/>
                  </a:lnTo>
                  <a:lnTo>
                    <a:pt x="6116882" y="445679"/>
                  </a:lnTo>
                  <a:lnTo>
                    <a:pt x="6158867" y="464564"/>
                  </a:lnTo>
                  <a:lnTo>
                    <a:pt x="6194123" y="484045"/>
                  </a:lnTo>
                  <a:lnTo>
                    <a:pt x="6244668" y="524356"/>
                  </a:lnTo>
                  <a:lnTo>
                    <a:pt x="6268950" y="565748"/>
                  </a:lnTo>
                  <a:lnTo>
                    <a:pt x="6271378" y="586578"/>
                  </a:lnTo>
                  <a:lnTo>
                    <a:pt x="6267403" y="607354"/>
                  </a:lnTo>
                  <a:lnTo>
                    <a:pt x="6240460" y="648306"/>
                  </a:lnTo>
                  <a:lnTo>
                    <a:pt x="6188557" y="687740"/>
                  </a:lnTo>
                  <a:lnTo>
                    <a:pt x="6153380" y="706617"/>
                  </a:lnTo>
                  <a:lnTo>
                    <a:pt x="6112126" y="724789"/>
                  </a:lnTo>
                  <a:lnTo>
                    <a:pt x="6064849" y="742148"/>
                  </a:lnTo>
                  <a:lnTo>
                    <a:pt x="6011602" y="758586"/>
                  </a:lnTo>
                  <a:lnTo>
                    <a:pt x="5952441" y="773995"/>
                  </a:lnTo>
                  <a:lnTo>
                    <a:pt x="5887419" y="788265"/>
                  </a:lnTo>
                  <a:lnTo>
                    <a:pt x="5841897" y="796891"/>
                  </a:lnTo>
                  <a:lnTo>
                    <a:pt x="5794703" y="804799"/>
                  </a:lnTo>
                  <a:lnTo>
                    <a:pt x="5745964" y="811977"/>
                  </a:lnTo>
                  <a:lnTo>
                    <a:pt x="5695806" y="818410"/>
                  </a:lnTo>
                  <a:lnTo>
                    <a:pt x="5644352" y="824084"/>
                  </a:lnTo>
                  <a:lnTo>
                    <a:pt x="5591731" y="828985"/>
                  </a:lnTo>
                  <a:lnTo>
                    <a:pt x="5538066" y="833100"/>
                  </a:lnTo>
                  <a:lnTo>
                    <a:pt x="5483484" y="836414"/>
                  </a:lnTo>
                  <a:lnTo>
                    <a:pt x="5428111" y="838913"/>
                  </a:lnTo>
                  <a:lnTo>
                    <a:pt x="5424451" y="857847"/>
                  </a:lnTo>
                  <a:lnTo>
                    <a:pt x="5399458" y="894270"/>
                  </a:lnTo>
                  <a:lnTo>
                    <a:pt x="5352592" y="928331"/>
                  </a:lnTo>
                  <a:lnTo>
                    <a:pt x="5285884" y="959506"/>
                  </a:lnTo>
                  <a:lnTo>
                    <a:pt x="5245724" y="973848"/>
                  </a:lnTo>
                  <a:lnTo>
                    <a:pt x="5201364" y="987272"/>
                  </a:lnTo>
                  <a:lnTo>
                    <a:pt x="5153059" y="999713"/>
                  </a:lnTo>
                  <a:lnTo>
                    <a:pt x="5101062" y="1011106"/>
                  </a:lnTo>
                  <a:lnTo>
                    <a:pt x="5045627" y="1021386"/>
                  </a:lnTo>
                  <a:lnTo>
                    <a:pt x="4987008" y="1030486"/>
                  </a:lnTo>
                  <a:lnTo>
                    <a:pt x="4925458" y="1038342"/>
                  </a:lnTo>
                  <a:lnTo>
                    <a:pt x="4861231" y="1044888"/>
                  </a:lnTo>
                  <a:lnTo>
                    <a:pt x="4794582" y="1050059"/>
                  </a:lnTo>
                  <a:lnTo>
                    <a:pt x="4725763" y="1053790"/>
                  </a:lnTo>
                  <a:lnTo>
                    <a:pt x="4655029" y="1056014"/>
                  </a:lnTo>
                  <a:lnTo>
                    <a:pt x="4582634" y="1056667"/>
                  </a:lnTo>
                  <a:lnTo>
                    <a:pt x="4531193" y="1056144"/>
                  </a:lnTo>
                  <a:lnTo>
                    <a:pt x="4480139" y="1054803"/>
                  </a:lnTo>
                  <a:lnTo>
                    <a:pt x="4429610" y="1052654"/>
                  </a:lnTo>
                  <a:lnTo>
                    <a:pt x="4379742" y="1049707"/>
                  </a:lnTo>
                  <a:lnTo>
                    <a:pt x="4330675" y="1045972"/>
                  </a:lnTo>
                  <a:lnTo>
                    <a:pt x="4282547" y="1041461"/>
                  </a:lnTo>
                  <a:lnTo>
                    <a:pt x="4235494" y="1036183"/>
                  </a:lnTo>
                  <a:lnTo>
                    <a:pt x="4189656" y="1030148"/>
                  </a:lnTo>
                  <a:lnTo>
                    <a:pt x="4145169" y="1023368"/>
                  </a:lnTo>
                  <a:lnTo>
                    <a:pt x="4124523" y="1039390"/>
                  </a:lnTo>
                  <a:lnTo>
                    <a:pt x="4072648" y="1069643"/>
                  </a:lnTo>
                  <a:lnTo>
                    <a:pt x="4007733" y="1097356"/>
                  </a:lnTo>
                  <a:lnTo>
                    <a:pt x="3970788" y="1110203"/>
                  </a:lnTo>
                  <a:lnTo>
                    <a:pt x="3931066" y="1122348"/>
                  </a:lnTo>
                  <a:lnTo>
                    <a:pt x="3888727" y="1133766"/>
                  </a:lnTo>
                  <a:lnTo>
                    <a:pt x="3843933" y="1144437"/>
                  </a:lnTo>
                  <a:lnTo>
                    <a:pt x="3796844" y="1154337"/>
                  </a:lnTo>
                  <a:lnTo>
                    <a:pt x="3747621" y="1163444"/>
                  </a:lnTo>
                  <a:lnTo>
                    <a:pt x="3696425" y="1171734"/>
                  </a:lnTo>
                  <a:lnTo>
                    <a:pt x="3643416" y="1179186"/>
                  </a:lnTo>
                  <a:lnTo>
                    <a:pt x="3588757" y="1185776"/>
                  </a:lnTo>
                  <a:lnTo>
                    <a:pt x="3532606" y="1191483"/>
                  </a:lnTo>
                  <a:lnTo>
                    <a:pt x="3475126" y="1196283"/>
                  </a:lnTo>
                  <a:lnTo>
                    <a:pt x="3416478" y="1200154"/>
                  </a:lnTo>
                  <a:lnTo>
                    <a:pt x="3356821" y="1203073"/>
                  </a:lnTo>
                  <a:lnTo>
                    <a:pt x="3296317" y="1205018"/>
                  </a:lnTo>
                  <a:lnTo>
                    <a:pt x="3235126" y="1205966"/>
                  </a:lnTo>
                  <a:lnTo>
                    <a:pt x="3173410" y="1205894"/>
                  </a:lnTo>
                  <a:lnTo>
                    <a:pt x="3111330" y="1204780"/>
                  </a:lnTo>
                  <a:lnTo>
                    <a:pt x="3049046" y="1202601"/>
                  </a:lnTo>
                  <a:lnTo>
                    <a:pt x="2986718" y="1199334"/>
                  </a:lnTo>
                  <a:lnTo>
                    <a:pt x="2924509" y="1194957"/>
                  </a:lnTo>
                  <a:lnTo>
                    <a:pt x="2866116" y="1189782"/>
                  </a:lnTo>
                  <a:lnTo>
                    <a:pt x="2809330" y="1183681"/>
                  </a:lnTo>
                  <a:lnTo>
                    <a:pt x="2754294" y="1176682"/>
                  </a:lnTo>
                  <a:lnTo>
                    <a:pt x="2701154" y="1168815"/>
                  </a:lnTo>
                  <a:lnTo>
                    <a:pt x="2650052" y="1160106"/>
                  </a:lnTo>
                  <a:lnTo>
                    <a:pt x="2601134" y="1150584"/>
                  </a:lnTo>
                  <a:lnTo>
                    <a:pt x="2554542" y="1140276"/>
                  </a:lnTo>
                  <a:lnTo>
                    <a:pt x="2510421" y="1129212"/>
                  </a:lnTo>
                  <a:lnTo>
                    <a:pt x="2468914" y="1117419"/>
                  </a:lnTo>
                  <a:lnTo>
                    <a:pt x="2430167" y="1104924"/>
                  </a:lnTo>
                  <a:lnTo>
                    <a:pt x="2394322" y="1091757"/>
                  </a:lnTo>
                  <a:lnTo>
                    <a:pt x="2342573" y="1099457"/>
                  </a:lnTo>
                  <a:lnTo>
                    <a:pt x="2289944" y="1106360"/>
                  </a:lnTo>
                  <a:lnTo>
                    <a:pt x="2236542" y="1112473"/>
                  </a:lnTo>
                  <a:lnTo>
                    <a:pt x="2182473" y="1117804"/>
                  </a:lnTo>
                  <a:lnTo>
                    <a:pt x="2127842" y="1122358"/>
                  </a:lnTo>
                  <a:lnTo>
                    <a:pt x="2072757" y="1126144"/>
                  </a:lnTo>
                  <a:lnTo>
                    <a:pt x="2017323" y="1129167"/>
                  </a:lnTo>
                  <a:lnTo>
                    <a:pt x="1961647" y="1131436"/>
                  </a:lnTo>
                  <a:lnTo>
                    <a:pt x="1905834" y="1132956"/>
                  </a:lnTo>
                  <a:lnTo>
                    <a:pt x="1849991" y="1133735"/>
                  </a:lnTo>
                  <a:lnTo>
                    <a:pt x="1794223" y="1133780"/>
                  </a:lnTo>
                  <a:lnTo>
                    <a:pt x="1738638" y="1133098"/>
                  </a:lnTo>
                  <a:lnTo>
                    <a:pt x="1683341" y="1131695"/>
                  </a:lnTo>
                  <a:lnTo>
                    <a:pt x="1628438" y="1129579"/>
                  </a:lnTo>
                  <a:lnTo>
                    <a:pt x="1574036" y="1126756"/>
                  </a:lnTo>
                  <a:lnTo>
                    <a:pt x="1520240" y="1123234"/>
                  </a:lnTo>
                  <a:lnTo>
                    <a:pt x="1467158" y="1119019"/>
                  </a:lnTo>
                  <a:lnTo>
                    <a:pt x="1414894" y="1114119"/>
                  </a:lnTo>
                  <a:lnTo>
                    <a:pt x="1363555" y="1108540"/>
                  </a:lnTo>
                  <a:lnTo>
                    <a:pt x="1313248" y="1102289"/>
                  </a:lnTo>
                  <a:lnTo>
                    <a:pt x="1264078" y="1095374"/>
                  </a:lnTo>
                  <a:lnTo>
                    <a:pt x="1216152" y="1087801"/>
                  </a:lnTo>
                  <a:lnTo>
                    <a:pt x="1169576" y="1079577"/>
                  </a:lnTo>
                  <a:lnTo>
                    <a:pt x="1124455" y="1070709"/>
                  </a:lnTo>
                  <a:lnTo>
                    <a:pt x="1080897" y="1061204"/>
                  </a:lnTo>
                  <a:lnTo>
                    <a:pt x="1039007" y="1051069"/>
                  </a:lnTo>
                  <a:lnTo>
                    <a:pt x="998891" y="1040310"/>
                  </a:lnTo>
                  <a:lnTo>
                    <a:pt x="960656" y="1028936"/>
                  </a:lnTo>
                  <a:lnTo>
                    <a:pt x="924407" y="1016953"/>
                  </a:lnTo>
                  <a:lnTo>
                    <a:pt x="858295" y="991186"/>
                  </a:lnTo>
                  <a:lnTo>
                    <a:pt x="846459" y="985877"/>
                  </a:lnTo>
                  <a:lnTo>
                    <a:pt x="777616" y="987014"/>
                  </a:lnTo>
                  <a:lnTo>
                    <a:pt x="710071" y="986227"/>
                  </a:lnTo>
                  <a:lnTo>
                    <a:pt x="644254" y="983605"/>
                  </a:lnTo>
                  <a:lnTo>
                    <a:pt x="580591" y="979235"/>
                  </a:lnTo>
                  <a:lnTo>
                    <a:pt x="519511" y="973206"/>
                  </a:lnTo>
                  <a:lnTo>
                    <a:pt x="461441" y="965607"/>
                  </a:lnTo>
                  <a:lnTo>
                    <a:pt x="406810" y="956526"/>
                  </a:lnTo>
                  <a:lnTo>
                    <a:pt x="356046" y="946051"/>
                  </a:lnTo>
                  <a:lnTo>
                    <a:pt x="309576" y="934270"/>
                  </a:lnTo>
                  <a:lnTo>
                    <a:pt x="267829" y="921273"/>
                  </a:lnTo>
                  <a:lnTo>
                    <a:pt x="231232" y="907147"/>
                  </a:lnTo>
                  <a:lnTo>
                    <a:pt x="175202" y="875862"/>
                  </a:lnTo>
                  <a:lnTo>
                    <a:pt x="144911" y="841123"/>
                  </a:lnTo>
                  <a:lnTo>
                    <a:pt x="141670" y="812250"/>
                  </a:lnTo>
                  <a:lnTo>
                    <a:pt x="157461" y="783985"/>
                  </a:lnTo>
                  <a:lnTo>
                    <a:pt x="191506" y="756947"/>
                  </a:lnTo>
                  <a:lnTo>
                    <a:pt x="243025" y="731752"/>
                  </a:lnTo>
                  <a:lnTo>
                    <a:pt x="311243" y="709017"/>
                  </a:lnTo>
                  <a:lnTo>
                    <a:pt x="245531" y="697385"/>
                  </a:lnTo>
                  <a:lnTo>
                    <a:pt x="187108" y="684002"/>
                  </a:lnTo>
                  <a:lnTo>
                    <a:pt x="136187" y="669079"/>
                  </a:lnTo>
                  <a:lnTo>
                    <a:pt x="92977" y="652831"/>
                  </a:lnTo>
                  <a:lnTo>
                    <a:pt x="57691" y="635470"/>
                  </a:lnTo>
                  <a:lnTo>
                    <a:pt x="11732" y="598259"/>
                  </a:lnTo>
                  <a:lnTo>
                    <a:pt x="0" y="559147"/>
                  </a:lnTo>
                  <a:lnTo>
                    <a:pt x="7496" y="539411"/>
                  </a:lnTo>
                  <a:lnTo>
                    <a:pt x="50270" y="500639"/>
                  </a:lnTo>
                  <a:lnTo>
                    <a:pt x="85970" y="482030"/>
                  </a:lnTo>
                  <a:lnTo>
                    <a:pt x="155571" y="456596"/>
                  </a:lnTo>
                  <a:lnTo>
                    <a:pt x="196433" y="445409"/>
                  </a:lnTo>
                  <a:lnTo>
                    <a:pt x="240900" y="435316"/>
                  </a:lnTo>
                  <a:lnTo>
                    <a:pt x="288641" y="426372"/>
                  </a:lnTo>
                  <a:lnTo>
                    <a:pt x="339330" y="418635"/>
                  </a:lnTo>
                  <a:lnTo>
                    <a:pt x="392637" y="412158"/>
                  </a:lnTo>
                  <a:lnTo>
                    <a:pt x="448235" y="406999"/>
                  </a:lnTo>
                  <a:lnTo>
                    <a:pt x="505795" y="403211"/>
                  </a:lnTo>
                  <a:lnTo>
                    <a:pt x="564989" y="400852"/>
                  </a:lnTo>
                  <a:lnTo>
                    <a:pt x="570259" y="397093"/>
                  </a:lnTo>
                  <a:close/>
                </a:path>
              </a:pathLst>
            </a:custGeom>
            <a:ln w="25400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2510007" y="3880646"/>
              <a:ext cx="5747385" cy="1025525"/>
            </a:xfrm>
            <a:custGeom>
              <a:avLst/>
              <a:gdLst/>
              <a:ahLst/>
              <a:cxnLst/>
              <a:rect l="l" t="t" r="r" b="b"/>
              <a:pathLst>
                <a:path w="5747384" h="1025525">
                  <a:moveTo>
                    <a:pt x="367284" y="665149"/>
                  </a:moveTo>
                  <a:lnTo>
                    <a:pt x="312400" y="665643"/>
                  </a:lnTo>
                  <a:lnTo>
                    <a:pt x="257821" y="664883"/>
                  </a:lnTo>
                  <a:lnTo>
                    <a:pt x="203846" y="662887"/>
                  </a:lnTo>
                  <a:lnTo>
                    <a:pt x="150776" y="659674"/>
                  </a:lnTo>
                  <a:lnTo>
                    <a:pt x="98911" y="655261"/>
                  </a:lnTo>
                  <a:lnTo>
                    <a:pt x="48552" y="649668"/>
                  </a:lnTo>
                  <a:lnTo>
                    <a:pt x="0" y="642912"/>
                  </a:lnTo>
                </a:path>
                <a:path w="5747384" h="1025525">
                  <a:moveTo>
                    <a:pt x="691337" y="908532"/>
                  </a:moveTo>
                  <a:lnTo>
                    <a:pt x="652237" y="912224"/>
                  </a:lnTo>
                  <a:lnTo>
                    <a:pt x="612333" y="915235"/>
                  </a:lnTo>
                  <a:lnTo>
                    <a:pt x="571757" y="917555"/>
                  </a:lnTo>
                  <a:lnTo>
                    <a:pt x="530644" y="919175"/>
                  </a:lnTo>
                </a:path>
                <a:path w="5747384" h="1025525">
                  <a:moveTo>
                    <a:pt x="2076005" y="1025486"/>
                  </a:moveTo>
                  <a:lnTo>
                    <a:pt x="2048125" y="1013867"/>
                  </a:lnTo>
                  <a:lnTo>
                    <a:pt x="2022660" y="1001887"/>
                  </a:lnTo>
                  <a:lnTo>
                    <a:pt x="1999665" y="989568"/>
                  </a:lnTo>
                  <a:lnTo>
                    <a:pt x="1979193" y="976934"/>
                  </a:lnTo>
                </a:path>
                <a:path w="5747384" h="1025525">
                  <a:moveTo>
                    <a:pt x="3866515" y="904405"/>
                  </a:moveTo>
                  <a:lnTo>
                    <a:pt x="3860881" y="917914"/>
                  </a:lnTo>
                  <a:lnTo>
                    <a:pt x="3852548" y="931314"/>
                  </a:lnTo>
                  <a:lnTo>
                    <a:pt x="3841533" y="944579"/>
                  </a:lnTo>
                  <a:lnTo>
                    <a:pt x="3827856" y="957681"/>
                  </a:lnTo>
                </a:path>
                <a:path w="5747384" h="1025525">
                  <a:moveTo>
                    <a:pt x="4635258" y="575208"/>
                  </a:moveTo>
                  <a:lnTo>
                    <a:pt x="4711800" y="586291"/>
                  </a:lnTo>
                  <a:lnTo>
                    <a:pt x="4782670" y="599228"/>
                  </a:lnTo>
                  <a:lnTo>
                    <a:pt x="4847514" y="613869"/>
                  </a:lnTo>
                  <a:lnTo>
                    <a:pt x="4905976" y="630063"/>
                  </a:lnTo>
                  <a:lnTo>
                    <a:pt x="4957701" y="647660"/>
                  </a:lnTo>
                  <a:lnTo>
                    <a:pt x="5002335" y="666512"/>
                  </a:lnTo>
                  <a:lnTo>
                    <a:pt x="5039520" y="686467"/>
                  </a:lnTo>
                  <a:lnTo>
                    <a:pt x="5090128" y="729091"/>
                  </a:lnTo>
                  <a:lnTo>
                    <a:pt x="5102839" y="751459"/>
                  </a:lnTo>
                  <a:lnTo>
                    <a:pt x="5106682" y="774331"/>
                  </a:lnTo>
                </a:path>
                <a:path w="5747384" h="1025525">
                  <a:moveTo>
                    <a:pt x="5747194" y="363131"/>
                  </a:moveTo>
                  <a:lnTo>
                    <a:pt x="5707336" y="384100"/>
                  </a:lnTo>
                  <a:lnTo>
                    <a:pt x="5658715" y="403659"/>
                  </a:lnTo>
                  <a:lnTo>
                    <a:pt x="5601856" y="421624"/>
                  </a:lnTo>
                  <a:lnTo>
                    <a:pt x="5537288" y="437807"/>
                  </a:lnTo>
                </a:path>
                <a:path w="5747384" h="1025525">
                  <a:moveTo>
                    <a:pt x="5243499" y="86093"/>
                  </a:moveTo>
                  <a:lnTo>
                    <a:pt x="5248704" y="94848"/>
                  </a:lnTo>
                  <a:lnTo>
                    <a:pt x="5252291" y="103655"/>
                  </a:lnTo>
                  <a:lnTo>
                    <a:pt x="5254254" y="112498"/>
                  </a:lnTo>
                  <a:lnTo>
                    <a:pt x="5254586" y="121361"/>
                  </a:lnTo>
                </a:path>
                <a:path w="5747384" h="1025525">
                  <a:moveTo>
                    <a:pt x="3902900" y="44970"/>
                  </a:moveTo>
                  <a:lnTo>
                    <a:pt x="3925062" y="32986"/>
                  </a:lnTo>
                  <a:lnTo>
                    <a:pt x="3950442" y="21466"/>
                  </a:lnTo>
                  <a:lnTo>
                    <a:pt x="3978938" y="10455"/>
                  </a:lnTo>
                  <a:lnTo>
                    <a:pt x="4010444" y="0"/>
                  </a:lnTo>
                </a:path>
                <a:path w="5747384" h="1025525">
                  <a:moveTo>
                    <a:pt x="2897098" y="66395"/>
                  </a:moveTo>
                  <a:lnTo>
                    <a:pt x="2906650" y="56399"/>
                  </a:lnTo>
                  <a:lnTo>
                    <a:pt x="2918539" y="46583"/>
                  </a:lnTo>
                  <a:lnTo>
                    <a:pt x="2932728" y="36977"/>
                  </a:lnTo>
                  <a:lnTo>
                    <a:pt x="2949181" y="27609"/>
                  </a:lnTo>
                </a:path>
                <a:path w="5747384" h="1025525">
                  <a:moveTo>
                    <a:pt x="1716722" y="79565"/>
                  </a:moveTo>
                  <a:lnTo>
                    <a:pt x="1767044" y="87838"/>
                  </a:lnTo>
                  <a:lnTo>
                    <a:pt x="1815318" y="96885"/>
                  </a:lnTo>
                  <a:lnTo>
                    <a:pt x="1861412" y="106679"/>
                  </a:lnTo>
                  <a:lnTo>
                    <a:pt x="1905190" y="117195"/>
                  </a:lnTo>
                </a:path>
                <a:path w="5747384" h="1025525">
                  <a:moveTo>
                    <a:pt x="285216" y="375272"/>
                  </a:moveTo>
                  <a:lnTo>
                    <a:pt x="274754" y="365511"/>
                  </a:lnTo>
                  <a:lnTo>
                    <a:pt x="265779" y="355650"/>
                  </a:lnTo>
                  <a:lnTo>
                    <a:pt x="258298" y="345704"/>
                  </a:lnTo>
                  <a:lnTo>
                    <a:pt x="252323" y="335686"/>
                  </a:lnTo>
                </a:path>
              </a:pathLst>
            </a:custGeom>
            <a:ln w="25400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3330450" y="4097970"/>
            <a:ext cx="354774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187325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solidFill>
                  <a:srgbClr val="FFFFFF"/>
                </a:solidFill>
                <a:latin typeface="Malgun Gothic"/>
                <a:cs typeface="Malgun Gothic"/>
              </a:rPr>
              <a:t>These </a:t>
            </a:r>
            <a:r>
              <a:rPr sz="1800" spc="-10" dirty="0">
                <a:solidFill>
                  <a:srgbClr val="FFFFFF"/>
                </a:solidFill>
                <a:latin typeface="Malgun Gothic"/>
                <a:cs typeface="Malgun Gothic"/>
              </a:rPr>
              <a:t>three </a:t>
            </a:r>
            <a:r>
              <a:rPr sz="1800" spc="5" dirty="0">
                <a:solidFill>
                  <a:srgbClr val="FFFFFF"/>
                </a:solidFill>
                <a:latin typeface="Malgun Gothic"/>
                <a:cs typeface="Malgun Gothic"/>
              </a:rPr>
              <a:t>parts </a:t>
            </a:r>
            <a:r>
              <a:rPr sz="1800" spc="-10" dirty="0">
                <a:solidFill>
                  <a:srgbClr val="FFFFFF"/>
                </a:solidFill>
                <a:latin typeface="Malgun Gothic"/>
                <a:cs typeface="Malgun Gothic"/>
              </a:rPr>
              <a:t>are </a:t>
            </a:r>
            <a:r>
              <a:rPr sz="1800" dirty="0">
                <a:solidFill>
                  <a:srgbClr val="FFFFFF"/>
                </a:solidFill>
                <a:latin typeface="Malgun Gothic"/>
                <a:cs typeface="Malgun Gothic"/>
              </a:rPr>
              <a:t>the </a:t>
            </a:r>
            <a:r>
              <a:rPr sz="1800" spc="-10" dirty="0">
                <a:solidFill>
                  <a:srgbClr val="FFFFFF"/>
                </a:solidFill>
                <a:latin typeface="Malgun Gothic"/>
                <a:cs typeface="Malgun Gothic"/>
              </a:rPr>
              <a:t>core </a:t>
            </a:r>
            <a:r>
              <a:rPr sz="1800" spc="-5" dirty="0">
                <a:solidFill>
                  <a:srgbClr val="FFFFFF"/>
                </a:solidFill>
                <a:latin typeface="Malgun Gothic"/>
                <a:cs typeface="Malgun Gothic"/>
              </a:rPr>
              <a:t> scopes</a:t>
            </a:r>
            <a:r>
              <a:rPr sz="1800" spc="-35" dirty="0">
                <a:solidFill>
                  <a:srgbClr val="FFFFFF"/>
                </a:solidFill>
                <a:latin typeface="Malgun Gothic"/>
                <a:cs typeface="Malgun Gothic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algun Gothic"/>
                <a:cs typeface="Malgun Gothic"/>
              </a:rPr>
              <a:t>of</a:t>
            </a:r>
            <a:r>
              <a:rPr sz="1800" spc="-5" dirty="0">
                <a:solidFill>
                  <a:srgbClr val="FFFFFF"/>
                </a:solidFill>
                <a:latin typeface="Malgun Gothic"/>
                <a:cs typeface="Malgun Gothic"/>
              </a:rPr>
              <a:t> vegetation engineering.</a:t>
            </a:r>
            <a:endParaRPr sz="1800">
              <a:latin typeface="Malgun Gothic"/>
              <a:cs typeface="Malgun Gothic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30259" y="219362"/>
            <a:ext cx="49149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b="1" spc="-5" dirty="0">
                <a:latin typeface="Times New Roman"/>
                <a:cs typeface="Times New Roman"/>
              </a:rPr>
              <a:t>Conservation Functions</a:t>
            </a:r>
            <a:r>
              <a:rPr b="1" spc="5" dirty="0">
                <a:latin typeface="Times New Roman"/>
                <a:cs typeface="Times New Roman"/>
              </a:rPr>
              <a:t> </a:t>
            </a:r>
            <a:r>
              <a:rPr b="1" dirty="0">
                <a:latin typeface="Times New Roman"/>
                <a:cs typeface="Times New Roman"/>
              </a:rPr>
              <a:t>of</a:t>
            </a:r>
            <a:r>
              <a:rPr b="1" spc="-40" dirty="0">
                <a:latin typeface="Times New Roman"/>
                <a:cs typeface="Times New Roman"/>
              </a:rPr>
              <a:t> </a:t>
            </a:r>
            <a:r>
              <a:rPr b="1" spc="-25" dirty="0">
                <a:latin typeface="Times New Roman"/>
                <a:cs typeface="Times New Roman"/>
              </a:rPr>
              <a:t>Vegetation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58251" y="1011449"/>
            <a:ext cx="524637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latin typeface="Times New Roman"/>
                <a:cs typeface="Times New Roman"/>
              </a:rPr>
              <a:t>1.Environmental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adaptation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functions</a:t>
            </a:r>
            <a:r>
              <a:rPr sz="2000" spc="-4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of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vegetation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74276" y="1364315"/>
            <a:ext cx="2832100" cy="2494280"/>
          </a:xfrm>
          <a:prstGeom prst="rect">
            <a:avLst/>
          </a:prstGeom>
        </p:spPr>
        <p:txBody>
          <a:bodyPr vert="horz" wrap="square" lIns="0" tIns="14986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180"/>
              </a:spcBef>
              <a:buFont typeface="Wingdings"/>
              <a:buChar char=""/>
              <a:tabLst>
                <a:tab pos="355600" algn="l"/>
              </a:tabLst>
            </a:pPr>
            <a:r>
              <a:rPr sz="1800" b="1" u="sng" spc="-5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Microclimate</a:t>
            </a:r>
            <a:r>
              <a:rPr sz="1800" b="1" u="sng" spc="-60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800" b="1" u="sng" spc="-5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adjustment</a:t>
            </a:r>
            <a:endParaRPr sz="18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1080"/>
              </a:spcBef>
              <a:buFont typeface="Wingdings"/>
              <a:buChar char=""/>
              <a:tabLst>
                <a:tab pos="355600" algn="l"/>
              </a:tabLst>
            </a:pPr>
            <a:r>
              <a:rPr sz="1800" spc="-5" dirty="0">
                <a:latin typeface="Times New Roman"/>
                <a:cs typeface="Times New Roman"/>
              </a:rPr>
              <a:t>Air</a:t>
            </a:r>
            <a:r>
              <a:rPr sz="1800" spc="-4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purification</a:t>
            </a:r>
            <a:endParaRPr sz="18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1080"/>
              </a:spcBef>
              <a:buFont typeface="Wingdings"/>
              <a:buChar char=""/>
              <a:tabLst>
                <a:tab pos="355600" algn="l"/>
              </a:tabLst>
            </a:pPr>
            <a:r>
              <a:rPr sz="1800" spc="-5" dirty="0">
                <a:latin typeface="Times New Roman"/>
                <a:cs typeface="Times New Roman"/>
              </a:rPr>
              <a:t>Noise</a:t>
            </a:r>
            <a:r>
              <a:rPr sz="1800" spc="-4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control</a:t>
            </a:r>
            <a:endParaRPr sz="18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1080"/>
              </a:spcBef>
              <a:buFont typeface="Wingdings"/>
              <a:buChar char=""/>
              <a:tabLst>
                <a:tab pos="355600" algn="l"/>
              </a:tabLst>
            </a:pPr>
            <a:r>
              <a:rPr sz="1800" spc="-15" dirty="0">
                <a:latin typeface="Times New Roman"/>
                <a:cs typeface="Times New Roman"/>
              </a:rPr>
              <a:t>Traffic</a:t>
            </a:r>
            <a:r>
              <a:rPr sz="1800" spc="-5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guidance</a:t>
            </a:r>
            <a:endParaRPr sz="18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1080"/>
              </a:spcBef>
              <a:buFont typeface="Wingdings"/>
              <a:buChar char=""/>
              <a:tabLst>
                <a:tab pos="355600" algn="l"/>
              </a:tabLst>
            </a:pPr>
            <a:r>
              <a:rPr sz="1800" spc="-30" dirty="0">
                <a:latin typeface="Times New Roman"/>
                <a:cs typeface="Times New Roman"/>
              </a:rPr>
              <a:t>Water</a:t>
            </a:r>
            <a:r>
              <a:rPr sz="1800" spc="-5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purification</a:t>
            </a:r>
            <a:endParaRPr sz="18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1080"/>
              </a:spcBef>
              <a:buFont typeface="Wingdings"/>
              <a:buChar char=""/>
              <a:tabLst>
                <a:tab pos="355600" algn="l"/>
              </a:tabLst>
            </a:pPr>
            <a:r>
              <a:rPr sz="1800" dirty="0">
                <a:latin typeface="Times New Roman"/>
                <a:cs typeface="Times New Roman"/>
              </a:rPr>
              <a:t>Biological</a:t>
            </a:r>
            <a:r>
              <a:rPr sz="1800" spc="-5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habitat</a:t>
            </a:r>
            <a:r>
              <a:rPr sz="1800" spc="-4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creation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3853434" y="1564386"/>
            <a:ext cx="5039995" cy="3139440"/>
          </a:xfrm>
          <a:custGeom>
            <a:avLst/>
            <a:gdLst/>
            <a:ahLst/>
            <a:cxnLst/>
            <a:rect l="l" t="t" r="r" b="b"/>
            <a:pathLst>
              <a:path w="5039995" h="3139440">
                <a:moveTo>
                  <a:pt x="0" y="0"/>
                </a:moveTo>
                <a:lnTo>
                  <a:pt x="5039868" y="0"/>
                </a:lnTo>
                <a:lnTo>
                  <a:pt x="5039868" y="3139440"/>
                </a:lnTo>
                <a:lnTo>
                  <a:pt x="0" y="3139440"/>
                </a:lnTo>
                <a:lnTo>
                  <a:pt x="0" y="0"/>
                </a:lnTo>
                <a:close/>
              </a:path>
            </a:pathLst>
          </a:custGeom>
          <a:ln w="254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3930431" y="1589037"/>
            <a:ext cx="4881880" cy="8483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085" marR="5080" indent="-286385">
              <a:lnSpc>
                <a:spcPct val="100000"/>
              </a:lnSpc>
              <a:spcBef>
                <a:spcPts val="100"/>
              </a:spcBef>
              <a:buFont typeface="Wingdings"/>
              <a:buChar char=""/>
              <a:tabLst>
                <a:tab pos="299720" algn="l"/>
              </a:tabLst>
            </a:pPr>
            <a:r>
              <a:rPr sz="1800" dirty="0">
                <a:latin typeface="Times New Roman"/>
                <a:cs typeface="Times New Roman"/>
              </a:rPr>
              <a:t>The</a:t>
            </a:r>
            <a:r>
              <a:rPr sz="1800" spc="3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vegetation</a:t>
            </a:r>
            <a:r>
              <a:rPr sz="1800" spc="28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structure</a:t>
            </a:r>
            <a:r>
              <a:rPr sz="1800" spc="30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can</a:t>
            </a:r>
            <a:r>
              <a:rPr sz="1800" spc="29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influence</a:t>
            </a:r>
            <a:r>
              <a:rPr sz="1800" spc="29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the</a:t>
            </a:r>
            <a:r>
              <a:rPr sz="1800" spc="300" dirty="0">
                <a:latin typeface="Times New Roman"/>
                <a:cs typeface="Times New Roman"/>
              </a:rPr>
              <a:t> </a:t>
            </a:r>
            <a:r>
              <a:rPr sz="1800" spc="-10" dirty="0">
                <a:latin typeface="Times New Roman"/>
                <a:cs typeface="Times New Roman"/>
              </a:rPr>
              <a:t>sun's </a:t>
            </a:r>
            <a:r>
              <a:rPr sz="1800" spc="-434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radiation</a:t>
            </a:r>
            <a:r>
              <a:rPr sz="1800" spc="-2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effect</a:t>
            </a:r>
            <a:r>
              <a:rPr sz="1800" spc="-2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on the</a:t>
            </a:r>
            <a:r>
              <a:rPr sz="1800" spc="-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ground.</a:t>
            </a:r>
            <a:endParaRPr sz="1800">
              <a:latin typeface="Times New Roman"/>
              <a:cs typeface="Times New Roman"/>
            </a:endParaRPr>
          </a:p>
          <a:p>
            <a:pPr marL="299085" indent="-287020">
              <a:lnSpc>
                <a:spcPct val="100000"/>
              </a:lnSpc>
              <a:buFont typeface="Wingdings"/>
              <a:buChar char=""/>
              <a:tabLst>
                <a:tab pos="299720" algn="l"/>
                <a:tab pos="991869" algn="l"/>
                <a:tab pos="1443355" algn="l"/>
                <a:tab pos="2083435" algn="l"/>
                <a:tab pos="2736850" algn="l"/>
                <a:tab pos="3607435" algn="l"/>
                <a:tab pos="4070350" algn="l"/>
              </a:tabLst>
            </a:pPr>
            <a:r>
              <a:rPr sz="1800" spc="-10" dirty="0">
                <a:latin typeface="Times New Roman"/>
                <a:cs typeface="Times New Roman"/>
              </a:rPr>
              <a:t>P</a:t>
            </a:r>
            <a:r>
              <a:rPr sz="1800" dirty="0">
                <a:latin typeface="Times New Roman"/>
                <a:cs typeface="Times New Roman"/>
              </a:rPr>
              <a:t>l</a:t>
            </a:r>
            <a:r>
              <a:rPr sz="1800" spc="5" dirty="0">
                <a:latin typeface="Times New Roman"/>
                <a:cs typeface="Times New Roman"/>
              </a:rPr>
              <a:t>a</a:t>
            </a:r>
            <a:r>
              <a:rPr sz="1800" dirty="0">
                <a:latin typeface="Times New Roman"/>
                <a:cs typeface="Times New Roman"/>
              </a:rPr>
              <a:t>nts	</a:t>
            </a:r>
            <a:r>
              <a:rPr sz="1800" spc="-10" dirty="0">
                <a:latin typeface="Times New Roman"/>
                <a:cs typeface="Times New Roman"/>
              </a:rPr>
              <a:t>c</a:t>
            </a:r>
            <a:r>
              <a:rPr sz="1800" spc="5" dirty="0">
                <a:latin typeface="Times New Roman"/>
                <a:cs typeface="Times New Roman"/>
              </a:rPr>
              <a:t>a</a:t>
            </a:r>
            <a:r>
              <a:rPr sz="1800" dirty="0">
                <a:latin typeface="Times New Roman"/>
                <a:cs typeface="Times New Roman"/>
              </a:rPr>
              <a:t>n	</a:t>
            </a:r>
            <a:r>
              <a:rPr sz="1800" spc="-15" dirty="0">
                <a:latin typeface="Times New Roman"/>
                <a:cs typeface="Times New Roman"/>
              </a:rPr>
              <a:t>b</a:t>
            </a:r>
            <a:r>
              <a:rPr sz="1800" dirty="0">
                <a:latin typeface="Times New Roman"/>
                <a:cs typeface="Times New Roman"/>
              </a:rPr>
              <a:t>lo</a:t>
            </a:r>
            <a:r>
              <a:rPr sz="1800" spc="-10" dirty="0">
                <a:latin typeface="Times New Roman"/>
                <a:cs typeface="Times New Roman"/>
              </a:rPr>
              <a:t>c</a:t>
            </a:r>
            <a:r>
              <a:rPr sz="1800" dirty="0">
                <a:latin typeface="Times New Roman"/>
                <a:cs typeface="Times New Roman"/>
              </a:rPr>
              <a:t>k	dir</a:t>
            </a:r>
            <a:r>
              <a:rPr sz="1800" spc="-10" dirty="0">
                <a:latin typeface="Times New Roman"/>
                <a:cs typeface="Times New Roman"/>
              </a:rPr>
              <a:t>e</a:t>
            </a:r>
            <a:r>
              <a:rPr sz="1800" spc="5" dirty="0">
                <a:latin typeface="Times New Roman"/>
                <a:cs typeface="Times New Roman"/>
              </a:rPr>
              <a:t>c</a:t>
            </a:r>
            <a:r>
              <a:rPr sz="1800" dirty="0">
                <a:latin typeface="Times New Roman"/>
                <a:cs typeface="Times New Roman"/>
              </a:rPr>
              <a:t>t	</a:t>
            </a:r>
            <a:r>
              <a:rPr sz="1800" spc="-5" dirty="0">
                <a:latin typeface="Times New Roman"/>
                <a:cs typeface="Times New Roman"/>
              </a:rPr>
              <a:t>s</a:t>
            </a:r>
            <a:r>
              <a:rPr sz="1800" dirty="0">
                <a:latin typeface="Times New Roman"/>
                <a:cs typeface="Times New Roman"/>
              </a:rPr>
              <a:t>unli</a:t>
            </a:r>
            <a:r>
              <a:rPr sz="1800" spc="-15" dirty="0">
                <a:latin typeface="Times New Roman"/>
                <a:cs typeface="Times New Roman"/>
              </a:rPr>
              <a:t>g</a:t>
            </a:r>
            <a:r>
              <a:rPr sz="1800" dirty="0">
                <a:latin typeface="Times New Roman"/>
                <a:cs typeface="Times New Roman"/>
              </a:rPr>
              <a:t>ht	</a:t>
            </a:r>
            <a:r>
              <a:rPr sz="1800" spc="5" dirty="0">
                <a:latin typeface="Times New Roman"/>
                <a:cs typeface="Times New Roman"/>
              </a:rPr>
              <a:t>a</a:t>
            </a:r>
            <a:r>
              <a:rPr sz="1800" dirty="0">
                <a:latin typeface="Times New Roman"/>
                <a:cs typeface="Times New Roman"/>
              </a:rPr>
              <a:t>nd	r</a:t>
            </a:r>
            <a:r>
              <a:rPr sz="1800" spc="5" dirty="0">
                <a:latin typeface="Times New Roman"/>
                <a:cs typeface="Times New Roman"/>
              </a:rPr>
              <a:t>e</a:t>
            </a:r>
            <a:r>
              <a:rPr sz="1800" spc="-15" dirty="0">
                <a:latin typeface="Times New Roman"/>
                <a:cs typeface="Times New Roman"/>
              </a:rPr>
              <a:t>f</a:t>
            </a:r>
            <a:r>
              <a:rPr sz="1800" dirty="0">
                <a:latin typeface="Times New Roman"/>
                <a:cs typeface="Times New Roman"/>
              </a:rPr>
              <a:t>l</a:t>
            </a:r>
            <a:r>
              <a:rPr sz="1800" spc="5" dirty="0">
                <a:latin typeface="Times New Roman"/>
                <a:cs typeface="Times New Roman"/>
              </a:rPr>
              <a:t>e</a:t>
            </a:r>
            <a:r>
              <a:rPr sz="1800" spc="-10" dirty="0">
                <a:latin typeface="Times New Roman"/>
                <a:cs typeface="Times New Roman"/>
              </a:rPr>
              <a:t>c</a:t>
            </a:r>
            <a:r>
              <a:rPr sz="1800" dirty="0">
                <a:latin typeface="Times New Roman"/>
                <a:cs typeface="Times New Roman"/>
              </a:rPr>
              <a:t>t</a:t>
            </a:r>
            <a:r>
              <a:rPr sz="1800" spc="-10" dirty="0">
                <a:latin typeface="Times New Roman"/>
                <a:cs typeface="Times New Roman"/>
              </a:rPr>
              <a:t>ed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216867" y="2686318"/>
            <a:ext cx="306070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955164" algn="l"/>
              </a:tabLst>
            </a:pPr>
            <a:r>
              <a:rPr sz="1800" spc="-5" dirty="0">
                <a:latin typeface="Times New Roman"/>
                <a:cs typeface="Times New Roman"/>
              </a:rPr>
              <a:t>atmospheric	temperature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216867" y="2411997"/>
            <a:ext cx="459613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6350" algn="r">
              <a:lnSpc>
                <a:spcPct val="100000"/>
              </a:lnSpc>
              <a:spcBef>
                <a:spcPts val="100"/>
              </a:spcBef>
              <a:tabLst>
                <a:tab pos="711200" algn="l"/>
                <a:tab pos="1552575" algn="l"/>
                <a:tab pos="2244725" algn="l"/>
                <a:tab pos="3053715" algn="l"/>
                <a:tab pos="3834129" algn="l"/>
              </a:tabLst>
            </a:pPr>
            <a:r>
              <a:rPr sz="1800" dirty="0">
                <a:latin typeface="Times New Roman"/>
                <a:cs typeface="Times New Roman"/>
              </a:rPr>
              <a:t>ligh</a:t>
            </a:r>
            <a:r>
              <a:rPr sz="1800" spc="-10" dirty="0">
                <a:latin typeface="Times New Roman"/>
                <a:cs typeface="Times New Roman"/>
              </a:rPr>
              <a:t>t</a:t>
            </a:r>
            <a:r>
              <a:rPr sz="1800" dirty="0">
                <a:latin typeface="Times New Roman"/>
                <a:cs typeface="Times New Roman"/>
              </a:rPr>
              <a:t>,	</a:t>
            </a:r>
            <a:r>
              <a:rPr sz="1800" spc="-15" dirty="0">
                <a:latin typeface="Times New Roman"/>
                <a:cs typeface="Times New Roman"/>
              </a:rPr>
              <a:t>r</a:t>
            </a:r>
            <a:r>
              <a:rPr sz="1800" spc="5" dirty="0">
                <a:latin typeface="Times New Roman"/>
                <a:cs typeface="Times New Roman"/>
              </a:rPr>
              <a:t>e</a:t>
            </a:r>
            <a:r>
              <a:rPr sz="1800" dirty="0">
                <a:latin typeface="Times New Roman"/>
                <a:cs typeface="Times New Roman"/>
              </a:rPr>
              <a:t>duce	</a:t>
            </a:r>
            <a:r>
              <a:rPr sz="1800" spc="-5" dirty="0">
                <a:latin typeface="Times New Roman"/>
                <a:cs typeface="Times New Roman"/>
              </a:rPr>
              <a:t>w</a:t>
            </a:r>
            <a:r>
              <a:rPr sz="1800" dirty="0">
                <a:latin typeface="Times New Roman"/>
                <a:cs typeface="Times New Roman"/>
              </a:rPr>
              <a:t>ind	</a:t>
            </a:r>
            <a:r>
              <a:rPr sz="1800" spc="-5" dirty="0">
                <a:latin typeface="Times New Roman"/>
                <a:cs typeface="Times New Roman"/>
              </a:rPr>
              <a:t>s</a:t>
            </a:r>
            <a:r>
              <a:rPr sz="1800" dirty="0">
                <a:latin typeface="Times New Roman"/>
                <a:cs typeface="Times New Roman"/>
              </a:rPr>
              <a:t>p</a:t>
            </a:r>
            <a:r>
              <a:rPr sz="1800" spc="5" dirty="0">
                <a:latin typeface="Times New Roman"/>
                <a:cs typeface="Times New Roman"/>
              </a:rPr>
              <a:t>ee</a:t>
            </a:r>
            <a:r>
              <a:rPr sz="1800" spc="-15" dirty="0">
                <a:latin typeface="Times New Roman"/>
                <a:cs typeface="Times New Roman"/>
              </a:rPr>
              <a:t>d</a:t>
            </a:r>
            <a:r>
              <a:rPr sz="1800" dirty="0">
                <a:latin typeface="Times New Roman"/>
                <a:cs typeface="Times New Roman"/>
              </a:rPr>
              <a:t>,	</a:t>
            </a:r>
            <a:r>
              <a:rPr sz="1800" spc="5" dirty="0">
                <a:latin typeface="Times New Roman"/>
                <a:cs typeface="Times New Roman"/>
              </a:rPr>
              <a:t>a</a:t>
            </a:r>
            <a:r>
              <a:rPr sz="1800" dirty="0">
                <a:latin typeface="Times New Roman"/>
                <a:cs typeface="Times New Roman"/>
              </a:rPr>
              <a:t>dju</a:t>
            </a:r>
            <a:r>
              <a:rPr sz="1800" spc="-5" dirty="0">
                <a:latin typeface="Times New Roman"/>
                <a:cs typeface="Times New Roman"/>
              </a:rPr>
              <a:t>s</a:t>
            </a:r>
            <a:r>
              <a:rPr sz="1800" dirty="0">
                <a:latin typeface="Times New Roman"/>
                <a:cs typeface="Times New Roman"/>
              </a:rPr>
              <a:t>t	</a:t>
            </a:r>
            <a:r>
              <a:rPr sz="1800" spc="-5" dirty="0">
                <a:latin typeface="Times New Roman"/>
                <a:cs typeface="Times New Roman"/>
              </a:rPr>
              <a:t>s</a:t>
            </a:r>
            <a:r>
              <a:rPr sz="1800" dirty="0">
                <a:latin typeface="Times New Roman"/>
                <a:cs typeface="Times New Roman"/>
              </a:rPr>
              <a:t>u</a:t>
            </a:r>
            <a:r>
              <a:rPr sz="1800" spc="-10" dirty="0">
                <a:latin typeface="Times New Roman"/>
                <a:cs typeface="Times New Roman"/>
              </a:rPr>
              <a:t>mm</a:t>
            </a:r>
            <a:r>
              <a:rPr sz="1800" spc="5" dirty="0">
                <a:latin typeface="Times New Roman"/>
                <a:cs typeface="Times New Roman"/>
              </a:rPr>
              <a:t>e</a:t>
            </a:r>
            <a:r>
              <a:rPr sz="1800" dirty="0">
                <a:latin typeface="Times New Roman"/>
                <a:cs typeface="Times New Roman"/>
              </a:rPr>
              <a:t>r</a:t>
            </a:r>
            <a:endParaRPr sz="1800">
              <a:latin typeface="Times New Roman"/>
              <a:cs typeface="Times New Roman"/>
            </a:endParaRPr>
          </a:p>
          <a:p>
            <a:pPr marR="5080" algn="r">
              <a:lnSpc>
                <a:spcPct val="100000"/>
              </a:lnSpc>
            </a:pPr>
            <a:r>
              <a:rPr sz="1800" spc="-5" dirty="0">
                <a:latin typeface="Times New Roman"/>
                <a:cs typeface="Times New Roman"/>
              </a:rPr>
              <a:t>through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930660" y="2960637"/>
            <a:ext cx="4881245" cy="1671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8450" marR="5715" algn="just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Times New Roman"/>
                <a:cs typeface="Times New Roman"/>
              </a:rPr>
              <a:t>evapotranspiration </a:t>
            </a:r>
            <a:r>
              <a:rPr sz="1800" dirty="0">
                <a:latin typeface="Times New Roman"/>
                <a:cs typeface="Times New Roman"/>
              </a:rPr>
              <a:t>and </a:t>
            </a:r>
            <a:r>
              <a:rPr sz="1800" spc="-15" dirty="0">
                <a:latin typeface="Times New Roman"/>
                <a:cs typeface="Times New Roman"/>
              </a:rPr>
              <a:t>energy </a:t>
            </a:r>
            <a:r>
              <a:rPr sz="1800" spc="-5" dirty="0">
                <a:latin typeface="Times New Roman"/>
                <a:cs typeface="Times New Roman"/>
              </a:rPr>
              <a:t>consumption, </a:t>
            </a:r>
            <a:r>
              <a:rPr sz="1800" spc="-10" dirty="0">
                <a:latin typeface="Times New Roman"/>
                <a:cs typeface="Times New Roman"/>
              </a:rPr>
              <a:t>and </a:t>
            </a:r>
            <a:r>
              <a:rPr sz="1800" spc="-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then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adjust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the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microclimate</a:t>
            </a:r>
            <a:r>
              <a:rPr sz="1800" dirty="0">
                <a:latin typeface="Times New Roman"/>
                <a:cs typeface="Times New Roman"/>
              </a:rPr>
              <a:t> and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alleviate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10" dirty="0">
                <a:latin typeface="Times New Roman"/>
                <a:cs typeface="Times New Roman"/>
              </a:rPr>
              <a:t>the </a:t>
            </a:r>
            <a:r>
              <a:rPr sz="1800" spc="-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ground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temperature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difference.</a:t>
            </a:r>
            <a:endParaRPr sz="1800">
              <a:latin typeface="Times New Roman"/>
              <a:cs typeface="Times New Roman"/>
            </a:endParaRPr>
          </a:p>
          <a:p>
            <a:pPr marL="298450" marR="5080" indent="-286385" algn="just">
              <a:lnSpc>
                <a:spcPct val="100000"/>
              </a:lnSpc>
              <a:buFont typeface="Wingdings"/>
              <a:buChar char=""/>
              <a:tabLst>
                <a:tab pos="299720" algn="l"/>
              </a:tabLst>
            </a:pPr>
            <a:r>
              <a:rPr sz="1800" dirty="0">
                <a:latin typeface="Times New Roman"/>
                <a:cs typeface="Times New Roman"/>
              </a:rPr>
              <a:t>In </a:t>
            </a:r>
            <a:r>
              <a:rPr sz="1800" spc="-5" dirty="0">
                <a:latin typeface="Times New Roman"/>
                <a:cs typeface="Times New Roman"/>
              </a:rPr>
              <a:t>addition, the temperature changes inside </a:t>
            </a:r>
            <a:r>
              <a:rPr sz="1800" spc="-10" dirty="0">
                <a:latin typeface="Times New Roman"/>
                <a:cs typeface="Times New Roman"/>
              </a:rPr>
              <a:t>and </a:t>
            </a:r>
            <a:r>
              <a:rPr sz="1800" spc="-5" dirty="0">
                <a:latin typeface="Times New Roman"/>
                <a:cs typeface="Times New Roman"/>
              </a:rPr>
              <a:t> outside </a:t>
            </a:r>
            <a:r>
              <a:rPr sz="1800" dirty="0">
                <a:latin typeface="Times New Roman"/>
                <a:cs typeface="Times New Roman"/>
              </a:rPr>
              <a:t>the </a:t>
            </a:r>
            <a:r>
              <a:rPr sz="1800" spc="-5" dirty="0">
                <a:latin typeface="Times New Roman"/>
                <a:cs typeface="Times New Roman"/>
              </a:rPr>
              <a:t>forest </a:t>
            </a:r>
            <a:r>
              <a:rPr sz="1800" dirty="0">
                <a:latin typeface="Times New Roman"/>
                <a:cs typeface="Times New Roman"/>
              </a:rPr>
              <a:t>can even </a:t>
            </a:r>
            <a:r>
              <a:rPr sz="1800" spc="-5" dirty="0">
                <a:latin typeface="Times New Roman"/>
                <a:cs typeface="Times New Roman"/>
              </a:rPr>
              <a:t>promote </a:t>
            </a:r>
            <a:r>
              <a:rPr sz="1800" dirty="0">
                <a:latin typeface="Times New Roman"/>
                <a:cs typeface="Times New Roman"/>
              </a:rPr>
              <a:t>better </a:t>
            </a:r>
            <a:r>
              <a:rPr sz="1800" spc="-5" dirty="0">
                <a:latin typeface="Times New Roman"/>
                <a:cs typeface="Times New Roman"/>
              </a:rPr>
              <a:t>airflow </a:t>
            </a:r>
            <a:r>
              <a:rPr sz="1800" spc="-434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and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create</a:t>
            </a:r>
            <a:r>
              <a:rPr sz="1800" spc="-2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a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more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comfortable</a:t>
            </a:r>
            <a:r>
              <a:rPr sz="1800" spc="-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environment.</a:t>
            </a:r>
            <a:endParaRPr sz="1800">
              <a:latin typeface="Times New Roman"/>
              <a:cs typeface="Times New Roman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30259" y="219362"/>
            <a:ext cx="49149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b="1" spc="-5" dirty="0">
                <a:latin typeface="Times New Roman"/>
                <a:cs typeface="Times New Roman"/>
              </a:rPr>
              <a:t>Conservation Functions</a:t>
            </a:r>
            <a:r>
              <a:rPr b="1" spc="5" dirty="0">
                <a:latin typeface="Times New Roman"/>
                <a:cs typeface="Times New Roman"/>
              </a:rPr>
              <a:t> </a:t>
            </a:r>
            <a:r>
              <a:rPr b="1" dirty="0">
                <a:latin typeface="Times New Roman"/>
                <a:cs typeface="Times New Roman"/>
              </a:rPr>
              <a:t>of</a:t>
            </a:r>
            <a:r>
              <a:rPr b="1" spc="-40" dirty="0">
                <a:latin typeface="Times New Roman"/>
                <a:cs typeface="Times New Roman"/>
              </a:rPr>
              <a:t> </a:t>
            </a:r>
            <a:r>
              <a:rPr b="1" spc="-25" dirty="0">
                <a:latin typeface="Times New Roman"/>
                <a:cs typeface="Times New Roman"/>
              </a:rPr>
              <a:t>Vegetation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74276" y="1364315"/>
            <a:ext cx="2796540" cy="2494280"/>
          </a:xfrm>
          <a:prstGeom prst="rect">
            <a:avLst/>
          </a:prstGeom>
        </p:spPr>
        <p:txBody>
          <a:bodyPr vert="horz" wrap="square" lIns="0" tIns="14986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180"/>
              </a:spcBef>
              <a:buFont typeface="Wingdings"/>
              <a:buChar char=""/>
              <a:tabLst>
                <a:tab pos="355600" algn="l"/>
              </a:tabLst>
            </a:pPr>
            <a:r>
              <a:rPr sz="1800" dirty="0">
                <a:latin typeface="Times New Roman"/>
                <a:cs typeface="Times New Roman"/>
              </a:rPr>
              <a:t>Microclimate</a:t>
            </a:r>
            <a:r>
              <a:rPr sz="1800" spc="-4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adjustment</a:t>
            </a:r>
            <a:endParaRPr sz="18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1080"/>
              </a:spcBef>
              <a:buFont typeface="Wingdings"/>
              <a:buChar char=""/>
              <a:tabLst>
                <a:tab pos="355600" algn="l"/>
              </a:tabLst>
            </a:pPr>
            <a:r>
              <a:rPr sz="1800" b="1" u="sng" spc="-5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Air</a:t>
            </a:r>
            <a:r>
              <a:rPr sz="1800" b="1" u="sng" spc="-55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800" b="1" u="sng" spc="-5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purification</a:t>
            </a:r>
            <a:endParaRPr sz="18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1080"/>
              </a:spcBef>
              <a:buFont typeface="Wingdings"/>
              <a:buChar char=""/>
              <a:tabLst>
                <a:tab pos="355600" algn="l"/>
              </a:tabLst>
            </a:pPr>
            <a:r>
              <a:rPr sz="1800" spc="-5" dirty="0">
                <a:latin typeface="Times New Roman"/>
                <a:cs typeface="Times New Roman"/>
              </a:rPr>
              <a:t>Noise</a:t>
            </a:r>
            <a:r>
              <a:rPr sz="1800" spc="-4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control</a:t>
            </a:r>
            <a:endParaRPr sz="18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1080"/>
              </a:spcBef>
              <a:buFont typeface="Wingdings"/>
              <a:buChar char=""/>
              <a:tabLst>
                <a:tab pos="355600" algn="l"/>
              </a:tabLst>
            </a:pPr>
            <a:r>
              <a:rPr sz="1800" spc="-15" dirty="0">
                <a:latin typeface="Times New Roman"/>
                <a:cs typeface="Times New Roman"/>
              </a:rPr>
              <a:t>Traffic</a:t>
            </a:r>
            <a:r>
              <a:rPr sz="1800" spc="-5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guidance</a:t>
            </a:r>
            <a:endParaRPr sz="18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1080"/>
              </a:spcBef>
              <a:buFont typeface="Wingdings"/>
              <a:buChar char=""/>
              <a:tabLst>
                <a:tab pos="355600" algn="l"/>
              </a:tabLst>
            </a:pPr>
            <a:r>
              <a:rPr sz="1800" spc="-30" dirty="0">
                <a:latin typeface="Times New Roman"/>
                <a:cs typeface="Times New Roman"/>
              </a:rPr>
              <a:t>Water</a:t>
            </a:r>
            <a:r>
              <a:rPr sz="1800" spc="-5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purification</a:t>
            </a:r>
            <a:endParaRPr sz="18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1080"/>
              </a:spcBef>
              <a:buFont typeface="Wingdings"/>
              <a:buChar char=""/>
              <a:tabLst>
                <a:tab pos="355600" algn="l"/>
              </a:tabLst>
            </a:pPr>
            <a:r>
              <a:rPr sz="1800" dirty="0">
                <a:latin typeface="Times New Roman"/>
                <a:cs typeface="Times New Roman"/>
              </a:rPr>
              <a:t>Biological</a:t>
            </a:r>
            <a:r>
              <a:rPr sz="1800" spc="-6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habitat</a:t>
            </a:r>
            <a:r>
              <a:rPr sz="1800" spc="-5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creation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853434" y="1564386"/>
            <a:ext cx="5039995" cy="1754505"/>
          </a:xfrm>
          <a:prstGeom prst="rect">
            <a:avLst/>
          </a:prstGeom>
          <a:ln w="25400">
            <a:solidFill>
              <a:srgbClr val="000000"/>
            </a:solidFill>
          </a:ln>
        </p:spPr>
        <p:txBody>
          <a:bodyPr vert="horz" wrap="square" lIns="0" tIns="37465" rIns="0" bIns="0" rtlCol="0">
            <a:spAutoFit/>
          </a:bodyPr>
          <a:lstStyle/>
          <a:p>
            <a:pPr marL="375920" marR="85725" indent="-287020" algn="just">
              <a:lnSpc>
                <a:spcPct val="100000"/>
              </a:lnSpc>
              <a:spcBef>
                <a:spcPts val="295"/>
              </a:spcBef>
              <a:buFont typeface="Wingdings"/>
              <a:buChar char=""/>
              <a:tabLst>
                <a:tab pos="376555" algn="l"/>
              </a:tabLst>
            </a:pPr>
            <a:r>
              <a:rPr sz="1800" spc="-5" dirty="0">
                <a:latin typeface="Times New Roman"/>
                <a:cs typeface="Times New Roman"/>
              </a:rPr>
              <a:t>When</a:t>
            </a:r>
            <a:r>
              <a:rPr sz="1800" dirty="0">
                <a:latin typeface="Times New Roman"/>
                <a:cs typeface="Times New Roman"/>
              </a:rPr>
              <a:t> plants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breathe,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they</a:t>
            </a:r>
            <a:r>
              <a:rPr sz="1800" dirty="0">
                <a:latin typeface="Times New Roman"/>
                <a:cs typeface="Times New Roman"/>
              </a:rPr>
              <a:t> can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absorb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part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15" dirty="0">
                <a:latin typeface="Times New Roman"/>
                <a:cs typeface="Times New Roman"/>
              </a:rPr>
              <a:t>of 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polluted</a:t>
            </a:r>
            <a:r>
              <a:rPr sz="1800" spc="229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gases</a:t>
            </a:r>
            <a:r>
              <a:rPr sz="1800" spc="22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into</a:t>
            </a:r>
            <a:r>
              <a:rPr sz="1800" spc="24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leaves,</a:t>
            </a:r>
            <a:r>
              <a:rPr sz="1800" spc="229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and</a:t>
            </a:r>
            <a:r>
              <a:rPr sz="1800" spc="229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then</a:t>
            </a:r>
            <a:r>
              <a:rPr sz="1800" spc="24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return</a:t>
            </a:r>
            <a:r>
              <a:rPr sz="1800" spc="245" dirty="0">
                <a:latin typeface="Times New Roman"/>
                <a:cs typeface="Times New Roman"/>
              </a:rPr>
              <a:t> </a:t>
            </a:r>
            <a:r>
              <a:rPr sz="1800" spc="-10" dirty="0">
                <a:latin typeface="Times New Roman"/>
                <a:cs typeface="Times New Roman"/>
              </a:rPr>
              <a:t>them </a:t>
            </a:r>
            <a:r>
              <a:rPr sz="1800" spc="-44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to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the</a:t>
            </a:r>
            <a:r>
              <a:rPr sz="1800" spc="-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land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via</a:t>
            </a:r>
            <a:r>
              <a:rPr sz="1800" spc="-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fallen</a:t>
            </a:r>
            <a:r>
              <a:rPr sz="1800" spc="-2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leaves.</a:t>
            </a:r>
            <a:endParaRPr sz="1800">
              <a:latin typeface="Times New Roman"/>
              <a:cs typeface="Times New Roman"/>
            </a:endParaRPr>
          </a:p>
          <a:p>
            <a:pPr marL="375920" marR="29845" indent="-287020" algn="just">
              <a:lnSpc>
                <a:spcPct val="100000"/>
              </a:lnSpc>
              <a:buFont typeface="Wingdings"/>
              <a:buChar char=""/>
              <a:tabLst>
                <a:tab pos="376555" algn="l"/>
              </a:tabLst>
            </a:pPr>
            <a:r>
              <a:rPr sz="1800" spc="-5" dirty="0">
                <a:latin typeface="Times New Roman"/>
                <a:cs typeface="Times New Roman"/>
              </a:rPr>
              <a:t>So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vegetation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has</a:t>
            </a:r>
            <a:r>
              <a:rPr sz="1800" dirty="0">
                <a:latin typeface="Times New Roman"/>
                <a:cs typeface="Times New Roman"/>
              </a:rPr>
              <a:t> air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purification</a:t>
            </a:r>
            <a:r>
              <a:rPr sz="1800" dirty="0">
                <a:latin typeface="Times New Roman"/>
                <a:cs typeface="Times New Roman"/>
              </a:rPr>
              <a:t> functions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of 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oxygen </a:t>
            </a:r>
            <a:r>
              <a:rPr sz="1800" spc="-5" dirty="0">
                <a:latin typeface="Times New Roman"/>
                <a:cs typeface="Times New Roman"/>
              </a:rPr>
              <a:t>supplementation, filtration, deodorization, </a:t>
            </a:r>
            <a:r>
              <a:rPr sz="1800" dirty="0">
                <a:latin typeface="Times New Roman"/>
                <a:cs typeface="Times New Roman"/>
              </a:rPr>
              <a:t> absorption,</a:t>
            </a:r>
            <a:r>
              <a:rPr sz="1800" spc="-2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and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suction, </a:t>
            </a:r>
            <a:r>
              <a:rPr sz="1800" dirty="0">
                <a:latin typeface="Times New Roman"/>
                <a:cs typeface="Times New Roman"/>
              </a:rPr>
              <a:t>etc.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58251" y="1011449"/>
            <a:ext cx="524637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latin typeface="Times New Roman"/>
                <a:cs typeface="Times New Roman"/>
              </a:rPr>
              <a:t>1.Environmental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adaptation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functions</a:t>
            </a:r>
            <a:r>
              <a:rPr sz="2000" spc="-4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of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vegetation</a:t>
            </a:r>
            <a:endParaRPr sz="2000">
              <a:latin typeface="Times New Roman"/>
              <a:cs typeface="Times New Roman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30259" y="219362"/>
            <a:ext cx="49149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b="1" spc="-5" dirty="0">
                <a:latin typeface="Times New Roman"/>
                <a:cs typeface="Times New Roman"/>
              </a:rPr>
              <a:t>Conservation Functions</a:t>
            </a:r>
            <a:r>
              <a:rPr b="1" spc="5" dirty="0">
                <a:latin typeface="Times New Roman"/>
                <a:cs typeface="Times New Roman"/>
              </a:rPr>
              <a:t> </a:t>
            </a:r>
            <a:r>
              <a:rPr b="1" dirty="0">
                <a:latin typeface="Times New Roman"/>
                <a:cs typeface="Times New Roman"/>
              </a:rPr>
              <a:t>of</a:t>
            </a:r>
            <a:r>
              <a:rPr b="1" spc="-40" dirty="0">
                <a:latin typeface="Times New Roman"/>
                <a:cs typeface="Times New Roman"/>
              </a:rPr>
              <a:t> </a:t>
            </a:r>
            <a:r>
              <a:rPr b="1" spc="-25" dirty="0">
                <a:latin typeface="Times New Roman"/>
                <a:cs typeface="Times New Roman"/>
              </a:rPr>
              <a:t>Vegetation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74276" y="1364315"/>
            <a:ext cx="2796540" cy="2494280"/>
          </a:xfrm>
          <a:prstGeom prst="rect">
            <a:avLst/>
          </a:prstGeom>
        </p:spPr>
        <p:txBody>
          <a:bodyPr vert="horz" wrap="square" lIns="0" tIns="14986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180"/>
              </a:spcBef>
              <a:buFont typeface="Wingdings"/>
              <a:buChar char=""/>
              <a:tabLst>
                <a:tab pos="355600" algn="l"/>
              </a:tabLst>
            </a:pPr>
            <a:r>
              <a:rPr sz="1800" dirty="0">
                <a:latin typeface="Times New Roman"/>
                <a:cs typeface="Times New Roman"/>
              </a:rPr>
              <a:t>Microclimate</a:t>
            </a:r>
            <a:r>
              <a:rPr sz="1800" spc="-4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adjustment</a:t>
            </a:r>
            <a:endParaRPr sz="18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1080"/>
              </a:spcBef>
              <a:buFont typeface="Wingdings"/>
              <a:buChar char=""/>
              <a:tabLst>
                <a:tab pos="355600" algn="l"/>
              </a:tabLst>
            </a:pPr>
            <a:r>
              <a:rPr sz="1800" spc="-5" dirty="0">
                <a:latin typeface="Times New Roman"/>
                <a:cs typeface="Times New Roman"/>
              </a:rPr>
              <a:t>Air</a:t>
            </a:r>
            <a:r>
              <a:rPr sz="1800" spc="-4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purification</a:t>
            </a:r>
            <a:endParaRPr sz="18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1080"/>
              </a:spcBef>
              <a:buFont typeface="Wingdings"/>
              <a:buChar char=""/>
              <a:tabLst>
                <a:tab pos="355600" algn="l"/>
              </a:tabLst>
            </a:pPr>
            <a:r>
              <a:rPr sz="1800" b="1" u="sng" spc="-5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Noise</a:t>
            </a:r>
            <a:r>
              <a:rPr sz="1800" b="1" u="sng" spc="-45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800" b="1" u="sng" spc="-5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control</a:t>
            </a:r>
            <a:endParaRPr sz="18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1080"/>
              </a:spcBef>
              <a:buFont typeface="Wingdings"/>
              <a:buChar char=""/>
              <a:tabLst>
                <a:tab pos="355600" algn="l"/>
              </a:tabLst>
            </a:pPr>
            <a:r>
              <a:rPr sz="1800" spc="-15" dirty="0">
                <a:latin typeface="Times New Roman"/>
                <a:cs typeface="Times New Roman"/>
              </a:rPr>
              <a:t>Traffic</a:t>
            </a:r>
            <a:r>
              <a:rPr sz="1800" spc="-5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guidance</a:t>
            </a:r>
            <a:endParaRPr sz="18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1080"/>
              </a:spcBef>
              <a:buFont typeface="Wingdings"/>
              <a:buChar char=""/>
              <a:tabLst>
                <a:tab pos="355600" algn="l"/>
              </a:tabLst>
            </a:pPr>
            <a:r>
              <a:rPr sz="1800" spc="-30" dirty="0">
                <a:latin typeface="Times New Roman"/>
                <a:cs typeface="Times New Roman"/>
              </a:rPr>
              <a:t>Water</a:t>
            </a:r>
            <a:r>
              <a:rPr sz="1800" spc="-5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purification</a:t>
            </a:r>
            <a:endParaRPr sz="18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1080"/>
              </a:spcBef>
              <a:buFont typeface="Wingdings"/>
              <a:buChar char=""/>
              <a:tabLst>
                <a:tab pos="355600" algn="l"/>
              </a:tabLst>
            </a:pPr>
            <a:r>
              <a:rPr sz="1800" dirty="0">
                <a:latin typeface="Times New Roman"/>
                <a:cs typeface="Times New Roman"/>
              </a:rPr>
              <a:t>Biological</a:t>
            </a:r>
            <a:r>
              <a:rPr sz="1800" spc="-6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habitat</a:t>
            </a:r>
            <a:r>
              <a:rPr sz="1800" spc="-5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creation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853434" y="1564386"/>
            <a:ext cx="5039995" cy="2032000"/>
          </a:xfrm>
          <a:prstGeom prst="rect">
            <a:avLst/>
          </a:prstGeom>
          <a:ln w="25400">
            <a:solidFill>
              <a:srgbClr val="000000"/>
            </a:solidFill>
          </a:ln>
        </p:spPr>
        <p:txBody>
          <a:bodyPr vert="horz" wrap="square" lIns="0" tIns="37465" rIns="0" bIns="0" rtlCol="0">
            <a:spAutoFit/>
          </a:bodyPr>
          <a:lstStyle/>
          <a:p>
            <a:pPr marL="375920" marR="86360" indent="-286385" algn="just">
              <a:lnSpc>
                <a:spcPct val="100000"/>
              </a:lnSpc>
              <a:spcBef>
                <a:spcPts val="295"/>
              </a:spcBef>
              <a:buFont typeface="Wingdings"/>
              <a:buChar char=""/>
              <a:tabLst>
                <a:tab pos="376555" algn="l"/>
              </a:tabLst>
            </a:pPr>
            <a:r>
              <a:rPr sz="1800" spc="-5" dirty="0">
                <a:latin typeface="Times New Roman"/>
                <a:cs typeface="Times New Roman"/>
              </a:rPr>
              <a:t>Plants </a:t>
            </a:r>
            <a:r>
              <a:rPr sz="1800" dirty="0">
                <a:latin typeface="Times New Roman"/>
                <a:cs typeface="Times New Roman"/>
              </a:rPr>
              <a:t>have </a:t>
            </a:r>
            <a:r>
              <a:rPr sz="1800" spc="-5" dirty="0">
                <a:latin typeface="Times New Roman"/>
                <a:cs typeface="Times New Roman"/>
              </a:rPr>
              <a:t>the effects </a:t>
            </a:r>
            <a:r>
              <a:rPr sz="1800" dirty="0">
                <a:latin typeface="Times New Roman"/>
                <a:cs typeface="Times New Roman"/>
              </a:rPr>
              <a:t>of </a:t>
            </a:r>
            <a:r>
              <a:rPr sz="1800" spc="-5" dirty="0">
                <a:latin typeface="Times New Roman"/>
                <a:cs typeface="Times New Roman"/>
              </a:rPr>
              <a:t>absorption, reflection, 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refraction, </a:t>
            </a:r>
            <a:r>
              <a:rPr sz="1800" dirty="0">
                <a:latin typeface="Times New Roman"/>
                <a:cs typeface="Times New Roman"/>
              </a:rPr>
              <a:t>and </a:t>
            </a:r>
            <a:r>
              <a:rPr sz="1800" spc="-5" dirty="0">
                <a:latin typeface="Times New Roman"/>
                <a:cs typeface="Times New Roman"/>
              </a:rPr>
              <a:t>deflection </a:t>
            </a:r>
            <a:r>
              <a:rPr sz="1800" dirty="0">
                <a:latin typeface="Times New Roman"/>
                <a:cs typeface="Times New Roman"/>
              </a:rPr>
              <a:t>on </a:t>
            </a:r>
            <a:r>
              <a:rPr sz="1800" spc="-5" dirty="0">
                <a:latin typeface="Times New Roman"/>
                <a:cs typeface="Times New Roman"/>
              </a:rPr>
              <a:t>noises, so they </a:t>
            </a:r>
            <a:r>
              <a:rPr sz="1800" spc="-10" dirty="0">
                <a:latin typeface="Times New Roman"/>
                <a:cs typeface="Times New Roman"/>
              </a:rPr>
              <a:t>can </a:t>
            </a:r>
            <a:r>
              <a:rPr sz="1800" spc="-5" dirty="0">
                <a:latin typeface="Times New Roman"/>
                <a:cs typeface="Times New Roman"/>
              </a:rPr>
              <a:t> effectively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reduce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the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noise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pollution</a:t>
            </a:r>
            <a:r>
              <a:rPr sz="1800" dirty="0">
                <a:latin typeface="Times New Roman"/>
                <a:cs typeface="Times New Roman"/>
              </a:rPr>
              <a:t> of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10" dirty="0">
                <a:latin typeface="Times New Roman"/>
                <a:cs typeface="Times New Roman"/>
              </a:rPr>
              <a:t>the </a:t>
            </a:r>
            <a:r>
              <a:rPr sz="1800" spc="-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environment.</a:t>
            </a:r>
            <a:endParaRPr sz="1800">
              <a:latin typeface="Times New Roman"/>
              <a:cs typeface="Times New Roman"/>
            </a:endParaRPr>
          </a:p>
          <a:p>
            <a:pPr marL="376555" marR="85090" indent="-287020" algn="just">
              <a:lnSpc>
                <a:spcPct val="100000"/>
              </a:lnSpc>
              <a:buFont typeface="Wingdings"/>
              <a:buChar char=""/>
              <a:tabLst>
                <a:tab pos="377190" algn="l"/>
              </a:tabLst>
            </a:pPr>
            <a:r>
              <a:rPr sz="1800" dirty="0">
                <a:latin typeface="Times New Roman"/>
                <a:cs typeface="Times New Roman"/>
              </a:rPr>
              <a:t>In</a:t>
            </a:r>
            <a:r>
              <a:rPr sz="1800" spc="420" dirty="0">
                <a:latin typeface="Times New Roman"/>
                <a:cs typeface="Times New Roman"/>
              </a:rPr>
              <a:t> </a:t>
            </a:r>
            <a:r>
              <a:rPr sz="1800" spc="-10" dirty="0">
                <a:latin typeface="Times New Roman"/>
                <a:cs typeface="Times New Roman"/>
              </a:rPr>
              <a:t>particular,  </a:t>
            </a:r>
            <a:r>
              <a:rPr sz="1800" spc="-5" dirty="0">
                <a:latin typeface="Times New Roman"/>
                <a:cs typeface="Times New Roman"/>
              </a:rPr>
              <a:t>the</a:t>
            </a:r>
            <a:r>
              <a:rPr sz="1800" spc="42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establishment</a:t>
            </a:r>
            <a:r>
              <a:rPr sz="1800" spc="41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of</a:t>
            </a:r>
            <a:r>
              <a:rPr sz="1800" spc="42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green</a:t>
            </a:r>
            <a:r>
              <a:rPr sz="1800" spc="425" dirty="0">
                <a:latin typeface="Times New Roman"/>
                <a:cs typeface="Times New Roman"/>
              </a:rPr>
              <a:t> </a:t>
            </a:r>
            <a:r>
              <a:rPr sz="1800" spc="-10" dirty="0">
                <a:latin typeface="Times New Roman"/>
                <a:cs typeface="Times New Roman"/>
              </a:rPr>
              <a:t>buffer </a:t>
            </a:r>
            <a:r>
              <a:rPr sz="1800" spc="-44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strips </a:t>
            </a:r>
            <a:r>
              <a:rPr sz="1800" dirty="0">
                <a:latin typeface="Times New Roman"/>
                <a:cs typeface="Times New Roman"/>
              </a:rPr>
              <a:t>or </a:t>
            </a:r>
            <a:r>
              <a:rPr sz="1800" spc="-10" dirty="0">
                <a:latin typeface="Times New Roman"/>
                <a:cs typeface="Times New Roman"/>
              </a:rPr>
              <a:t>buffering </a:t>
            </a:r>
            <a:r>
              <a:rPr sz="1800" dirty="0">
                <a:latin typeface="Times New Roman"/>
                <a:cs typeface="Times New Roman"/>
              </a:rPr>
              <a:t>belts around the </a:t>
            </a:r>
            <a:r>
              <a:rPr sz="1800" spc="-5" dirty="0">
                <a:latin typeface="Times New Roman"/>
                <a:cs typeface="Times New Roman"/>
              </a:rPr>
              <a:t>development </a:t>
            </a:r>
            <a:r>
              <a:rPr sz="1800" dirty="0">
                <a:latin typeface="Times New Roman"/>
                <a:cs typeface="Times New Roman"/>
              </a:rPr>
              <a:t> base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can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effectively</a:t>
            </a:r>
            <a:r>
              <a:rPr sz="1800" spc="-3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control</a:t>
            </a:r>
            <a:r>
              <a:rPr sz="1800" spc="-5" dirty="0">
                <a:latin typeface="Times New Roman"/>
                <a:cs typeface="Times New Roman"/>
              </a:rPr>
              <a:t> noise.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58251" y="1011449"/>
            <a:ext cx="524637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latin typeface="Times New Roman"/>
                <a:cs typeface="Times New Roman"/>
              </a:rPr>
              <a:t>1.Environmental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adaptation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functions</a:t>
            </a:r>
            <a:r>
              <a:rPr sz="2000" spc="-4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of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vegetation</a:t>
            </a:r>
            <a:endParaRPr sz="2000">
              <a:latin typeface="Times New Roman"/>
              <a:cs typeface="Times New Roman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30259" y="219362"/>
            <a:ext cx="49149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b="1" spc="-5" dirty="0">
                <a:latin typeface="Times New Roman"/>
                <a:cs typeface="Times New Roman"/>
              </a:rPr>
              <a:t>Conservation Functions</a:t>
            </a:r>
            <a:r>
              <a:rPr b="1" spc="5" dirty="0">
                <a:latin typeface="Times New Roman"/>
                <a:cs typeface="Times New Roman"/>
              </a:rPr>
              <a:t> </a:t>
            </a:r>
            <a:r>
              <a:rPr b="1" dirty="0">
                <a:latin typeface="Times New Roman"/>
                <a:cs typeface="Times New Roman"/>
              </a:rPr>
              <a:t>of</a:t>
            </a:r>
            <a:r>
              <a:rPr b="1" spc="-40" dirty="0">
                <a:latin typeface="Times New Roman"/>
                <a:cs typeface="Times New Roman"/>
              </a:rPr>
              <a:t> </a:t>
            </a:r>
            <a:r>
              <a:rPr b="1" spc="-25" dirty="0">
                <a:latin typeface="Times New Roman"/>
                <a:cs typeface="Times New Roman"/>
              </a:rPr>
              <a:t>Vegetation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74276" y="1364315"/>
            <a:ext cx="2796540" cy="2494280"/>
          </a:xfrm>
          <a:prstGeom prst="rect">
            <a:avLst/>
          </a:prstGeom>
        </p:spPr>
        <p:txBody>
          <a:bodyPr vert="horz" wrap="square" lIns="0" tIns="14986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180"/>
              </a:spcBef>
              <a:buFont typeface="Wingdings"/>
              <a:buChar char=""/>
              <a:tabLst>
                <a:tab pos="355600" algn="l"/>
              </a:tabLst>
            </a:pPr>
            <a:r>
              <a:rPr sz="1800" dirty="0">
                <a:latin typeface="Times New Roman"/>
                <a:cs typeface="Times New Roman"/>
              </a:rPr>
              <a:t>Microclimate</a:t>
            </a:r>
            <a:r>
              <a:rPr sz="1800" spc="-4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adjustment</a:t>
            </a:r>
            <a:endParaRPr sz="18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1080"/>
              </a:spcBef>
              <a:buFont typeface="Wingdings"/>
              <a:buChar char=""/>
              <a:tabLst>
                <a:tab pos="355600" algn="l"/>
              </a:tabLst>
            </a:pPr>
            <a:r>
              <a:rPr sz="1800" spc="-5" dirty="0">
                <a:latin typeface="Times New Roman"/>
                <a:cs typeface="Times New Roman"/>
              </a:rPr>
              <a:t>Air</a:t>
            </a:r>
            <a:r>
              <a:rPr sz="1800" spc="-4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purification</a:t>
            </a:r>
            <a:endParaRPr sz="18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1080"/>
              </a:spcBef>
              <a:buFont typeface="Wingdings"/>
              <a:buChar char=""/>
              <a:tabLst>
                <a:tab pos="355600" algn="l"/>
              </a:tabLst>
            </a:pPr>
            <a:r>
              <a:rPr sz="1800" spc="-5" dirty="0">
                <a:latin typeface="Times New Roman"/>
                <a:cs typeface="Times New Roman"/>
              </a:rPr>
              <a:t>Noise</a:t>
            </a:r>
            <a:r>
              <a:rPr sz="1800" spc="-4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control</a:t>
            </a:r>
            <a:endParaRPr sz="18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1080"/>
              </a:spcBef>
              <a:buFont typeface="Wingdings"/>
              <a:buChar char=""/>
              <a:tabLst>
                <a:tab pos="355600" algn="l"/>
              </a:tabLst>
            </a:pPr>
            <a:r>
              <a:rPr sz="1800" b="1" u="sng" spc="-20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Traffic</a:t>
            </a:r>
            <a:r>
              <a:rPr sz="1800" b="1" u="sng" spc="-45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800" b="1" u="sng" spc="-5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guidance</a:t>
            </a:r>
            <a:endParaRPr sz="18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1080"/>
              </a:spcBef>
              <a:buFont typeface="Wingdings"/>
              <a:buChar char=""/>
              <a:tabLst>
                <a:tab pos="355600" algn="l"/>
              </a:tabLst>
            </a:pPr>
            <a:r>
              <a:rPr sz="1800" spc="-30" dirty="0">
                <a:latin typeface="Times New Roman"/>
                <a:cs typeface="Times New Roman"/>
              </a:rPr>
              <a:t>Water</a:t>
            </a:r>
            <a:r>
              <a:rPr sz="1800" spc="-5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purification</a:t>
            </a:r>
            <a:endParaRPr sz="18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1080"/>
              </a:spcBef>
              <a:buFont typeface="Wingdings"/>
              <a:buChar char=""/>
              <a:tabLst>
                <a:tab pos="355600" algn="l"/>
              </a:tabLst>
            </a:pPr>
            <a:r>
              <a:rPr sz="1800" dirty="0">
                <a:latin typeface="Times New Roman"/>
                <a:cs typeface="Times New Roman"/>
              </a:rPr>
              <a:t>Biological</a:t>
            </a:r>
            <a:r>
              <a:rPr sz="1800" spc="-6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habitat</a:t>
            </a:r>
            <a:r>
              <a:rPr sz="1800" spc="-5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creation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3853434" y="1564386"/>
            <a:ext cx="5039995" cy="2862580"/>
          </a:xfrm>
          <a:custGeom>
            <a:avLst/>
            <a:gdLst/>
            <a:ahLst/>
            <a:cxnLst/>
            <a:rect l="l" t="t" r="r" b="b"/>
            <a:pathLst>
              <a:path w="5039995" h="2862579">
                <a:moveTo>
                  <a:pt x="0" y="0"/>
                </a:moveTo>
                <a:lnTo>
                  <a:pt x="5039868" y="0"/>
                </a:lnTo>
                <a:lnTo>
                  <a:pt x="5039868" y="2862072"/>
                </a:lnTo>
                <a:lnTo>
                  <a:pt x="0" y="2862072"/>
                </a:lnTo>
                <a:lnTo>
                  <a:pt x="0" y="0"/>
                </a:lnTo>
                <a:close/>
              </a:path>
            </a:pathLst>
          </a:custGeom>
          <a:ln w="254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085" marR="5080" indent="-287020" algn="just">
              <a:lnSpc>
                <a:spcPct val="100000"/>
              </a:lnSpc>
              <a:spcBef>
                <a:spcPts val="100"/>
              </a:spcBef>
              <a:buFont typeface="Wingdings"/>
              <a:buChar char=""/>
              <a:tabLst>
                <a:tab pos="299720" algn="l"/>
              </a:tabLst>
            </a:pPr>
            <a:r>
              <a:rPr dirty="0"/>
              <a:t>The </a:t>
            </a:r>
            <a:r>
              <a:rPr spc="-5" dirty="0"/>
              <a:t>application </a:t>
            </a:r>
            <a:r>
              <a:rPr dirty="0"/>
              <a:t>of </a:t>
            </a:r>
            <a:r>
              <a:rPr spc="-5" dirty="0"/>
              <a:t>vegetative green belts, green </a:t>
            </a:r>
            <a:r>
              <a:rPr dirty="0"/>
              <a:t> fences,</a:t>
            </a:r>
            <a:r>
              <a:rPr spc="5" dirty="0"/>
              <a:t> </a:t>
            </a:r>
            <a:r>
              <a:rPr dirty="0"/>
              <a:t>or</a:t>
            </a:r>
            <a:r>
              <a:rPr spc="5" dirty="0"/>
              <a:t> </a:t>
            </a:r>
            <a:r>
              <a:rPr spc="-5" dirty="0"/>
              <a:t>the</a:t>
            </a:r>
            <a:r>
              <a:rPr dirty="0"/>
              <a:t> </a:t>
            </a:r>
            <a:r>
              <a:rPr spc="-5" dirty="0"/>
              <a:t>planting</a:t>
            </a:r>
            <a:r>
              <a:rPr dirty="0"/>
              <a:t> of</a:t>
            </a:r>
            <a:r>
              <a:rPr spc="5" dirty="0"/>
              <a:t> </a:t>
            </a:r>
            <a:r>
              <a:rPr spc="-5" dirty="0"/>
              <a:t>forest</a:t>
            </a:r>
            <a:r>
              <a:rPr dirty="0"/>
              <a:t> </a:t>
            </a:r>
            <a:r>
              <a:rPr spc="-5" dirty="0"/>
              <a:t>belts</a:t>
            </a:r>
            <a:r>
              <a:rPr dirty="0"/>
              <a:t> </a:t>
            </a:r>
            <a:r>
              <a:rPr spc="-5" dirty="0"/>
              <a:t>can </a:t>
            </a:r>
            <a:r>
              <a:rPr dirty="0"/>
              <a:t> </a:t>
            </a:r>
            <a:r>
              <a:rPr spc="-5" dirty="0"/>
              <a:t>effectively</a:t>
            </a:r>
            <a:r>
              <a:rPr spc="-40" dirty="0"/>
              <a:t> </a:t>
            </a:r>
            <a:r>
              <a:rPr dirty="0"/>
              <a:t>reduce glare</a:t>
            </a:r>
            <a:r>
              <a:rPr spc="-20" dirty="0"/>
              <a:t> </a:t>
            </a:r>
            <a:r>
              <a:rPr dirty="0"/>
              <a:t>interference.</a:t>
            </a:r>
          </a:p>
          <a:p>
            <a:pPr marL="299085" indent="-287020" algn="just">
              <a:lnSpc>
                <a:spcPct val="100000"/>
              </a:lnSpc>
              <a:buFont typeface="Wingdings"/>
              <a:buChar char=""/>
              <a:tabLst>
                <a:tab pos="299720" algn="l"/>
              </a:tabLst>
            </a:pPr>
            <a:r>
              <a:rPr spc="-5" dirty="0"/>
              <a:t>Design</a:t>
            </a:r>
            <a:r>
              <a:rPr spc="345" dirty="0"/>
              <a:t> </a:t>
            </a:r>
            <a:r>
              <a:rPr spc="-5" dirty="0"/>
              <a:t>should</a:t>
            </a:r>
            <a:r>
              <a:rPr spc="340" dirty="0"/>
              <a:t> </a:t>
            </a:r>
            <a:r>
              <a:rPr dirty="0"/>
              <a:t>avoid</a:t>
            </a:r>
            <a:r>
              <a:rPr spc="350" dirty="0"/>
              <a:t> </a:t>
            </a:r>
            <a:r>
              <a:rPr spc="-5" dirty="0"/>
              <a:t>vegetation</a:t>
            </a:r>
            <a:r>
              <a:rPr spc="350" dirty="0"/>
              <a:t> </a:t>
            </a:r>
            <a:r>
              <a:rPr spc="-5" dirty="0"/>
              <a:t>plants</a:t>
            </a:r>
            <a:r>
              <a:rPr spc="345" dirty="0"/>
              <a:t> </a:t>
            </a:r>
            <a:r>
              <a:rPr dirty="0"/>
              <a:t>prone</a:t>
            </a:r>
            <a:r>
              <a:rPr spc="345" dirty="0"/>
              <a:t> </a:t>
            </a:r>
            <a:r>
              <a:rPr spc="-5" dirty="0"/>
              <a:t>to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4217096" y="2686318"/>
            <a:ext cx="459549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693420" algn="l"/>
                <a:tab pos="1381125" algn="l"/>
                <a:tab pos="1884045" algn="l"/>
                <a:tab pos="2842260" algn="l"/>
                <a:tab pos="3904615" algn="l"/>
                <a:tab pos="4480560" algn="l"/>
              </a:tabLst>
            </a:pPr>
            <a:r>
              <a:rPr sz="1800" spc="5" dirty="0">
                <a:latin typeface="Times New Roman"/>
                <a:cs typeface="Times New Roman"/>
              </a:rPr>
              <a:t>ca</a:t>
            </a:r>
            <a:r>
              <a:rPr sz="1800" dirty="0">
                <a:latin typeface="Times New Roman"/>
                <a:cs typeface="Times New Roman"/>
              </a:rPr>
              <a:t>u</a:t>
            </a:r>
            <a:r>
              <a:rPr sz="1800" spc="-5" dirty="0">
                <a:latin typeface="Times New Roman"/>
                <a:cs typeface="Times New Roman"/>
              </a:rPr>
              <a:t>s</a:t>
            </a:r>
            <a:r>
              <a:rPr sz="1800" dirty="0">
                <a:latin typeface="Times New Roman"/>
                <a:cs typeface="Times New Roman"/>
              </a:rPr>
              <a:t>e	gl</a:t>
            </a:r>
            <a:r>
              <a:rPr sz="1800" spc="5" dirty="0">
                <a:latin typeface="Times New Roman"/>
                <a:cs typeface="Times New Roman"/>
              </a:rPr>
              <a:t>a</a:t>
            </a:r>
            <a:r>
              <a:rPr sz="1800" spc="-15" dirty="0">
                <a:latin typeface="Times New Roman"/>
                <a:cs typeface="Times New Roman"/>
              </a:rPr>
              <a:t>r</a:t>
            </a:r>
            <a:r>
              <a:rPr sz="1800" spc="5" dirty="0">
                <a:latin typeface="Times New Roman"/>
                <a:cs typeface="Times New Roman"/>
              </a:rPr>
              <a:t>e</a:t>
            </a:r>
            <a:r>
              <a:rPr sz="1800" dirty="0">
                <a:latin typeface="Times New Roman"/>
                <a:cs typeface="Times New Roman"/>
              </a:rPr>
              <a:t>,	</a:t>
            </a:r>
            <a:r>
              <a:rPr sz="1800" spc="-10" dirty="0">
                <a:latin typeface="Times New Roman"/>
                <a:cs typeface="Times New Roman"/>
              </a:rPr>
              <a:t>a</a:t>
            </a:r>
            <a:r>
              <a:rPr sz="1800" dirty="0">
                <a:latin typeface="Times New Roman"/>
                <a:cs typeface="Times New Roman"/>
              </a:rPr>
              <a:t>nd	provi</a:t>
            </a:r>
            <a:r>
              <a:rPr sz="1800" spc="-15" dirty="0">
                <a:latin typeface="Times New Roman"/>
                <a:cs typeface="Times New Roman"/>
              </a:rPr>
              <a:t>d</a:t>
            </a:r>
            <a:r>
              <a:rPr sz="1800" spc="5" dirty="0">
                <a:latin typeface="Times New Roman"/>
                <a:cs typeface="Times New Roman"/>
              </a:rPr>
              <a:t>e</a:t>
            </a:r>
            <a:r>
              <a:rPr sz="1800" dirty="0">
                <a:latin typeface="Times New Roman"/>
                <a:cs typeface="Times New Roman"/>
              </a:rPr>
              <a:t>s	p</a:t>
            </a:r>
            <a:r>
              <a:rPr sz="1800" spc="5" dirty="0">
                <a:latin typeface="Times New Roman"/>
                <a:cs typeface="Times New Roman"/>
              </a:rPr>
              <a:t>a</a:t>
            </a:r>
            <a:r>
              <a:rPr sz="1800" spc="-5" dirty="0">
                <a:latin typeface="Times New Roman"/>
                <a:cs typeface="Times New Roman"/>
              </a:rPr>
              <a:t>ss</a:t>
            </a:r>
            <a:r>
              <a:rPr sz="1800" dirty="0">
                <a:latin typeface="Times New Roman"/>
                <a:cs typeface="Times New Roman"/>
              </a:rPr>
              <a:t>er</a:t>
            </a:r>
            <a:r>
              <a:rPr sz="1800" spc="-5" dirty="0">
                <a:latin typeface="Times New Roman"/>
                <a:cs typeface="Times New Roman"/>
              </a:rPr>
              <a:t>s</a:t>
            </a:r>
            <a:r>
              <a:rPr sz="1800" spc="-15" dirty="0">
                <a:latin typeface="Times New Roman"/>
                <a:cs typeface="Times New Roman"/>
              </a:rPr>
              <a:t>b</a:t>
            </a:r>
            <a:r>
              <a:rPr sz="1800" dirty="0">
                <a:latin typeface="Times New Roman"/>
                <a:cs typeface="Times New Roman"/>
              </a:rPr>
              <a:t>y	</a:t>
            </a:r>
            <a:r>
              <a:rPr sz="1800" spc="-5" dirty="0">
                <a:latin typeface="Times New Roman"/>
                <a:cs typeface="Times New Roman"/>
              </a:rPr>
              <a:t>w</a:t>
            </a:r>
            <a:r>
              <a:rPr sz="1800" dirty="0">
                <a:latin typeface="Times New Roman"/>
                <a:cs typeface="Times New Roman"/>
              </a:rPr>
              <a:t>ith	a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930660" y="2960637"/>
            <a:ext cx="4881880" cy="8483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085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Times New Roman"/>
                <a:cs typeface="Times New Roman"/>
              </a:rPr>
              <a:t>comfortable</a:t>
            </a:r>
            <a:r>
              <a:rPr sz="1800" spc="-35" dirty="0">
                <a:latin typeface="Times New Roman"/>
                <a:cs typeface="Times New Roman"/>
              </a:rPr>
              <a:t> </a:t>
            </a:r>
            <a:r>
              <a:rPr sz="1800" spc="-10" dirty="0">
                <a:latin typeface="Times New Roman"/>
                <a:cs typeface="Times New Roman"/>
              </a:rPr>
              <a:t>traffic</a:t>
            </a:r>
            <a:r>
              <a:rPr sz="1800" spc="-2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environment.</a:t>
            </a:r>
            <a:endParaRPr sz="1800">
              <a:latin typeface="Times New Roman"/>
              <a:cs typeface="Times New Roman"/>
            </a:endParaRPr>
          </a:p>
          <a:p>
            <a:pPr marL="299085" marR="5080" indent="-287020">
              <a:lnSpc>
                <a:spcPct val="100000"/>
              </a:lnSpc>
              <a:buFont typeface="Wingdings"/>
              <a:buChar char=""/>
              <a:tabLst>
                <a:tab pos="299720" algn="l"/>
              </a:tabLst>
            </a:pPr>
            <a:r>
              <a:rPr sz="1800" dirty="0">
                <a:latin typeface="Times New Roman"/>
                <a:cs typeface="Times New Roman"/>
              </a:rPr>
              <a:t>The</a:t>
            </a:r>
            <a:r>
              <a:rPr sz="1800" spc="9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street</a:t>
            </a:r>
            <a:r>
              <a:rPr sz="1800" spc="8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trees</a:t>
            </a:r>
            <a:r>
              <a:rPr sz="1800" spc="6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on</a:t>
            </a:r>
            <a:r>
              <a:rPr sz="1800" spc="9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the</a:t>
            </a:r>
            <a:r>
              <a:rPr sz="1800" spc="9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road</a:t>
            </a:r>
            <a:r>
              <a:rPr sz="1800" spc="7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and</a:t>
            </a:r>
            <a:r>
              <a:rPr sz="1800" spc="7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the</a:t>
            </a:r>
            <a:r>
              <a:rPr sz="1800" spc="9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green</a:t>
            </a:r>
            <a:r>
              <a:rPr sz="1800" spc="7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belt</a:t>
            </a:r>
            <a:r>
              <a:rPr sz="1800" spc="90" dirty="0">
                <a:latin typeface="Times New Roman"/>
                <a:cs typeface="Times New Roman"/>
              </a:rPr>
              <a:t> </a:t>
            </a:r>
            <a:r>
              <a:rPr sz="1800" spc="-15" dirty="0">
                <a:latin typeface="Times New Roman"/>
                <a:cs typeface="Times New Roman"/>
              </a:rPr>
              <a:t>on </a:t>
            </a:r>
            <a:r>
              <a:rPr sz="1800" spc="-434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the</a:t>
            </a:r>
            <a:r>
              <a:rPr sz="1800" spc="15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refuge</a:t>
            </a:r>
            <a:r>
              <a:rPr sz="1800" spc="15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island</a:t>
            </a:r>
            <a:r>
              <a:rPr sz="1800" spc="14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can</a:t>
            </a:r>
            <a:r>
              <a:rPr sz="1800" spc="14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also</a:t>
            </a:r>
            <a:r>
              <a:rPr sz="1800" spc="15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reduce</a:t>
            </a:r>
            <a:r>
              <a:rPr sz="1800" spc="15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the</a:t>
            </a:r>
            <a:r>
              <a:rPr sz="1800" spc="15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wind</a:t>
            </a:r>
            <a:r>
              <a:rPr sz="1800" spc="150" dirty="0">
                <a:latin typeface="Times New Roman"/>
                <a:cs typeface="Times New Roman"/>
              </a:rPr>
              <a:t> </a:t>
            </a:r>
            <a:r>
              <a:rPr sz="1800" spc="-10" dirty="0">
                <a:latin typeface="Times New Roman"/>
                <a:cs typeface="Times New Roman"/>
              </a:rPr>
              <a:t>speed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217324" y="3783597"/>
            <a:ext cx="459359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349250" algn="l"/>
                <a:tab pos="1054735" algn="l"/>
                <a:tab pos="1490980" algn="l"/>
                <a:tab pos="2856230" algn="l"/>
                <a:tab pos="3343910" algn="l"/>
                <a:tab pos="4304030" algn="l"/>
              </a:tabLst>
            </a:pPr>
            <a:r>
              <a:rPr sz="1800" dirty="0">
                <a:latin typeface="Times New Roman"/>
                <a:cs typeface="Times New Roman"/>
              </a:rPr>
              <a:t>to	</a:t>
            </a:r>
            <a:r>
              <a:rPr sz="1800" spc="5" dirty="0">
                <a:latin typeface="Times New Roman"/>
                <a:cs typeface="Times New Roman"/>
              </a:rPr>
              <a:t>a</a:t>
            </a:r>
            <a:r>
              <a:rPr sz="1800" dirty="0">
                <a:latin typeface="Times New Roman"/>
                <a:cs typeface="Times New Roman"/>
              </a:rPr>
              <a:t>dju</a:t>
            </a:r>
            <a:r>
              <a:rPr sz="1800" spc="-5" dirty="0">
                <a:latin typeface="Times New Roman"/>
                <a:cs typeface="Times New Roman"/>
              </a:rPr>
              <a:t>s</a:t>
            </a:r>
            <a:r>
              <a:rPr sz="1800" dirty="0">
                <a:latin typeface="Times New Roman"/>
                <a:cs typeface="Times New Roman"/>
              </a:rPr>
              <a:t>t	t</a:t>
            </a:r>
            <a:r>
              <a:rPr sz="1800" spc="-15" dirty="0">
                <a:latin typeface="Times New Roman"/>
                <a:cs typeface="Times New Roman"/>
              </a:rPr>
              <a:t>h</a:t>
            </a:r>
            <a:r>
              <a:rPr sz="1800" dirty="0">
                <a:latin typeface="Times New Roman"/>
                <a:cs typeface="Times New Roman"/>
              </a:rPr>
              <a:t>e	</a:t>
            </a:r>
            <a:r>
              <a:rPr sz="1800" spc="-10" dirty="0">
                <a:latin typeface="Times New Roman"/>
                <a:cs typeface="Times New Roman"/>
              </a:rPr>
              <a:t>m</a:t>
            </a:r>
            <a:r>
              <a:rPr sz="1800" dirty="0">
                <a:latin typeface="Times New Roman"/>
                <a:cs typeface="Times New Roman"/>
              </a:rPr>
              <a:t>i</a:t>
            </a:r>
            <a:r>
              <a:rPr sz="1800" spc="5" dirty="0">
                <a:latin typeface="Times New Roman"/>
                <a:cs typeface="Times New Roman"/>
              </a:rPr>
              <a:t>c</a:t>
            </a:r>
            <a:r>
              <a:rPr sz="1800" dirty="0">
                <a:latin typeface="Times New Roman"/>
                <a:cs typeface="Times New Roman"/>
              </a:rPr>
              <a:t>ro</a:t>
            </a:r>
            <a:r>
              <a:rPr sz="1800" spc="5" dirty="0">
                <a:latin typeface="Times New Roman"/>
                <a:cs typeface="Times New Roman"/>
              </a:rPr>
              <a:t>c</a:t>
            </a:r>
            <a:r>
              <a:rPr sz="1800" dirty="0">
                <a:latin typeface="Times New Roman"/>
                <a:cs typeface="Times New Roman"/>
              </a:rPr>
              <a:t>li</a:t>
            </a:r>
            <a:r>
              <a:rPr sz="1800" spc="-10" dirty="0">
                <a:latin typeface="Times New Roman"/>
                <a:cs typeface="Times New Roman"/>
              </a:rPr>
              <a:t>m</a:t>
            </a:r>
            <a:r>
              <a:rPr sz="1800" spc="5" dirty="0">
                <a:latin typeface="Times New Roman"/>
                <a:cs typeface="Times New Roman"/>
              </a:rPr>
              <a:t>a</a:t>
            </a:r>
            <a:r>
              <a:rPr sz="1800" dirty="0">
                <a:latin typeface="Times New Roman"/>
                <a:cs typeface="Times New Roman"/>
              </a:rPr>
              <a:t>te	</a:t>
            </a:r>
            <a:r>
              <a:rPr sz="1800" spc="-10" dirty="0">
                <a:latin typeface="Times New Roman"/>
                <a:cs typeface="Times New Roman"/>
              </a:rPr>
              <a:t>a</a:t>
            </a:r>
            <a:r>
              <a:rPr sz="1800" dirty="0">
                <a:latin typeface="Times New Roman"/>
                <a:cs typeface="Times New Roman"/>
              </a:rPr>
              <a:t>nd	</a:t>
            </a:r>
            <a:r>
              <a:rPr sz="1800" spc="-10" dirty="0">
                <a:latin typeface="Times New Roman"/>
                <a:cs typeface="Times New Roman"/>
              </a:rPr>
              <a:t>m</a:t>
            </a:r>
            <a:r>
              <a:rPr sz="1800" spc="5" dirty="0">
                <a:latin typeface="Times New Roman"/>
                <a:cs typeface="Times New Roman"/>
              </a:rPr>
              <a:t>a</a:t>
            </a:r>
            <a:r>
              <a:rPr sz="1800" dirty="0">
                <a:latin typeface="Times New Roman"/>
                <a:cs typeface="Times New Roman"/>
              </a:rPr>
              <a:t>int</a:t>
            </a:r>
            <a:r>
              <a:rPr sz="1800" spc="5" dirty="0">
                <a:latin typeface="Times New Roman"/>
                <a:cs typeface="Times New Roman"/>
              </a:rPr>
              <a:t>a</a:t>
            </a:r>
            <a:r>
              <a:rPr sz="1800" dirty="0">
                <a:latin typeface="Times New Roman"/>
                <a:cs typeface="Times New Roman"/>
              </a:rPr>
              <a:t>in	t</a:t>
            </a:r>
            <a:r>
              <a:rPr sz="1800" spc="-15" dirty="0">
                <a:latin typeface="Times New Roman"/>
                <a:cs typeface="Times New Roman"/>
              </a:rPr>
              <a:t>he  </a:t>
            </a:r>
            <a:r>
              <a:rPr sz="1800" dirty="0">
                <a:latin typeface="Times New Roman"/>
                <a:cs typeface="Times New Roman"/>
              </a:rPr>
              <a:t>driving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spc="-15" dirty="0">
                <a:latin typeface="Times New Roman"/>
                <a:cs typeface="Times New Roman"/>
              </a:rPr>
              <a:t>safety.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58251" y="1011449"/>
            <a:ext cx="524637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latin typeface="Times New Roman"/>
                <a:cs typeface="Times New Roman"/>
              </a:rPr>
              <a:t>1.Environmental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adaptation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functions</a:t>
            </a:r>
            <a:r>
              <a:rPr sz="2000" spc="-4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of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vegetation</a:t>
            </a:r>
            <a:endParaRPr sz="2000">
              <a:latin typeface="Times New Roman"/>
              <a:cs typeface="Times New Roman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30259" y="219362"/>
            <a:ext cx="49149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b="1" spc="-5" dirty="0">
                <a:latin typeface="Times New Roman"/>
                <a:cs typeface="Times New Roman"/>
              </a:rPr>
              <a:t>Conservation Functions</a:t>
            </a:r>
            <a:r>
              <a:rPr b="1" spc="5" dirty="0">
                <a:latin typeface="Times New Roman"/>
                <a:cs typeface="Times New Roman"/>
              </a:rPr>
              <a:t> </a:t>
            </a:r>
            <a:r>
              <a:rPr b="1" dirty="0">
                <a:latin typeface="Times New Roman"/>
                <a:cs typeface="Times New Roman"/>
              </a:rPr>
              <a:t>of</a:t>
            </a:r>
            <a:r>
              <a:rPr b="1" spc="-40" dirty="0">
                <a:latin typeface="Times New Roman"/>
                <a:cs typeface="Times New Roman"/>
              </a:rPr>
              <a:t> </a:t>
            </a:r>
            <a:r>
              <a:rPr b="1" spc="-25" dirty="0">
                <a:latin typeface="Times New Roman"/>
                <a:cs typeface="Times New Roman"/>
              </a:rPr>
              <a:t>Vegetation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74276" y="1364315"/>
            <a:ext cx="2796540" cy="2494280"/>
          </a:xfrm>
          <a:prstGeom prst="rect">
            <a:avLst/>
          </a:prstGeom>
        </p:spPr>
        <p:txBody>
          <a:bodyPr vert="horz" wrap="square" lIns="0" tIns="14986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180"/>
              </a:spcBef>
              <a:buFont typeface="Wingdings"/>
              <a:buChar char=""/>
              <a:tabLst>
                <a:tab pos="355600" algn="l"/>
              </a:tabLst>
            </a:pPr>
            <a:r>
              <a:rPr sz="1800" dirty="0">
                <a:latin typeface="Times New Roman"/>
                <a:cs typeface="Times New Roman"/>
              </a:rPr>
              <a:t>Microclimate</a:t>
            </a:r>
            <a:r>
              <a:rPr sz="1800" spc="-4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adjustment</a:t>
            </a:r>
            <a:endParaRPr sz="18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1080"/>
              </a:spcBef>
              <a:buFont typeface="Wingdings"/>
              <a:buChar char=""/>
              <a:tabLst>
                <a:tab pos="355600" algn="l"/>
              </a:tabLst>
            </a:pPr>
            <a:r>
              <a:rPr sz="1800" spc="-5" dirty="0">
                <a:latin typeface="Times New Roman"/>
                <a:cs typeface="Times New Roman"/>
              </a:rPr>
              <a:t>Air</a:t>
            </a:r>
            <a:r>
              <a:rPr sz="1800" spc="-4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purification</a:t>
            </a:r>
            <a:endParaRPr sz="18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1080"/>
              </a:spcBef>
              <a:buFont typeface="Wingdings"/>
              <a:buChar char=""/>
              <a:tabLst>
                <a:tab pos="355600" algn="l"/>
              </a:tabLst>
            </a:pPr>
            <a:r>
              <a:rPr sz="1800" spc="-5" dirty="0">
                <a:latin typeface="Times New Roman"/>
                <a:cs typeface="Times New Roman"/>
              </a:rPr>
              <a:t>Noise</a:t>
            </a:r>
            <a:r>
              <a:rPr sz="1800" spc="-4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control</a:t>
            </a:r>
            <a:endParaRPr sz="18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1080"/>
              </a:spcBef>
              <a:buFont typeface="Wingdings"/>
              <a:buChar char=""/>
              <a:tabLst>
                <a:tab pos="355600" algn="l"/>
              </a:tabLst>
            </a:pPr>
            <a:r>
              <a:rPr sz="1800" spc="-15" dirty="0">
                <a:latin typeface="Times New Roman"/>
                <a:cs typeface="Times New Roman"/>
              </a:rPr>
              <a:t>Traffic</a:t>
            </a:r>
            <a:r>
              <a:rPr sz="1800" spc="-5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guidance</a:t>
            </a:r>
            <a:endParaRPr sz="18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1080"/>
              </a:spcBef>
              <a:buFont typeface="Wingdings"/>
              <a:buChar char=""/>
              <a:tabLst>
                <a:tab pos="355600" algn="l"/>
              </a:tabLst>
            </a:pPr>
            <a:r>
              <a:rPr sz="1800" b="1" u="sng" spc="-20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Water</a:t>
            </a:r>
            <a:r>
              <a:rPr sz="1800" b="1" u="sng" spc="-60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800" b="1" u="sng" spc="-5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purification</a:t>
            </a:r>
            <a:endParaRPr sz="18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1080"/>
              </a:spcBef>
              <a:buFont typeface="Wingdings"/>
              <a:buChar char=""/>
              <a:tabLst>
                <a:tab pos="355600" algn="l"/>
              </a:tabLst>
            </a:pPr>
            <a:r>
              <a:rPr sz="1800" dirty="0">
                <a:latin typeface="Times New Roman"/>
                <a:cs typeface="Times New Roman"/>
              </a:rPr>
              <a:t>Biological</a:t>
            </a:r>
            <a:r>
              <a:rPr sz="1800" spc="-6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habitat</a:t>
            </a:r>
            <a:r>
              <a:rPr sz="1800" spc="-5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creation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853434" y="1564386"/>
            <a:ext cx="5039995" cy="2585085"/>
          </a:xfrm>
          <a:prstGeom prst="rect">
            <a:avLst/>
          </a:prstGeom>
          <a:ln w="25400">
            <a:solidFill>
              <a:srgbClr val="000000"/>
            </a:solidFill>
          </a:ln>
        </p:spPr>
        <p:txBody>
          <a:bodyPr vert="horz" wrap="square" lIns="0" tIns="37465" rIns="0" bIns="0" rtlCol="0">
            <a:spAutoFit/>
          </a:bodyPr>
          <a:lstStyle/>
          <a:p>
            <a:pPr marL="375920" marR="85090" indent="-286385" algn="just">
              <a:lnSpc>
                <a:spcPct val="100000"/>
              </a:lnSpc>
              <a:spcBef>
                <a:spcPts val="295"/>
              </a:spcBef>
              <a:buFont typeface="Wingdings"/>
              <a:buChar char=""/>
              <a:tabLst>
                <a:tab pos="376555" algn="l"/>
              </a:tabLst>
            </a:pPr>
            <a:r>
              <a:rPr sz="1800" dirty="0">
                <a:latin typeface="Times New Roman"/>
                <a:cs typeface="Times New Roman"/>
              </a:rPr>
              <a:t>The </a:t>
            </a:r>
            <a:r>
              <a:rPr sz="1800" spc="-5" dirty="0">
                <a:latin typeface="Times New Roman"/>
                <a:cs typeface="Times New Roman"/>
              </a:rPr>
              <a:t>vegetation </a:t>
            </a:r>
            <a:r>
              <a:rPr sz="1800" dirty="0">
                <a:latin typeface="Times New Roman"/>
                <a:cs typeface="Times New Roman"/>
              </a:rPr>
              <a:t>protection </a:t>
            </a:r>
            <a:r>
              <a:rPr sz="1800" spc="-5" dirty="0">
                <a:latin typeface="Times New Roman"/>
                <a:cs typeface="Times New Roman"/>
              </a:rPr>
              <a:t>green belts set </a:t>
            </a:r>
            <a:r>
              <a:rPr sz="1800" dirty="0">
                <a:latin typeface="Times New Roman"/>
                <a:cs typeface="Times New Roman"/>
              </a:rPr>
              <a:t>on </a:t>
            </a:r>
            <a:r>
              <a:rPr sz="1800" spc="-10" dirty="0">
                <a:latin typeface="Times New Roman"/>
                <a:cs typeface="Times New Roman"/>
              </a:rPr>
              <a:t>the </a:t>
            </a:r>
            <a:r>
              <a:rPr sz="1800" spc="-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edges of </a:t>
            </a:r>
            <a:r>
              <a:rPr sz="1800" spc="-5" dirty="0">
                <a:latin typeface="Times New Roman"/>
                <a:cs typeface="Times New Roman"/>
              </a:rPr>
              <a:t>natural rivers, stream areas, agricultural </a:t>
            </a:r>
            <a:r>
              <a:rPr sz="1800" dirty="0">
                <a:latin typeface="Times New Roman"/>
                <a:cs typeface="Times New Roman"/>
              </a:rPr>
              <a:t> ponds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or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wetlands</a:t>
            </a:r>
            <a:r>
              <a:rPr sz="1800" dirty="0">
                <a:latin typeface="Times New Roman"/>
                <a:cs typeface="Times New Roman"/>
              </a:rPr>
              <a:t> have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the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functions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15" dirty="0">
                <a:latin typeface="Times New Roman"/>
                <a:cs typeface="Times New Roman"/>
              </a:rPr>
              <a:t>of 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stabilizing </a:t>
            </a:r>
            <a:r>
              <a:rPr sz="1800" dirty="0">
                <a:latin typeface="Times New Roman"/>
                <a:cs typeface="Times New Roman"/>
              </a:rPr>
              <a:t>the </a:t>
            </a:r>
            <a:r>
              <a:rPr sz="1800" spc="-5" dirty="0">
                <a:latin typeface="Times New Roman"/>
                <a:cs typeface="Times New Roman"/>
              </a:rPr>
              <a:t>waterfront, filtering sediment, </a:t>
            </a:r>
            <a:r>
              <a:rPr sz="1800" dirty="0">
                <a:latin typeface="Times New Roman"/>
                <a:cs typeface="Times New Roman"/>
              </a:rPr>
              <a:t>and 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filtering</a:t>
            </a:r>
            <a:r>
              <a:rPr sz="1800" spc="-2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pollutants</a:t>
            </a:r>
            <a:r>
              <a:rPr sz="1800" spc="-3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in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water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purification.</a:t>
            </a:r>
            <a:endParaRPr sz="1800">
              <a:latin typeface="Times New Roman"/>
              <a:cs typeface="Times New Roman"/>
            </a:endParaRPr>
          </a:p>
          <a:p>
            <a:pPr marL="375285" marR="85090" indent="-286385" algn="just">
              <a:lnSpc>
                <a:spcPct val="100000"/>
              </a:lnSpc>
              <a:buFont typeface="Wingdings"/>
              <a:buChar char=""/>
              <a:tabLst>
                <a:tab pos="375920" algn="l"/>
              </a:tabLst>
            </a:pPr>
            <a:r>
              <a:rPr sz="1800" dirty="0">
                <a:latin typeface="Times New Roman"/>
                <a:cs typeface="Times New Roman"/>
              </a:rPr>
              <a:t>The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construction</a:t>
            </a:r>
            <a:r>
              <a:rPr sz="1800" dirty="0">
                <a:latin typeface="Times New Roman"/>
                <a:cs typeface="Times New Roman"/>
              </a:rPr>
              <a:t> of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good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forest</a:t>
            </a:r>
            <a:r>
              <a:rPr sz="1800" dirty="0">
                <a:latin typeface="Times New Roman"/>
                <a:cs typeface="Times New Roman"/>
              </a:rPr>
              <a:t> form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and 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vegetation </a:t>
            </a:r>
            <a:r>
              <a:rPr sz="1800" dirty="0">
                <a:latin typeface="Times New Roman"/>
                <a:cs typeface="Times New Roman"/>
              </a:rPr>
              <a:t>cover in the water </a:t>
            </a:r>
            <a:r>
              <a:rPr sz="1800" spc="-5" dirty="0">
                <a:latin typeface="Times New Roman"/>
                <a:cs typeface="Times New Roman"/>
              </a:rPr>
              <a:t>resource protection </a:t>
            </a:r>
            <a:r>
              <a:rPr sz="1800" dirty="0">
                <a:latin typeface="Times New Roman"/>
                <a:cs typeface="Times New Roman"/>
              </a:rPr>
              <a:t> zone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stabilizes</a:t>
            </a:r>
            <a:r>
              <a:rPr sz="1800" dirty="0">
                <a:latin typeface="Times New Roman"/>
                <a:cs typeface="Times New Roman"/>
              </a:rPr>
              <a:t> and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provides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excellent</a:t>
            </a:r>
            <a:r>
              <a:rPr sz="1800" dirty="0">
                <a:latin typeface="Times New Roman"/>
                <a:cs typeface="Times New Roman"/>
              </a:rPr>
              <a:t> water 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15" dirty="0">
                <a:latin typeface="Times New Roman"/>
                <a:cs typeface="Times New Roman"/>
              </a:rPr>
              <a:t>quality.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58251" y="1011449"/>
            <a:ext cx="524637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latin typeface="Times New Roman"/>
                <a:cs typeface="Times New Roman"/>
              </a:rPr>
              <a:t>1.Environmental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adaptation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functions</a:t>
            </a:r>
            <a:r>
              <a:rPr sz="2000" spc="-4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of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vegetation</a:t>
            </a:r>
            <a:endParaRPr sz="2000">
              <a:latin typeface="Times New Roman"/>
              <a:cs typeface="Times New Roman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30259" y="219362"/>
            <a:ext cx="49149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b="1" spc="-5" dirty="0">
                <a:latin typeface="Times New Roman"/>
                <a:cs typeface="Times New Roman"/>
              </a:rPr>
              <a:t>Conservation Functions</a:t>
            </a:r>
            <a:r>
              <a:rPr b="1" spc="5" dirty="0">
                <a:latin typeface="Times New Roman"/>
                <a:cs typeface="Times New Roman"/>
              </a:rPr>
              <a:t> </a:t>
            </a:r>
            <a:r>
              <a:rPr b="1" dirty="0">
                <a:latin typeface="Times New Roman"/>
                <a:cs typeface="Times New Roman"/>
              </a:rPr>
              <a:t>of</a:t>
            </a:r>
            <a:r>
              <a:rPr b="1" spc="-40" dirty="0">
                <a:latin typeface="Times New Roman"/>
                <a:cs typeface="Times New Roman"/>
              </a:rPr>
              <a:t> </a:t>
            </a:r>
            <a:r>
              <a:rPr b="1" spc="-25" dirty="0">
                <a:latin typeface="Times New Roman"/>
                <a:cs typeface="Times New Roman"/>
              </a:rPr>
              <a:t>Vegetation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74276" y="1364315"/>
            <a:ext cx="2944495" cy="2494280"/>
          </a:xfrm>
          <a:prstGeom prst="rect">
            <a:avLst/>
          </a:prstGeom>
        </p:spPr>
        <p:txBody>
          <a:bodyPr vert="horz" wrap="square" lIns="0" tIns="14986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180"/>
              </a:spcBef>
              <a:buFont typeface="Wingdings"/>
              <a:buChar char=""/>
              <a:tabLst>
                <a:tab pos="355600" algn="l"/>
              </a:tabLst>
            </a:pPr>
            <a:r>
              <a:rPr sz="1800" dirty="0">
                <a:latin typeface="Times New Roman"/>
                <a:cs typeface="Times New Roman"/>
              </a:rPr>
              <a:t>Microclimate</a:t>
            </a:r>
            <a:r>
              <a:rPr sz="1800" spc="-4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adjustment</a:t>
            </a:r>
            <a:endParaRPr sz="18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1080"/>
              </a:spcBef>
              <a:buFont typeface="Wingdings"/>
              <a:buChar char=""/>
              <a:tabLst>
                <a:tab pos="355600" algn="l"/>
              </a:tabLst>
            </a:pPr>
            <a:r>
              <a:rPr sz="1800" spc="-5" dirty="0">
                <a:latin typeface="Times New Roman"/>
                <a:cs typeface="Times New Roman"/>
              </a:rPr>
              <a:t>Air</a:t>
            </a:r>
            <a:r>
              <a:rPr sz="1800" spc="-4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purification</a:t>
            </a:r>
            <a:endParaRPr sz="18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1080"/>
              </a:spcBef>
              <a:buFont typeface="Wingdings"/>
              <a:buChar char=""/>
              <a:tabLst>
                <a:tab pos="355600" algn="l"/>
              </a:tabLst>
            </a:pPr>
            <a:r>
              <a:rPr sz="1800" spc="-5" dirty="0">
                <a:latin typeface="Times New Roman"/>
                <a:cs typeface="Times New Roman"/>
              </a:rPr>
              <a:t>Noise</a:t>
            </a:r>
            <a:r>
              <a:rPr sz="1800" spc="-4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control</a:t>
            </a:r>
            <a:endParaRPr sz="18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1080"/>
              </a:spcBef>
              <a:buFont typeface="Wingdings"/>
              <a:buChar char=""/>
              <a:tabLst>
                <a:tab pos="355600" algn="l"/>
              </a:tabLst>
            </a:pPr>
            <a:r>
              <a:rPr sz="1800" spc="-15" dirty="0">
                <a:latin typeface="Times New Roman"/>
                <a:cs typeface="Times New Roman"/>
              </a:rPr>
              <a:t>Traffic</a:t>
            </a:r>
            <a:r>
              <a:rPr sz="1800" spc="-5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guidance</a:t>
            </a:r>
            <a:endParaRPr sz="18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1080"/>
              </a:spcBef>
              <a:buFont typeface="Wingdings"/>
              <a:buChar char=""/>
              <a:tabLst>
                <a:tab pos="355600" algn="l"/>
              </a:tabLst>
            </a:pPr>
            <a:r>
              <a:rPr sz="1800" spc="-30" dirty="0">
                <a:latin typeface="Times New Roman"/>
                <a:cs typeface="Times New Roman"/>
              </a:rPr>
              <a:t>Water</a:t>
            </a:r>
            <a:r>
              <a:rPr sz="1800" spc="-5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purification</a:t>
            </a:r>
            <a:endParaRPr sz="18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1080"/>
              </a:spcBef>
              <a:buFont typeface="Wingdings"/>
              <a:buChar char=""/>
              <a:tabLst>
                <a:tab pos="355600" algn="l"/>
              </a:tabLst>
            </a:pPr>
            <a:r>
              <a:rPr sz="1800" b="1" u="sng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Biological</a:t>
            </a:r>
            <a:r>
              <a:rPr sz="1800" b="1" u="sng" spc="-40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800" b="1" u="sng" spc="-5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habitat</a:t>
            </a:r>
            <a:r>
              <a:rPr sz="1800" b="1" u="sng" spc="-20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800" b="1" u="sng" spc="-5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creation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853434" y="1564386"/>
            <a:ext cx="5039995" cy="1477010"/>
          </a:xfrm>
          <a:prstGeom prst="rect">
            <a:avLst/>
          </a:prstGeom>
          <a:ln w="25400">
            <a:solidFill>
              <a:srgbClr val="000000"/>
            </a:solidFill>
          </a:ln>
        </p:spPr>
        <p:txBody>
          <a:bodyPr vert="horz" wrap="square" lIns="0" tIns="37465" rIns="0" bIns="0" rtlCol="0">
            <a:spAutoFit/>
          </a:bodyPr>
          <a:lstStyle/>
          <a:p>
            <a:pPr marL="375920" marR="85090" indent="-287020" algn="just">
              <a:lnSpc>
                <a:spcPct val="100000"/>
              </a:lnSpc>
              <a:spcBef>
                <a:spcPts val="295"/>
              </a:spcBef>
              <a:buFont typeface="Wingdings"/>
              <a:buChar char=""/>
              <a:tabLst>
                <a:tab pos="376555" algn="l"/>
              </a:tabLst>
            </a:pPr>
            <a:r>
              <a:rPr sz="1800" dirty="0">
                <a:latin typeface="Times New Roman"/>
                <a:cs typeface="Times New Roman"/>
              </a:rPr>
              <a:t>The </a:t>
            </a:r>
            <a:r>
              <a:rPr sz="1800" spc="-5" dirty="0">
                <a:latin typeface="Times New Roman"/>
                <a:cs typeface="Times New Roman"/>
              </a:rPr>
              <a:t>plant community having multi-layer </a:t>
            </a:r>
            <a:r>
              <a:rPr sz="1800" spc="-10" dirty="0">
                <a:latin typeface="Times New Roman"/>
                <a:cs typeface="Times New Roman"/>
              </a:rPr>
              <a:t>canopy </a:t>
            </a:r>
            <a:r>
              <a:rPr sz="1800" spc="-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covers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can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provide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plenty</a:t>
            </a:r>
            <a:r>
              <a:rPr sz="1800" dirty="0">
                <a:latin typeface="Times New Roman"/>
                <a:cs typeface="Times New Roman"/>
              </a:rPr>
              <a:t> of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foods,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supply </a:t>
            </a:r>
            <a:r>
              <a:rPr sz="1800" spc="-434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material </a:t>
            </a:r>
            <a:r>
              <a:rPr sz="1800" spc="-10" dirty="0">
                <a:latin typeface="Times New Roman"/>
                <a:cs typeface="Times New Roman"/>
              </a:rPr>
              <a:t>energy </a:t>
            </a:r>
            <a:r>
              <a:rPr sz="1800" dirty="0">
                <a:latin typeface="Times New Roman"/>
                <a:cs typeface="Times New Roman"/>
              </a:rPr>
              <a:t>circulation and create </a:t>
            </a:r>
            <a:r>
              <a:rPr sz="1800" spc="-5" dirty="0">
                <a:latin typeface="Times New Roman"/>
                <a:cs typeface="Times New Roman"/>
              </a:rPr>
              <a:t>habitats </a:t>
            </a:r>
            <a:r>
              <a:rPr sz="1800" dirty="0">
                <a:latin typeface="Times New Roman"/>
                <a:cs typeface="Times New Roman"/>
              </a:rPr>
              <a:t>for </a:t>
            </a:r>
            <a:r>
              <a:rPr sz="1800" spc="-434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wild animals, and </a:t>
            </a:r>
            <a:r>
              <a:rPr sz="1800" dirty="0">
                <a:latin typeface="Times New Roman"/>
                <a:cs typeface="Times New Roman"/>
              </a:rPr>
              <a:t>also </a:t>
            </a:r>
            <a:r>
              <a:rPr sz="1800" spc="-5" dirty="0">
                <a:latin typeface="Times New Roman"/>
                <a:cs typeface="Times New Roman"/>
              </a:rPr>
              <a:t>provide </a:t>
            </a:r>
            <a:r>
              <a:rPr sz="1800" dirty="0">
                <a:latin typeface="Times New Roman"/>
                <a:cs typeface="Times New Roman"/>
              </a:rPr>
              <a:t>places for </a:t>
            </a:r>
            <a:r>
              <a:rPr sz="1800" spc="-5" dirty="0">
                <a:latin typeface="Times New Roman"/>
                <a:cs typeface="Times New Roman"/>
              </a:rPr>
              <a:t>people </a:t>
            </a:r>
            <a:r>
              <a:rPr sz="1800" dirty="0">
                <a:latin typeface="Times New Roman"/>
                <a:cs typeface="Times New Roman"/>
              </a:rPr>
              <a:t> to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relax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or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spc="-20" dirty="0">
                <a:latin typeface="Times New Roman"/>
                <a:cs typeface="Times New Roman"/>
              </a:rPr>
              <a:t>play.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58251" y="1011449"/>
            <a:ext cx="524637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latin typeface="Times New Roman"/>
                <a:cs typeface="Times New Roman"/>
              </a:rPr>
              <a:t>1.Environmental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adaptation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functions</a:t>
            </a:r>
            <a:r>
              <a:rPr sz="2000" spc="-4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of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vegetation</a:t>
            </a:r>
            <a:endParaRPr sz="2000">
              <a:latin typeface="Times New Roman"/>
              <a:cs typeface="Times New Roman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507735" y="91440"/>
            <a:ext cx="3541597" cy="222503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30259" y="219362"/>
            <a:ext cx="49149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b="1" spc="-5" dirty="0">
                <a:latin typeface="Times New Roman"/>
                <a:cs typeface="Times New Roman"/>
              </a:rPr>
              <a:t>Conservation Functions</a:t>
            </a:r>
            <a:r>
              <a:rPr b="1" spc="5" dirty="0">
                <a:latin typeface="Times New Roman"/>
                <a:cs typeface="Times New Roman"/>
              </a:rPr>
              <a:t> </a:t>
            </a:r>
            <a:r>
              <a:rPr b="1" dirty="0">
                <a:latin typeface="Times New Roman"/>
                <a:cs typeface="Times New Roman"/>
              </a:rPr>
              <a:t>of</a:t>
            </a:r>
            <a:r>
              <a:rPr b="1" spc="-40" dirty="0">
                <a:latin typeface="Times New Roman"/>
                <a:cs typeface="Times New Roman"/>
              </a:rPr>
              <a:t> </a:t>
            </a:r>
            <a:r>
              <a:rPr b="1" spc="-25" dirty="0">
                <a:latin typeface="Times New Roman"/>
                <a:cs typeface="Times New Roman"/>
              </a:rPr>
              <a:t>Vegetation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58251" y="949321"/>
            <a:ext cx="8268334" cy="3377565"/>
          </a:xfrm>
          <a:prstGeom prst="rect">
            <a:avLst/>
          </a:prstGeom>
        </p:spPr>
        <p:txBody>
          <a:bodyPr vert="horz" wrap="square" lIns="0" tIns="107314" rIns="0" bIns="0" rtlCol="0">
            <a:spAutoFit/>
          </a:bodyPr>
          <a:lstStyle/>
          <a:p>
            <a:pPr marL="241300" indent="-229235">
              <a:lnSpc>
                <a:spcPct val="100000"/>
              </a:lnSpc>
              <a:spcBef>
                <a:spcPts val="844"/>
              </a:spcBef>
              <a:buAutoNum type="arabicPeriod" startAt="2"/>
              <a:tabLst>
                <a:tab pos="241935" algn="l"/>
              </a:tabLst>
            </a:pPr>
            <a:r>
              <a:rPr sz="1800" spc="-5" dirty="0">
                <a:latin typeface="Times New Roman"/>
                <a:cs typeface="Times New Roman"/>
              </a:rPr>
              <a:t>Soil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and</a:t>
            </a:r>
            <a:r>
              <a:rPr sz="1800" spc="-40" dirty="0">
                <a:latin typeface="Times New Roman"/>
                <a:cs typeface="Times New Roman"/>
              </a:rPr>
              <a:t> </a:t>
            </a:r>
            <a:r>
              <a:rPr sz="1800" spc="-30" dirty="0">
                <a:latin typeface="Times New Roman"/>
                <a:cs typeface="Times New Roman"/>
              </a:rPr>
              <a:t>Water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Conservation</a:t>
            </a:r>
            <a:r>
              <a:rPr sz="1800" spc="-2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Functions</a:t>
            </a:r>
            <a:r>
              <a:rPr sz="1800" spc="-2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of</a:t>
            </a:r>
            <a:r>
              <a:rPr sz="1800" spc="-35" dirty="0">
                <a:latin typeface="Times New Roman"/>
                <a:cs typeface="Times New Roman"/>
              </a:rPr>
              <a:t> </a:t>
            </a:r>
            <a:r>
              <a:rPr sz="1800" spc="-20" dirty="0">
                <a:latin typeface="Times New Roman"/>
                <a:cs typeface="Times New Roman"/>
              </a:rPr>
              <a:t>Vegetation</a:t>
            </a:r>
            <a:endParaRPr sz="1800">
              <a:latin typeface="Times New Roman"/>
              <a:cs typeface="Times New Roman"/>
            </a:endParaRPr>
          </a:p>
          <a:p>
            <a:pPr marL="443230" lvl="1" indent="-287020">
              <a:lnSpc>
                <a:spcPct val="100000"/>
              </a:lnSpc>
              <a:spcBef>
                <a:spcPts val="750"/>
              </a:spcBef>
              <a:buFont typeface="Wingdings"/>
              <a:buChar char=""/>
              <a:tabLst>
                <a:tab pos="443230" algn="l"/>
              </a:tabLst>
            </a:pPr>
            <a:r>
              <a:rPr sz="1800" spc="-30" dirty="0">
                <a:latin typeface="Times New Roman"/>
                <a:cs typeface="Times New Roman"/>
              </a:rPr>
              <a:t>Water </a:t>
            </a:r>
            <a:r>
              <a:rPr sz="1800" dirty="0">
                <a:latin typeface="Times New Roman"/>
                <a:cs typeface="Times New Roman"/>
              </a:rPr>
              <a:t>conservation</a:t>
            </a:r>
            <a:r>
              <a:rPr sz="1800" spc="-3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function</a:t>
            </a:r>
            <a:r>
              <a:rPr sz="1800" spc="-2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of</a:t>
            </a:r>
            <a:r>
              <a:rPr sz="1800" spc="-2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vegetation</a:t>
            </a:r>
            <a:endParaRPr sz="1800">
              <a:latin typeface="Times New Roman"/>
              <a:cs typeface="Times New Roman"/>
            </a:endParaRPr>
          </a:p>
          <a:p>
            <a:pPr lvl="1">
              <a:lnSpc>
                <a:spcPct val="100000"/>
              </a:lnSpc>
              <a:spcBef>
                <a:spcPts val="35"/>
              </a:spcBef>
              <a:buFont typeface="Wingdings"/>
              <a:buChar char=""/>
            </a:pPr>
            <a:endParaRPr sz="1650">
              <a:latin typeface="Times New Roman"/>
              <a:cs typeface="Times New Roman"/>
            </a:endParaRPr>
          </a:p>
          <a:p>
            <a:pPr marL="783590" lvl="2" indent="-267970">
              <a:lnSpc>
                <a:spcPct val="100000"/>
              </a:lnSpc>
              <a:buSzPct val="94444"/>
              <a:buAutoNum type="arabicParenBoth"/>
              <a:tabLst>
                <a:tab pos="784225" algn="l"/>
              </a:tabLst>
            </a:pPr>
            <a:r>
              <a:rPr sz="1800" dirty="0">
                <a:latin typeface="Times New Roman"/>
                <a:cs typeface="Times New Roman"/>
              </a:rPr>
              <a:t>The</a:t>
            </a:r>
            <a:r>
              <a:rPr sz="1800" spc="-2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interception</a:t>
            </a:r>
            <a:r>
              <a:rPr sz="1800" spc="-4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effect</a:t>
            </a:r>
            <a:r>
              <a:rPr sz="1800" spc="-3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of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crown</a:t>
            </a:r>
            <a:r>
              <a:rPr sz="1800" spc="-2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canopy</a:t>
            </a:r>
            <a:endParaRPr sz="1800">
              <a:latin typeface="Times New Roman"/>
              <a:cs typeface="Times New Roman"/>
            </a:endParaRPr>
          </a:p>
          <a:p>
            <a:pPr marL="804545" marR="5080" algn="just">
              <a:lnSpc>
                <a:spcPct val="100000"/>
              </a:lnSpc>
              <a:spcBef>
                <a:spcPts val="1365"/>
              </a:spcBef>
            </a:pPr>
            <a:r>
              <a:rPr sz="1800" dirty="0">
                <a:latin typeface="Times New Roman"/>
                <a:cs typeface="Times New Roman"/>
              </a:rPr>
              <a:t>The crown </a:t>
            </a:r>
            <a:r>
              <a:rPr sz="1800" spc="-5" dirty="0">
                <a:latin typeface="Times New Roman"/>
                <a:cs typeface="Times New Roman"/>
              </a:rPr>
              <a:t>canopy </a:t>
            </a:r>
            <a:r>
              <a:rPr sz="1800" dirty="0">
                <a:latin typeface="Times New Roman"/>
                <a:cs typeface="Times New Roman"/>
              </a:rPr>
              <a:t>of </a:t>
            </a:r>
            <a:r>
              <a:rPr sz="1800" spc="-5" dirty="0">
                <a:latin typeface="Times New Roman"/>
                <a:cs typeface="Times New Roman"/>
              </a:rPr>
              <a:t>trees can intercept rainfall </a:t>
            </a:r>
            <a:r>
              <a:rPr sz="1800" dirty="0">
                <a:latin typeface="Times New Roman"/>
                <a:cs typeface="Times New Roman"/>
              </a:rPr>
              <a:t>and </a:t>
            </a:r>
            <a:r>
              <a:rPr sz="1800" spc="-5" dirty="0">
                <a:latin typeface="Times New Roman"/>
                <a:cs typeface="Times New Roman"/>
              </a:rPr>
              <a:t>reduce </a:t>
            </a:r>
            <a:r>
              <a:rPr sz="1800" dirty="0">
                <a:latin typeface="Times New Roman"/>
                <a:cs typeface="Times New Roman"/>
              </a:rPr>
              <a:t>the </a:t>
            </a:r>
            <a:r>
              <a:rPr sz="1800" spc="-5" dirty="0">
                <a:latin typeface="Times New Roman"/>
                <a:cs typeface="Times New Roman"/>
              </a:rPr>
              <a:t>volume </a:t>
            </a:r>
            <a:r>
              <a:rPr sz="1800" dirty="0">
                <a:latin typeface="Times New Roman"/>
                <a:cs typeface="Times New Roman"/>
              </a:rPr>
              <a:t>and </a:t>
            </a:r>
            <a:r>
              <a:rPr sz="1800" spc="-5" dirty="0">
                <a:latin typeface="Times New Roman"/>
                <a:cs typeface="Times New Roman"/>
              </a:rPr>
              <a:t>rate </a:t>
            </a:r>
            <a:r>
              <a:rPr sz="1800" dirty="0">
                <a:latin typeface="Times New Roman"/>
                <a:cs typeface="Times New Roman"/>
              </a:rPr>
              <a:t> of </a:t>
            </a:r>
            <a:r>
              <a:rPr sz="1800" spc="-5" dirty="0">
                <a:latin typeface="Times New Roman"/>
                <a:cs typeface="Times New Roman"/>
              </a:rPr>
              <a:t>rainfall reaching </a:t>
            </a:r>
            <a:r>
              <a:rPr sz="1800" dirty="0">
                <a:latin typeface="Times New Roman"/>
                <a:cs typeface="Times New Roman"/>
              </a:rPr>
              <a:t>the ground surface.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In areas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with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better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forest vegetation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coverage,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about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30%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of the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annual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rainfall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can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be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intercepted.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For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a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single </a:t>
            </a:r>
            <a:r>
              <a:rPr sz="1800" spc="-434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rainfall,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the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canopy interception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rate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can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reach 100%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when the rainfall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is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small.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When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the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rainfall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is </a:t>
            </a:r>
            <a:r>
              <a:rPr sz="1800" spc="-20" dirty="0">
                <a:solidFill>
                  <a:srgbClr val="C00000"/>
                </a:solidFill>
                <a:latin typeface="Times New Roman"/>
                <a:cs typeface="Times New Roman"/>
              </a:rPr>
              <a:t>heavy,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it can reach about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25%.</a:t>
            </a:r>
            <a:r>
              <a:rPr sz="1800" spc="-5" dirty="0">
                <a:latin typeface="Times New Roman"/>
                <a:cs typeface="Times New Roman"/>
              </a:rPr>
              <a:t>(Lin Xinhui, </a:t>
            </a:r>
            <a:r>
              <a:rPr sz="1800" dirty="0">
                <a:latin typeface="Times New Roman"/>
                <a:cs typeface="Times New Roman"/>
              </a:rPr>
              <a:t>2004). </a:t>
            </a:r>
            <a:r>
              <a:rPr sz="1800" spc="-10" dirty="0">
                <a:latin typeface="Times New Roman"/>
                <a:cs typeface="Times New Roman"/>
              </a:rPr>
              <a:t>The </a:t>
            </a:r>
            <a:r>
              <a:rPr sz="1800" spc="-5" dirty="0">
                <a:latin typeface="Times New Roman"/>
                <a:cs typeface="Times New Roman"/>
              </a:rPr>
              <a:t> canopy interception volume </a:t>
            </a:r>
            <a:r>
              <a:rPr sz="1800" dirty="0">
                <a:latin typeface="Times New Roman"/>
                <a:cs typeface="Times New Roman"/>
              </a:rPr>
              <a:t>or </a:t>
            </a:r>
            <a:r>
              <a:rPr sz="1800" spc="-10" dirty="0">
                <a:latin typeface="Times New Roman"/>
                <a:cs typeface="Times New Roman"/>
              </a:rPr>
              <a:t>rate </a:t>
            </a:r>
            <a:r>
              <a:rPr sz="1800" dirty="0">
                <a:latin typeface="Times New Roman"/>
                <a:cs typeface="Times New Roman"/>
              </a:rPr>
              <a:t>is </a:t>
            </a:r>
            <a:r>
              <a:rPr sz="1800" spc="-5" dirty="0">
                <a:latin typeface="Times New Roman"/>
                <a:cs typeface="Times New Roman"/>
              </a:rPr>
              <a:t>affected </a:t>
            </a:r>
            <a:r>
              <a:rPr sz="1800" spc="-10" dirty="0">
                <a:latin typeface="Times New Roman"/>
                <a:cs typeface="Times New Roman"/>
              </a:rPr>
              <a:t>by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tree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species, tree age, degree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of 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crown</a:t>
            </a:r>
            <a:r>
              <a:rPr sz="1800" spc="-1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closeness,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branch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 shape,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bark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roughness,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and</a:t>
            </a:r>
            <a:r>
              <a:rPr sz="1800" spc="-1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leaf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 shape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characteristics.</a:t>
            </a:r>
            <a:endParaRPr sz="1800">
              <a:latin typeface="Times New Roman"/>
              <a:cs typeface="Times New Roman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58251" y="949321"/>
            <a:ext cx="8268334" cy="3300095"/>
          </a:xfrm>
          <a:prstGeom prst="rect">
            <a:avLst/>
          </a:prstGeom>
        </p:spPr>
        <p:txBody>
          <a:bodyPr vert="horz" wrap="square" lIns="0" tIns="107314" rIns="0" bIns="0" rtlCol="0">
            <a:spAutoFit/>
          </a:bodyPr>
          <a:lstStyle/>
          <a:p>
            <a:pPr marL="241300" indent="-229235">
              <a:lnSpc>
                <a:spcPct val="100000"/>
              </a:lnSpc>
              <a:spcBef>
                <a:spcPts val="844"/>
              </a:spcBef>
              <a:buFont typeface="Times New Roman"/>
              <a:buAutoNum type="arabicPeriod" startAt="2"/>
              <a:tabLst>
                <a:tab pos="241935" algn="l"/>
              </a:tabLst>
            </a:pPr>
            <a:r>
              <a:rPr sz="1800" spc="-5" dirty="0">
                <a:latin typeface="Times New Roman"/>
                <a:cs typeface="Times New Roman"/>
              </a:rPr>
              <a:t>Soil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and</a:t>
            </a:r>
            <a:r>
              <a:rPr sz="1800" spc="-40" dirty="0">
                <a:latin typeface="Times New Roman"/>
                <a:cs typeface="Times New Roman"/>
              </a:rPr>
              <a:t> </a:t>
            </a:r>
            <a:r>
              <a:rPr sz="1800" spc="-30" dirty="0">
                <a:latin typeface="Times New Roman"/>
                <a:cs typeface="Times New Roman"/>
              </a:rPr>
              <a:t>Water</a:t>
            </a:r>
            <a:r>
              <a:rPr sz="1800" spc="-2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Conservation</a:t>
            </a:r>
            <a:r>
              <a:rPr sz="1800" spc="-2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Functions</a:t>
            </a:r>
            <a:r>
              <a:rPr sz="1800" spc="-2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of</a:t>
            </a:r>
            <a:r>
              <a:rPr sz="1800" spc="-35" dirty="0">
                <a:latin typeface="Times New Roman"/>
                <a:cs typeface="Times New Roman"/>
              </a:rPr>
              <a:t> </a:t>
            </a:r>
            <a:r>
              <a:rPr sz="1800" spc="-20" dirty="0">
                <a:latin typeface="Times New Roman"/>
                <a:cs typeface="Times New Roman"/>
              </a:rPr>
              <a:t>Vegetation</a:t>
            </a:r>
            <a:endParaRPr sz="1800">
              <a:latin typeface="Times New Roman"/>
              <a:cs typeface="Times New Roman"/>
            </a:endParaRPr>
          </a:p>
          <a:p>
            <a:pPr marL="443230" lvl="1" indent="-287020">
              <a:lnSpc>
                <a:spcPct val="100000"/>
              </a:lnSpc>
              <a:spcBef>
                <a:spcPts val="750"/>
              </a:spcBef>
              <a:buFont typeface="Wingdings"/>
              <a:buChar char=""/>
              <a:tabLst>
                <a:tab pos="443230" algn="l"/>
              </a:tabLst>
            </a:pPr>
            <a:r>
              <a:rPr sz="1800" spc="-30" dirty="0">
                <a:latin typeface="Times New Roman"/>
                <a:cs typeface="Times New Roman"/>
              </a:rPr>
              <a:t>Water </a:t>
            </a:r>
            <a:r>
              <a:rPr sz="1800" dirty="0">
                <a:latin typeface="Times New Roman"/>
                <a:cs typeface="Times New Roman"/>
              </a:rPr>
              <a:t>conservation</a:t>
            </a:r>
            <a:r>
              <a:rPr sz="1800" spc="-3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function</a:t>
            </a:r>
            <a:r>
              <a:rPr sz="1800" spc="-2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of</a:t>
            </a:r>
            <a:r>
              <a:rPr sz="1800" spc="-2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vegetation</a:t>
            </a:r>
            <a:endParaRPr sz="18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650">
              <a:latin typeface="Times New Roman"/>
              <a:cs typeface="Times New Roman"/>
            </a:endParaRPr>
          </a:p>
          <a:p>
            <a:pPr marL="516255" algn="just">
              <a:lnSpc>
                <a:spcPct val="100000"/>
              </a:lnSpc>
            </a:pPr>
            <a:r>
              <a:rPr sz="1800" spc="-5" dirty="0">
                <a:latin typeface="Times New Roman"/>
                <a:cs typeface="Times New Roman"/>
              </a:rPr>
              <a:t>(2)Ground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surface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protection</a:t>
            </a:r>
            <a:endParaRPr sz="1800">
              <a:latin typeface="Times New Roman"/>
              <a:cs typeface="Times New Roman"/>
            </a:endParaRPr>
          </a:p>
          <a:p>
            <a:pPr marL="803910" marR="5080" algn="just">
              <a:lnSpc>
                <a:spcPct val="100000"/>
              </a:lnSpc>
              <a:spcBef>
                <a:spcPts val="755"/>
              </a:spcBef>
            </a:pPr>
            <a:r>
              <a:rPr sz="1800" spc="-20" dirty="0">
                <a:latin typeface="Times New Roman"/>
                <a:cs typeface="Times New Roman"/>
              </a:rPr>
              <a:t>Vegetation </a:t>
            </a:r>
            <a:r>
              <a:rPr sz="1800" spc="-5" dirty="0">
                <a:latin typeface="Times New Roman"/>
                <a:cs typeface="Times New Roman"/>
              </a:rPr>
              <a:t>cover can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prevent </a:t>
            </a:r>
            <a:r>
              <a:rPr sz="1800" spc="-10" dirty="0">
                <a:solidFill>
                  <a:srgbClr val="C00000"/>
                </a:solidFill>
                <a:latin typeface="Times New Roman"/>
                <a:cs typeface="Times New Roman"/>
              </a:rPr>
              <a:t>soil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separation and loss due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to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raindrop impact.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Through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the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protection</a:t>
            </a:r>
            <a:r>
              <a:rPr sz="1800" dirty="0">
                <a:latin typeface="Times New Roman"/>
                <a:cs typeface="Times New Roman"/>
              </a:rPr>
              <a:t> of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vegetation,</a:t>
            </a:r>
            <a:r>
              <a:rPr sz="1800" dirty="0">
                <a:latin typeface="Times New Roman"/>
                <a:cs typeface="Times New Roman"/>
              </a:rPr>
              <a:t> surface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hardening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can</a:t>
            </a:r>
            <a:r>
              <a:rPr sz="1800" dirty="0">
                <a:latin typeface="Times New Roman"/>
                <a:cs typeface="Times New Roman"/>
              </a:rPr>
              <a:t> be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effectively 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prevented, </a:t>
            </a:r>
            <a:r>
              <a:rPr sz="1800" dirty="0">
                <a:latin typeface="Times New Roman"/>
                <a:cs typeface="Times New Roman"/>
              </a:rPr>
              <a:t>and </a:t>
            </a:r>
            <a:r>
              <a:rPr sz="1800" spc="-10" dirty="0">
                <a:latin typeface="Times New Roman"/>
                <a:cs typeface="Times New Roman"/>
              </a:rPr>
              <a:t>soil </a:t>
            </a:r>
            <a:r>
              <a:rPr sz="1800" spc="-5" dirty="0">
                <a:latin typeface="Times New Roman"/>
                <a:cs typeface="Times New Roman"/>
              </a:rPr>
              <a:t>aggregate stability and infiltration rate </a:t>
            </a:r>
            <a:r>
              <a:rPr sz="1800" dirty="0">
                <a:latin typeface="Times New Roman"/>
                <a:cs typeface="Times New Roman"/>
              </a:rPr>
              <a:t>can </a:t>
            </a:r>
            <a:r>
              <a:rPr sz="1800" spc="-10" dirty="0">
                <a:latin typeface="Times New Roman"/>
                <a:cs typeface="Times New Roman"/>
              </a:rPr>
              <a:t>be </a:t>
            </a:r>
            <a:r>
              <a:rPr sz="1800" spc="-5" dirty="0">
                <a:latin typeface="Times New Roman"/>
                <a:cs typeface="Times New Roman"/>
              </a:rPr>
              <a:t>increased. </a:t>
            </a:r>
            <a:r>
              <a:rPr sz="1800" dirty="0">
                <a:latin typeface="Times New Roman"/>
                <a:cs typeface="Times New Roman"/>
              </a:rPr>
              <a:t>In 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general, plant coverage rate will affect the degree </a:t>
            </a:r>
            <a:r>
              <a:rPr sz="1800" dirty="0">
                <a:latin typeface="Times New Roman"/>
                <a:cs typeface="Times New Roman"/>
              </a:rPr>
              <a:t>of </a:t>
            </a:r>
            <a:r>
              <a:rPr sz="1800" spc="-5" dirty="0">
                <a:latin typeface="Times New Roman"/>
                <a:cs typeface="Times New Roman"/>
              </a:rPr>
              <a:t>resistance </a:t>
            </a:r>
            <a:r>
              <a:rPr sz="1800" dirty="0">
                <a:latin typeface="Times New Roman"/>
                <a:cs typeface="Times New Roman"/>
              </a:rPr>
              <a:t>to the impact of 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rainfall.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In the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regions with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the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vegetation coverage rate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of less than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70%,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the 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10" dirty="0">
                <a:solidFill>
                  <a:srgbClr val="C00000"/>
                </a:solidFill>
                <a:latin typeface="Times New Roman"/>
                <a:cs typeface="Times New Roman"/>
              </a:rPr>
              <a:t>runoff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rate and erosion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amount will rapidly increase due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to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the reduction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of 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vegetation</a:t>
            </a:r>
            <a:r>
              <a:rPr sz="1800" spc="-4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coverage.</a:t>
            </a:r>
            <a:r>
              <a:rPr sz="1800" spc="-1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(Lin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Xinhui,</a:t>
            </a:r>
            <a:r>
              <a:rPr sz="1800" dirty="0">
                <a:latin typeface="Times New Roman"/>
                <a:cs typeface="Times New Roman"/>
              </a:rPr>
              <a:t> 2004).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30259" y="219362"/>
            <a:ext cx="49149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b="1" spc="-5" dirty="0">
                <a:latin typeface="Times New Roman"/>
                <a:cs typeface="Times New Roman"/>
              </a:rPr>
              <a:t>Conservation Functions</a:t>
            </a:r>
            <a:r>
              <a:rPr b="1" spc="5" dirty="0">
                <a:latin typeface="Times New Roman"/>
                <a:cs typeface="Times New Roman"/>
              </a:rPr>
              <a:t> </a:t>
            </a:r>
            <a:r>
              <a:rPr b="1" dirty="0">
                <a:latin typeface="Times New Roman"/>
                <a:cs typeface="Times New Roman"/>
              </a:rPr>
              <a:t>of</a:t>
            </a:r>
            <a:r>
              <a:rPr b="1" spc="-45" dirty="0">
                <a:latin typeface="Times New Roman"/>
                <a:cs typeface="Times New Roman"/>
              </a:rPr>
              <a:t> </a:t>
            </a:r>
            <a:r>
              <a:rPr b="1" spc="-25" dirty="0">
                <a:latin typeface="Times New Roman"/>
                <a:cs typeface="Times New Roman"/>
              </a:rPr>
              <a:t>Vegetation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58251" y="949321"/>
            <a:ext cx="8305165" cy="3848735"/>
          </a:xfrm>
          <a:prstGeom prst="rect">
            <a:avLst/>
          </a:prstGeom>
        </p:spPr>
        <p:txBody>
          <a:bodyPr vert="horz" wrap="square" lIns="0" tIns="107314" rIns="0" bIns="0" rtlCol="0">
            <a:spAutoFit/>
          </a:bodyPr>
          <a:lstStyle/>
          <a:p>
            <a:pPr marL="241300" indent="-229235">
              <a:lnSpc>
                <a:spcPct val="100000"/>
              </a:lnSpc>
              <a:spcBef>
                <a:spcPts val="844"/>
              </a:spcBef>
              <a:buFont typeface="Times New Roman"/>
              <a:buAutoNum type="arabicPeriod" startAt="2"/>
              <a:tabLst>
                <a:tab pos="241935" algn="l"/>
              </a:tabLst>
            </a:pPr>
            <a:r>
              <a:rPr sz="1800" spc="-5" dirty="0">
                <a:latin typeface="Times New Roman"/>
                <a:cs typeface="Times New Roman"/>
              </a:rPr>
              <a:t>Soil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and</a:t>
            </a:r>
            <a:r>
              <a:rPr sz="1800" spc="-40" dirty="0">
                <a:latin typeface="Times New Roman"/>
                <a:cs typeface="Times New Roman"/>
              </a:rPr>
              <a:t> </a:t>
            </a:r>
            <a:r>
              <a:rPr sz="1800" spc="-30" dirty="0">
                <a:latin typeface="Times New Roman"/>
                <a:cs typeface="Times New Roman"/>
              </a:rPr>
              <a:t>Water</a:t>
            </a:r>
            <a:r>
              <a:rPr sz="1800" spc="-2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Conservation</a:t>
            </a:r>
            <a:r>
              <a:rPr sz="1800" spc="-2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Functions</a:t>
            </a:r>
            <a:r>
              <a:rPr sz="1800" spc="-2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of</a:t>
            </a:r>
            <a:r>
              <a:rPr sz="1800" spc="-35" dirty="0">
                <a:latin typeface="Times New Roman"/>
                <a:cs typeface="Times New Roman"/>
              </a:rPr>
              <a:t> </a:t>
            </a:r>
            <a:r>
              <a:rPr sz="1800" spc="-20" dirty="0">
                <a:latin typeface="Times New Roman"/>
                <a:cs typeface="Times New Roman"/>
              </a:rPr>
              <a:t>Vegetation</a:t>
            </a:r>
            <a:endParaRPr sz="1800">
              <a:latin typeface="Times New Roman"/>
              <a:cs typeface="Times New Roman"/>
            </a:endParaRPr>
          </a:p>
          <a:p>
            <a:pPr marL="516255" marR="4008754" lvl="1" indent="-360680">
              <a:lnSpc>
                <a:spcPts val="3010"/>
              </a:lnSpc>
              <a:spcBef>
                <a:spcPts val="140"/>
              </a:spcBef>
              <a:buFont typeface="Wingdings"/>
              <a:buChar char=""/>
              <a:tabLst>
                <a:tab pos="443230" algn="l"/>
              </a:tabLst>
            </a:pPr>
            <a:r>
              <a:rPr sz="1800" spc="-30" dirty="0">
                <a:latin typeface="Times New Roman"/>
                <a:cs typeface="Times New Roman"/>
              </a:rPr>
              <a:t>Water</a:t>
            </a:r>
            <a:r>
              <a:rPr sz="1800" spc="-3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conservation</a:t>
            </a:r>
            <a:r>
              <a:rPr sz="1800" spc="-4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function</a:t>
            </a:r>
            <a:r>
              <a:rPr sz="1800" spc="-3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of</a:t>
            </a:r>
            <a:r>
              <a:rPr sz="1800" spc="-3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vegetation </a:t>
            </a:r>
            <a:r>
              <a:rPr sz="1800" spc="-434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(3)Increase</a:t>
            </a:r>
            <a:r>
              <a:rPr sz="1800" spc="-2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of infiltration</a:t>
            </a:r>
            <a:r>
              <a:rPr sz="1800" spc="-4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effect</a:t>
            </a:r>
            <a:endParaRPr sz="1800">
              <a:latin typeface="Times New Roman"/>
              <a:cs typeface="Times New Roman"/>
            </a:endParaRPr>
          </a:p>
          <a:p>
            <a:pPr marL="1147445" marR="189230" lvl="2" indent="-342900">
              <a:lnSpc>
                <a:spcPct val="100000"/>
              </a:lnSpc>
              <a:spcBef>
                <a:spcPts val="1595"/>
              </a:spcBef>
              <a:buAutoNum type="alphaUcPeriod"/>
              <a:tabLst>
                <a:tab pos="1148080" algn="l"/>
              </a:tabLst>
            </a:pPr>
            <a:r>
              <a:rPr sz="1800" dirty="0">
                <a:latin typeface="Times New Roman"/>
                <a:cs typeface="Times New Roman"/>
              </a:rPr>
              <a:t>The presence of horizontal root system and its above-ground backbone of 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15" dirty="0">
                <a:latin typeface="Times New Roman"/>
                <a:cs typeface="Times New Roman"/>
              </a:rPr>
              <a:t>plant’s </a:t>
            </a:r>
            <a:r>
              <a:rPr sz="1800" dirty="0">
                <a:latin typeface="Times New Roman"/>
                <a:cs typeface="Times New Roman"/>
              </a:rPr>
              <a:t>root </a:t>
            </a:r>
            <a:r>
              <a:rPr sz="1800" spc="-5" dirty="0">
                <a:latin typeface="Times New Roman"/>
                <a:cs typeface="Times New Roman"/>
              </a:rPr>
              <a:t>base </a:t>
            </a:r>
            <a:r>
              <a:rPr sz="1800" dirty="0">
                <a:latin typeface="Times New Roman"/>
                <a:cs typeface="Times New Roman"/>
              </a:rPr>
              <a:t>protruding from ground and dead </a:t>
            </a:r>
            <a:r>
              <a:rPr sz="1800" spc="-5" dirty="0">
                <a:latin typeface="Times New Roman"/>
                <a:cs typeface="Times New Roman"/>
              </a:rPr>
              <a:t>branches, </a:t>
            </a:r>
            <a:r>
              <a:rPr sz="1800" dirty="0">
                <a:latin typeface="Times New Roman"/>
                <a:cs typeface="Times New Roman"/>
              </a:rPr>
              <a:t>can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increase 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ground surface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roughness</a:t>
            </a:r>
            <a:r>
              <a:rPr sz="1800" spc="-5" dirty="0">
                <a:latin typeface="Times New Roman"/>
                <a:cs typeface="Times New Roman"/>
              </a:rPr>
              <a:t>, </a:t>
            </a:r>
            <a:r>
              <a:rPr sz="1800" dirty="0">
                <a:latin typeface="Times New Roman"/>
                <a:cs typeface="Times New Roman"/>
              </a:rPr>
              <a:t>and can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extend the retention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time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of rainwater </a:t>
            </a:r>
            <a:r>
              <a:rPr sz="1800" dirty="0">
                <a:latin typeface="Times New Roman"/>
                <a:cs typeface="Times New Roman"/>
              </a:rPr>
              <a:t>on </a:t>
            </a:r>
            <a:r>
              <a:rPr sz="1800" spc="-434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the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surface</a:t>
            </a:r>
            <a:r>
              <a:rPr sz="1800" spc="-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and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increase</a:t>
            </a:r>
            <a:r>
              <a:rPr sz="1800" spc="-1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1800" spc="-1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infiltration</a:t>
            </a:r>
            <a:r>
              <a:rPr sz="1800" spc="-3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volume</a:t>
            </a:r>
            <a:r>
              <a:rPr sz="1800" spc="-5" dirty="0">
                <a:latin typeface="Times New Roman"/>
                <a:cs typeface="Times New Roman"/>
              </a:rPr>
              <a:t>.</a:t>
            </a:r>
            <a:endParaRPr sz="1800">
              <a:latin typeface="Times New Roman"/>
              <a:cs typeface="Times New Roman"/>
            </a:endParaRPr>
          </a:p>
          <a:p>
            <a:pPr marL="1147445" marR="5080" lvl="2" indent="-342900">
              <a:lnSpc>
                <a:spcPct val="100000"/>
              </a:lnSpc>
              <a:buAutoNum type="alphaUcPeriod"/>
              <a:tabLst>
                <a:tab pos="1147445" algn="l"/>
                <a:tab pos="1148080" algn="l"/>
              </a:tabLst>
            </a:pPr>
            <a:r>
              <a:rPr sz="1800" dirty="0">
                <a:latin typeface="Times New Roman"/>
                <a:cs typeface="Times New Roman"/>
              </a:rPr>
              <a:t>The </a:t>
            </a:r>
            <a:r>
              <a:rPr sz="1800" spc="-5" dirty="0">
                <a:latin typeface="Times New Roman"/>
                <a:cs typeface="Times New Roman"/>
              </a:rPr>
              <a:t>topsoil forms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a lower bulk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density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and a better aggregate structure</a:t>
            </a:r>
            <a:r>
              <a:rPr sz="1800" dirty="0">
                <a:latin typeface="Times New Roman"/>
                <a:cs typeface="Times New Roman"/>
              </a:rPr>
              <a:t>, which </a:t>
            </a:r>
            <a:r>
              <a:rPr sz="1800" spc="-434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can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increase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soil </a:t>
            </a:r>
            <a:r>
              <a:rPr sz="1800" dirty="0">
                <a:latin typeface="Times New Roman"/>
                <a:cs typeface="Times New Roman"/>
              </a:rPr>
              <a:t>water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preserving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spc="-15" dirty="0">
                <a:latin typeface="Times New Roman"/>
                <a:cs typeface="Times New Roman"/>
              </a:rPr>
              <a:t>ability.</a:t>
            </a:r>
            <a:endParaRPr sz="1800">
              <a:latin typeface="Times New Roman"/>
              <a:cs typeface="Times New Roman"/>
            </a:endParaRPr>
          </a:p>
          <a:p>
            <a:pPr marL="1147445" marR="88900" lvl="2" indent="-342900">
              <a:lnSpc>
                <a:spcPct val="100000"/>
              </a:lnSpc>
              <a:buAutoNum type="alphaUcPeriod"/>
              <a:tabLst>
                <a:tab pos="1147445" algn="l"/>
                <a:tab pos="1148080" algn="l"/>
              </a:tabLst>
            </a:pP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The crown canopy 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layer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and the litter 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layer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of plant can delay the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time </a:t>
            </a:r>
            <a:r>
              <a:rPr sz="1800" spc="-5" dirty="0">
                <a:latin typeface="Times New Roman"/>
                <a:cs typeface="Times New Roman"/>
              </a:rPr>
              <a:t>when </a:t>
            </a:r>
            <a:r>
              <a:rPr sz="1800" dirty="0">
                <a:latin typeface="Times New Roman"/>
                <a:cs typeface="Times New Roman"/>
              </a:rPr>
              <a:t> the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rain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falls</a:t>
            </a:r>
            <a:r>
              <a:rPr sz="1800" spc="-3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to ground</a:t>
            </a:r>
            <a:r>
              <a:rPr sz="1800" spc="-2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surface,</a:t>
            </a:r>
            <a:r>
              <a:rPr sz="1800" spc="-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which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can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effectively</a:t>
            </a:r>
            <a:r>
              <a:rPr sz="1800" spc="-3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increase</a:t>
            </a:r>
            <a:r>
              <a:rPr sz="1800" spc="-2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the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infiltration </a:t>
            </a:r>
            <a:r>
              <a:rPr sz="1800" spc="-434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amount.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30259" y="219362"/>
            <a:ext cx="49149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b="1" spc="-5" dirty="0">
                <a:latin typeface="Times New Roman"/>
                <a:cs typeface="Times New Roman"/>
              </a:rPr>
              <a:t>Conservation Functions</a:t>
            </a:r>
            <a:r>
              <a:rPr b="1" spc="5" dirty="0">
                <a:latin typeface="Times New Roman"/>
                <a:cs typeface="Times New Roman"/>
              </a:rPr>
              <a:t> </a:t>
            </a:r>
            <a:r>
              <a:rPr b="1" dirty="0">
                <a:latin typeface="Times New Roman"/>
                <a:cs typeface="Times New Roman"/>
              </a:rPr>
              <a:t>of</a:t>
            </a:r>
            <a:r>
              <a:rPr b="1" spc="-45" dirty="0">
                <a:latin typeface="Times New Roman"/>
                <a:cs typeface="Times New Roman"/>
              </a:rPr>
              <a:t> </a:t>
            </a:r>
            <a:r>
              <a:rPr b="1" spc="-25" dirty="0">
                <a:latin typeface="Times New Roman"/>
                <a:cs typeface="Times New Roman"/>
              </a:rPr>
              <a:t>Vegetation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58251" y="949321"/>
            <a:ext cx="8556625" cy="3782695"/>
          </a:xfrm>
          <a:prstGeom prst="rect">
            <a:avLst/>
          </a:prstGeom>
        </p:spPr>
        <p:txBody>
          <a:bodyPr vert="horz" wrap="square" lIns="0" tIns="107314" rIns="0" bIns="0" rtlCol="0">
            <a:spAutoFit/>
          </a:bodyPr>
          <a:lstStyle/>
          <a:p>
            <a:pPr marL="241300" indent="-229235">
              <a:lnSpc>
                <a:spcPct val="100000"/>
              </a:lnSpc>
              <a:spcBef>
                <a:spcPts val="844"/>
              </a:spcBef>
              <a:buAutoNum type="arabicPeriod" startAt="2"/>
              <a:tabLst>
                <a:tab pos="241935" algn="l"/>
              </a:tabLst>
            </a:pPr>
            <a:r>
              <a:rPr sz="1800" spc="-5" dirty="0">
                <a:latin typeface="Times New Roman"/>
                <a:cs typeface="Times New Roman"/>
              </a:rPr>
              <a:t>Soil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and</a:t>
            </a:r>
            <a:r>
              <a:rPr sz="1800" spc="-40" dirty="0">
                <a:latin typeface="Times New Roman"/>
                <a:cs typeface="Times New Roman"/>
              </a:rPr>
              <a:t> </a:t>
            </a:r>
            <a:r>
              <a:rPr sz="1800" spc="-30" dirty="0">
                <a:latin typeface="Times New Roman"/>
                <a:cs typeface="Times New Roman"/>
              </a:rPr>
              <a:t>Water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Conservation</a:t>
            </a:r>
            <a:r>
              <a:rPr sz="1800" spc="-2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Functions</a:t>
            </a:r>
            <a:r>
              <a:rPr sz="1800" spc="-2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of</a:t>
            </a:r>
            <a:r>
              <a:rPr sz="1800" spc="-35" dirty="0">
                <a:latin typeface="Times New Roman"/>
                <a:cs typeface="Times New Roman"/>
              </a:rPr>
              <a:t> </a:t>
            </a:r>
            <a:r>
              <a:rPr sz="1800" spc="-20" dirty="0">
                <a:latin typeface="Times New Roman"/>
                <a:cs typeface="Times New Roman"/>
              </a:rPr>
              <a:t>Vegetation</a:t>
            </a:r>
            <a:endParaRPr sz="1800">
              <a:latin typeface="Times New Roman"/>
              <a:cs typeface="Times New Roman"/>
            </a:endParaRPr>
          </a:p>
          <a:p>
            <a:pPr marL="443230" lvl="1" indent="-287020">
              <a:lnSpc>
                <a:spcPct val="100000"/>
              </a:lnSpc>
              <a:spcBef>
                <a:spcPts val="750"/>
              </a:spcBef>
              <a:buFont typeface="Wingdings"/>
              <a:buChar char=""/>
              <a:tabLst>
                <a:tab pos="443230" algn="l"/>
              </a:tabLst>
            </a:pPr>
            <a:r>
              <a:rPr sz="1800" spc="-30" dirty="0">
                <a:latin typeface="Times New Roman"/>
                <a:cs typeface="Times New Roman"/>
              </a:rPr>
              <a:t>Water </a:t>
            </a:r>
            <a:r>
              <a:rPr sz="1800" dirty="0">
                <a:latin typeface="Times New Roman"/>
                <a:cs typeface="Times New Roman"/>
              </a:rPr>
              <a:t>conservation</a:t>
            </a:r>
            <a:r>
              <a:rPr sz="1800" spc="-3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function</a:t>
            </a:r>
            <a:r>
              <a:rPr sz="1800" spc="-2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of</a:t>
            </a:r>
            <a:r>
              <a:rPr sz="1800" spc="-2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vegetation</a:t>
            </a:r>
            <a:endParaRPr sz="1800">
              <a:latin typeface="Times New Roman"/>
              <a:cs typeface="Times New Roman"/>
            </a:endParaRPr>
          </a:p>
          <a:p>
            <a:pPr marL="783590" lvl="2" indent="-267970">
              <a:lnSpc>
                <a:spcPct val="100000"/>
              </a:lnSpc>
              <a:spcBef>
                <a:spcPts val="1050"/>
              </a:spcBef>
              <a:buSzPct val="94444"/>
              <a:buAutoNum type="arabicParenBoth" startAt="4"/>
              <a:tabLst>
                <a:tab pos="784225" algn="l"/>
              </a:tabLst>
            </a:pPr>
            <a:r>
              <a:rPr sz="1800" spc="-10" dirty="0">
                <a:latin typeface="Times New Roman"/>
                <a:cs typeface="Times New Roman"/>
              </a:rPr>
              <a:t>Runoff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mitigation</a:t>
            </a:r>
            <a:endParaRPr sz="1800">
              <a:latin typeface="Times New Roman"/>
              <a:cs typeface="Times New Roman"/>
            </a:endParaRPr>
          </a:p>
          <a:p>
            <a:pPr marL="1075055" lvl="3" indent="-343535" algn="just">
              <a:lnSpc>
                <a:spcPct val="100000"/>
              </a:lnSpc>
              <a:spcBef>
                <a:spcPts val="1115"/>
              </a:spcBef>
              <a:buAutoNum type="alphaUcPeriod"/>
              <a:tabLst>
                <a:tab pos="1075690" algn="l"/>
              </a:tabLst>
            </a:pPr>
            <a:r>
              <a:rPr sz="1800" spc="-5" dirty="0">
                <a:latin typeface="Times New Roman"/>
                <a:cs typeface="Times New Roman"/>
              </a:rPr>
              <a:t>Plant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canopy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intercepts</a:t>
            </a:r>
            <a:r>
              <a:rPr sz="1800" spc="-3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rainwater</a:t>
            </a:r>
            <a:r>
              <a:rPr sz="1800" spc="-2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and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reduces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rainfall</a:t>
            </a:r>
            <a:r>
              <a:rPr sz="1800" spc="-2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in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the</a:t>
            </a:r>
            <a:r>
              <a:rPr sz="1800" spc="-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forest.</a:t>
            </a:r>
            <a:endParaRPr sz="1800">
              <a:latin typeface="Times New Roman"/>
              <a:cs typeface="Times New Roman"/>
            </a:endParaRPr>
          </a:p>
          <a:p>
            <a:pPr marL="1075055" marR="5080" lvl="3" indent="-342900" algn="just">
              <a:lnSpc>
                <a:spcPct val="100000"/>
              </a:lnSpc>
              <a:buAutoNum type="alphaUcPeriod"/>
              <a:tabLst>
                <a:tab pos="1075690" algn="l"/>
              </a:tabLst>
            </a:pPr>
            <a:r>
              <a:rPr sz="1800" dirty="0">
                <a:latin typeface="Times New Roman"/>
                <a:cs typeface="Times New Roman"/>
              </a:rPr>
              <a:t>The</a:t>
            </a:r>
            <a:r>
              <a:rPr sz="1800" spc="42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litter</a:t>
            </a:r>
            <a:r>
              <a:rPr sz="1800" spc="42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layer</a:t>
            </a:r>
            <a:r>
              <a:rPr sz="1800" spc="42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and</a:t>
            </a:r>
            <a:r>
              <a:rPr sz="1800" spc="42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the</a:t>
            </a:r>
            <a:r>
              <a:rPr sz="1800" spc="43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ground</a:t>
            </a:r>
            <a:r>
              <a:rPr sz="1800" spc="434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cover</a:t>
            </a:r>
            <a:r>
              <a:rPr sz="1800" spc="42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plants</a:t>
            </a:r>
            <a:r>
              <a:rPr sz="1800" spc="42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have</a:t>
            </a:r>
            <a:r>
              <a:rPr sz="1800" spc="44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the</a:t>
            </a:r>
            <a:r>
              <a:rPr sz="1800" spc="44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function</a:t>
            </a:r>
            <a:r>
              <a:rPr sz="1800" spc="434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of</a:t>
            </a:r>
            <a:r>
              <a:rPr sz="1800" spc="434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absorbing </a:t>
            </a:r>
            <a:r>
              <a:rPr sz="1800" spc="-44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rainfall</a:t>
            </a:r>
            <a:r>
              <a:rPr sz="1800" spc="-2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moisture.</a:t>
            </a:r>
            <a:endParaRPr sz="1800">
              <a:latin typeface="Times New Roman"/>
              <a:cs typeface="Times New Roman"/>
            </a:endParaRPr>
          </a:p>
          <a:p>
            <a:pPr marL="1075690" marR="5080" lvl="3" indent="-343535" algn="just">
              <a:lnSpc>
                <a:spcPct val="100000"/>
              </a:lnSpc>
              <a:buAutoNum type="alphaUcPeriod"/>
              <a:tabLst>
                <a:tab pos="1075690" algn="l"/>
              </a:tabLst>
            </a:pPr>
            <a:r>
              <a:rPr sz="1800" dirty="0">
                <a:latin typeface="Times New Roman"/>
                <a:cs typeface="Times New Roman"/>
              </a:rPr>
              <a:t>The </a:t>
            </a:r>
            <a:r>
              <a:rPr sz="1800" spc="-5" dirty="0">
                <a:latin typeface="Times New Roman"/>
                <a:cs typeface="Times New Roman"/>
              </a:rPr>
              <a:t>soil under the litter layer </a:t>
            </a:r>
            <a:r>
              <a:rPr sz="1800" dirty="0">
                <a:latin typeface="Times New Roman"/>
                <a:cs typeface="Times New Roman"/>
              </a:rPr>
              <a:t>is </a:t>
            </a:r>
            <a:r>
              <a:rPr sz="1800" spc="-5" dirty="0">
                <a:latin typeface="Times New Roman"/>
                <a:cs typeface="Times New Roman"/>
              </a:rPr>
              <a:t>beneficial </a:t>
            </a:r>
            <a:r>
              <a:rPr sz="1800" dirty="0">
                <a:latin typeface="Times New Roman"/>
                <a:cs typeface="Times New Roman"/>
              </a:rPr>
              <a:t>to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the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infiltration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of </a:t>
            </a:r>
            <a:r>
              <a:rPr sz="1800" spc="-10" dirty="0">
                <a:solidFill>
                  <a:srgbClr val="C00000"/>
                </a:solidFill>
                <a:latin typeface="Times New Roman"/>
                <a:cs typeface="Times New Roman"/>
              </a:rPr>
              <a:t>runoff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water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into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the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soil </a:t>
            </a:r>
            <a:r>
              <a:rPr sz="1800" dirty="0">
                <a:latin typeface="Times New Roman"/>
                <a:cs typeface="Times New Roman"/>
              </a:rPr>
              <a:t>due to </a:t>
            </a:r>
            <a:r>
              <a:rPr sz="1800" spc="-5" dirty="0">
                <a:latin typeface="Times New Roman"/>
                <a:cs typeface="Times New Roman"/>
              </a:rPr>
              <a:t>the increase </a:t>
            </a:r>
            <a:r>
              <a:rPr sz="1800" dirty="0">
                <a:latin typeface="Times New Roman"/>
                <a:cs typeface="Times New Roman"/>
              </a:rPr>
              <a:t>of </a:t>
            </a:r>
            <a:r>
              <a:rPr sz="1800" spc="-5" dirty="0">
                <a:latin typeface="Times New Roman"/>
                <a:cs typeface="Times New Roman"/>
              </a:rPr>
              <a:t>humus </a:t>
            </a:r>
            <a:r>
              <a:rPr sz="1800" dirty="0">
                <a:latin typeface="Times New Roman"/>
                <a:cs typeface="Times New Roman"/>
              </a:rPr>
              <a:t>and the </a:t>
            </a:r>
            <a:r>
              <a:rPr sz="1800" spc="-5" dirty="0">
                <a:latin typeface="Times New Roman"/>
                <a:cs typeface="Times New Roman"/>
              </a:rPr>
              <a:t>aggregate structure </a:t>
            </a:r>
            <a:r>
              <a:rPr sz="1800" dirty="0">
                <a:latin typeface="Times New Roman"/>
                <a:cs typeface="Times New Roman"/>
              </a:rPr>
              <a:t>and the </a:t>
            </a:r>
            <a:r>
              <a:rPr sz="1800" spc="-5" dirty="0">
                <a:latin typeface="Times New Roman"/>
                <a:cs typeface="Times New Roman"/>
              </a:rPr>
              <a:t>residual </a:t>
            </a:r>
            <a:r>
              <a:rPr sz="1800" dirty="0">
                <a:latin typeface="Times New Roman"/>
                <a:cs typeface="Times New Roman"/>
              </a:rPr>
              <a:t> pores</a:t>
            </a:r>
            <a:r>
              <a:rPr sz="1800" spc="-2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of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the</a:t>
            </a:r>
            <a:r>
              <a:rPr sz="1800" spc="-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corroded</a:t>
            </a:r>
            <a:r>
              <a:rPr sz="1800" spc="-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root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group.</a:t>
            </a:r>
            <a:endParaRPr sz="1800">
              <a:latin typeface="Times New Roman"/>
              <a:cs typeface="Times New Roman"/>
            </a:endParaRPr>
          </a:p>
          <a:p>
            <a:pPr marL="1075055" marR="5715" lvl="3" indent="-342900" algn="just">
              <a:lnSpc>
                <a:spcPct val="100000"/>
              </a:lnSpc>
              <a:buAutoNum type="alphaUcPeriod"/>
              <a:tabLst>
                <a:tab pos="1075690" algn="l"/>
              </a:tabLst>
            </a:pP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Plant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roots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can improve</a:t>
            </a:r>
            <a:r>
              <a:rPr sz="1800" dirty="0">
                <a:latin typeface="Times New Roman"/>
                <a:cs typeface="Times New Roman"/>
              </a:rPr>
              <a:t> the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properties </a:t>
            </a:r>
            <a:r>
              <a:rPr sz="1800" dirty="0">
                <a:latin typeface="Times New Roman"/>
                <a:cs typeface="Times New Roman"/>
              </a:rPr>
              <a:t>of </a:t>
            </a:r>
            <a:r>
              <a:rPr sz="1800" spc="-5" dirty="0">
                <a:latin typeface="Times New Roman"/>
                <a:cs typeface="Times New Roman"/>
              </a:rPr>
              <a:t>deep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soils</a:t>
            </a:r>
            <a:r>
              <a:rPr sz="1800" dirty="0">
                <a:latin typeface="Times New Roman"/>
                <a:cs typeface="Times New Roman"/>
              </a:rPr>
              <a:t> and </a:t>
            </a:r>
            <a:r>
              <a:rPr sz="1800" spc="-5" dirty="0">
                <a:latin typeface="Times New Roman"/>
                <a:cs typeface="Times New Roman"/>
              </a:rPr>
              <a:t>increase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soil</a:t>
            </a:r>
            <a:r>
              <a:rPr sz="1800" dirty="0">
                <a:latin typeface="Times New Roman"/>
                <a:cs typeface="Times New Roman"/>
              </a:rPr>
              <a:t> water 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preserving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and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infiltration</a:t>
            </a:r>
            <a:r>
              <a:rPr sz="1800" spc="-3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abilities.</a:t>
            </a:r>
            <a:endParaRPr sz="1800">
              <a:latin typeface="Times New Roman"/>
              <a:cs typeface="Times New Roman"/>
            </a:endParaRPr>
          </a:p>
          <a:p>
            <a:pPr marL="1075055" lvl="3" indent="-343535" algn="just">
              <a:lnSpc>
                <a:spcPct val="100000"/>
              </a:lnSpc>
              <a:buAutoNum type="alphaUcPeriod"/>
              <a:tabLst>
                <a:tab pos="1075690" algn="l"/>
              </a:tabLst>
            </a:pPr>
            <a:r>
              <a:rPr sz="1800" dirty="0">
                <a:latin typeface="Times New Roman"/>
                <a:cs typeface="Times New Roman"/>
              </a:rPr>
              <a:t>The</a:t>
            </a:r>
            <a:r>
              <a:rPr sz="1800" spc="22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root</a:t>
            </a:r>
            <a:r>
              <a:rPr sz="1800" spc="229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systems</a:t>
            </a:r>
            <a:r>
              <a:rPr sz="1800" spc="229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of</a:t>
            </a:r>
            <a:r>
              <a:rPr sz="1800" spc="23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vegetation</a:t>
            </a:r>
            <a:r>
              <a:rPr sz="1800" spc="204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cover</a:t>
            </a:r>
            <a:r>
              <a:rPr sz="1800" spc="22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are</a:t>
            </a:r>
            <a:r>
              <a:rPr sz="1800" spc="229" dirty="0"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particularly</a:t>
            </a:r>
            <a:r>
              <a:rPr sz="1800" spc="24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intertwined</a:t>
            </a:r>
            <a:r>
              <a:rPr sz="1800" spc="-5" dirty="0">
                <a:latin typeface="Times New Roman"/>
                <a:cs typeface="Times New Roman"/>
              </a:rPr>
              <a:t>,</a:t>
            </a:r>
            <a:r>
              <a:rPr sz="1800" spc="23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reducing</a:t>
            </a:r>
            <a:r>
              <a:rPr sz="1800" spc="21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the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30259" y="219362"/>
            <a:ext cx="49149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b="1" spc="-5" dirty="0">
                <a:latin typeface="Times New Roman"/>
                <a:cs typeface="Times New Roman"/>
              </a:rPr>
              <a:t>Conservation Functions</a:t>
            </a:r>
            <a:r>
              <a:rPr b="1" spc="5" dirty="0">
                <a:latin typeface="Times New Roman"/>
                <a:cs typeface="Times New Roman"/>
              </a:rPr>
              <a:t> </a:t>
            </a:r>
            <a:r>
              <a:rPr b="1" dirty="0">
                <a:latin typeface="Times New Roman"/>
                <a:cs typeface="Times New Roman"/>
              </a:rPr>
              <a:t>of</a:t>
            </a:r>
            <a:r>
              <a:rPr b="1" spc="-45" dirty="0">
                <a:latin typeface="Times New Roman"/>
                <a:cs typeface="Times New Roman"/>
              </a:rPr>
              <a:t> </a:t>
            </a:r>
            <a:r>
              <a:rPr b="1" spc="-25" dirty="0">
                <a:latin typeface="Times New Roman"/>
                <a:cs typeface="Times New Roman"/>
              </a:rPr>
              <a:t>Vegetation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321231" y="4705990"/>
            <a:ext cx="38620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Times New Roman"/>
                <a:cs typeface="Times New Roman"/>
              </a:rPr>
              <a:t>development</a:t>
            </a:r>
            <a:r>
              <a:rPr sz="1800" spc="-2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of surface</a:t>
            </a:r>
            <a:r>
              <a:rPr sz="1800" spc="-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erosion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and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spc="-20" dirty="0">
                <a:latin typeface="Times New Roman"/>
                <a:cs typeface="Times New Roman"/>
              </a:rPr>
              <a:t>gully.</a:t>
            </a:r>
            <a:endParaRPr sz="1800">
              <a:latin typeface="Times New Roman"/>
              <a:cs typeface="Times New Roman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 descr="畫面剪輯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0" y="1363945"/>
            <a:ext cx="9144000" cy="13831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68580" tIns="34290" rIns="68580" bIns="34290" numCol="1" anchor="b" anchorCtr="1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新細明體" charset="-12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新細明體" charset="-12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新細明體" charset="-12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新細明體" charset="-12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新細明體" charset="-12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新細明體" charset="-12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新細明體" charset="-12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新細明體" charset="-120"/>
              </a:defRPr>
            </a:lvl9pPr>
          </a:lstStyle>
          <a:p>
            <a:pPr eaLnBrk="1" hangingPunct="1">
              <a:defRPr/>
            </a:pPr>
            <a:r>
              <a:rPr lang="en-US" altLang="zh-TW" sz="4050" b="1" kern="0" dirty="0">
                <a:solidFill>
                  <a:schemeClr val="accent2">
                    <a:lumMod val="50000"/>
                  </a:schemeClr>
                </a:solidFill>
                <a:ea typeface="標楷體" pitchFamily="65" charset="-120"/>
              </a:rPr>
              <a:t>Concept and Design of  Vegetation Engineering</a:t>
            </a: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3260994" y="4399731"/>
            <a:ext cx="5883007" cy="743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FF66"/>
              </a:buClr>
              <a:buSzPct val="50000"/>
              <a:buFont typeface="Wingdings" pitchFamily="2" charset="2"/>
              <a:buNone/>
              <a:defRPr kumimoji="1"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kumimoji="1"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3300"/>
              </a:buClr>
              <a:buSzPct val="60000"/>
              <a:buFont typeface="Wingdings" pitchFamily="2" charset="2"/>
              <a:buChar char="n"/>
              <a:defRPr kumimoji="1"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99"/>
              </a:buClr>
              <a:buSzPct val="60000"/>
              <a:buFont typeface="Wingdings" pitchFamily="2" charset="2"/>
              <a:buChar char="Ø"/>
              <a:defRPr kumimoji="1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 kumimoji="1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 kumimoji="1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 kumimoji="1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 kumimoji="1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 kumimoji="1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</a:defRPr>
            </a:lvl9pPr>
          </a:lstStyle>
          <a:p>
            <a:pPr algn="r" eaLnBrk="1" hangingPunct="1">
              <a:lnSpc>
                <a:spcPct val="80000"/>
              </a:lnSpc>
              <a:defRPr/>
            </a:pPr>
            <a:r>
              <a:rPr lang="en-US" altLang="zh-TW" sz="900" kern="0" dirty="0">
                <a:solidFill>
                  <a:srgbClr val="002060"/>
                </a:solidFill>
                <a:ea typeface="標楷體" pitchFamily="65" charset="-120"/>
              </a:rPr>
              <a:t>          </a:t>
            </a:r>
            <a:r>
              <a:rPr lang="zh-TW" altLang="en-US" sz="1500" kern="0" dirty="0">
                <a:solidFill>
                  <a:srgbClr val="002060"/>
                </a:solidFill>
                <a:ea typeface="Batang" pitchFamily="18" charset="-127"/>
              </a:rPr>
              <a:t>       </a:t>
            </a:r>
            <a:endParaRPr lang="zh-TW" altLang="en-US" sz="1500" kern="0" dirty="0">
              <a:solidFill>
                <a:srgbClr val="002060"/>
              </a:solidFill>
              <a:ea typeface="Batang" pitchFamily="18" charset="-127"/>
            </a:endParaRPr>
          </a:p>
          <a:p>
            <a:pPr algn="r" eaLnBrk="1" hangingPunct="1">
              <a:lnSpc>
                <a:spcPct val="80000"/>
              </a:lnSpc>
              <a:defRPr/>
            </a:pPr>
            <a:r>
              <a:rPr lang="en-US" altLang="zh-TW" sz="1500" kern="0" dirty="0">
                <a:solidFill>
                  <a:srgbClr val="002060"/>
                </a:solidFill>
              </a:rPr>
              <a:t>Department of Soil </a:t>
            </a:r>
            <a:r>
              <a:rPr lang="en-US" altLang="zh-TW" sz="1500" kern="0" dirty="0">
                <a:solidFill>
                  <a:srgbClr val="002060"/>
                </a:solidFill>
              </a:rPr>
              <a:t>and Water Conservation</a:t>
            </a:r>
          </a:p>
          <a:p>
            <a:pPr algn="r" eaLnBrk="1" hangingPunct="1">
              <a:lnSpc>
                <a:spcPct val="80000"/>
              </a:lnSpc>
              <a:defRPr/>
            </a:pPr>
            <a:r>
              <a:rPr lang="en-US" altLang="zh-TW" sz="1500" kern="0" dirty="0">
                <a:solidFill>
                  <a:srgbClr val="002060"/>
                </a:solidFill>
              </a:rPr>
              <a:t>National Pingtung University of Science and </a:t>
            </a:r>
            <a:r>
              <a:rPr lang="en-US" altLang="zh-TW" sz="1500" kern="0" dirty="0">
                <a:solidFill>
                  <a:srgbClr val="002060"/>
                </a:solidFill>
              </a:rPr>
              <a:t>Technology</a:t>
            </a:r>
            <a:endParaRPr lang="en-US" altLang="zh-TW" sz="1500" kern="0" dirty="0">
              <a:solidFill>
                <a:srgbClr val="002060"/>
              </a:solidFill>
            </a:endParaRPr>
          </a:p>
        </p:txBody>
      </p:sp>
      <p:pic>
        <p:nvPicPr>
          <p:cNvPr id="7" name="Picture 2" descr="行政院農業委員會水土保持局- 维基百科，自由的百科全书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909" y="837711"/>
            <a:ext cx="931579" cy="931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國立屏東科技大學- 维基百科，自由的百科全书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1389" y="55148"/>
            <a:ext cx="2082611" cy="1147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矩形 8"/>
          <p:cNvSpPr/>
          <p:nvPr/>
        </p:nvSpPr>
        <p:spPr>
          <a:xfrm>
            <a:off x="0" y="2908755"/>
            <a:ext cx="9144000" cy="4330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en-US" altLang="zh-TW" sz="2700" b="1" kern="0" dirty="0" err="1">
                <a:solidFill>
                  <a:srgbClr val="002060"/>
                </a:solidFill>
                <a:ea typeface="標楷體" pitchFamily="65" charset="-120"/>
              </a:rPr>
              <a:t>Chih</a:t>
            </a:r>
            <a:r>
              <a:rPr lang="en-US" altLang="zh-TW" sz="2700" b="1" kern="0" dirty="0">
                <a:solidFill>
                  <a:srgbClr val="002060"/>
                </a:solidFill>
                <a:ea typeface="標楷體" pitchFamily="65" charset="-120"/>
              </a:rPr>
              <a:t>-Wei Chuang</a:t>
            </a:r>
            <a:endParaRPr lang="en-US" altLang="zh-TW" sz="2700" b="1" kern="0" dirty="0">
              <a:solidFill>
                <a:srgbClr val="002060"/>
              </a:solidFill>
              <a:ea typeface="標楷體" pitchFamily="65" charset="-120"/>
            </a:endParaRPr>
          </a:p>
        </p:txBody>
      </p:sp>
      <p:pic>
        <p:nvPicPr>
          <p:cNvPr id="10" name="圖片 9" descr="剪取工具"/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07" t="35287" r="5293" b="12730"/>
          <a:stretch/>
        </p:blipFill>
        <p:spPr>
          <a:xfrm rot="698359">
            <a:off x="747966" y="3607867"/>
            <a:ext cx="3062806" cy="1583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758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90299" y="1264051"/>
            <a:ext cx="7686675" cy="3566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00"/>
              </a:spcBef>
              <a:buFont typeface="Wingdings"/>
              <a:buChar char=""/>
              <a:tabLst>
                <a:tab pos="355600" algn="l"/>
              </a:tabLst>
            </a:pPr>
            <a:r>
              <a:rPr sz="2400" spc="-5" dirty="0">
                <a:latin typeface="Times New Roman"/>
                <a:cs typeface="Times New Roman"/>
              </a:rPr>
              <a:t>Key Items</a:t>
            </a:r>
            <a:r>
              <a:rPr sz="2400" spc="-1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of</a:t>
            </a:r>
            <a:r>
              <a:rPr sz="2400" spc="-45" dirty="0">
                <a:latin typeface="Times New Roman"/>
                <a:cs typeface="Times New Roman"/>
              </a:rPr>
              <a:t> </a:t>
            </a:r>
            <a:r>
              <a:rPr sz="2400" spc="-30" dirty="0">
                <a:latin typeface="Times New Roman"/>
                <a:cs typeface="Times New Roman"/>
              </a:rPr>
              <a:t>Vegetation</a:t>
            </a:r>
            <a:r>
              <a:rPr sz="2400" spc="-2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Engineering</a:t>
            </a:r>
            <a:r>
              <a:rPr sz="2400" spc="-2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Planning</a:t>
            </a:r>
            <a:endParaRPr sz="24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2115"/>
              </a:spcBef>
              <a:buFont typeface="Wingdings"/>
              <a:buChar char=""/>
              <a:tabLst>
                <a:tab pos="355600" algn="l"/>
              </a:tabLst>
            </a:pPr>
            <a:r>
              <a:rPr sz="2400" spc="-5" dirty="0">
                <a:latin typeface="Times New Roman"/>
                <a:cs typeface="Times New Roman"/>
              </a:rPr>
              <a:t>Basic</a:t>
            </a:r>
            <a:r>
              <a:rPr sz="2400" spc="-60" dirty="0">
                <a:latin typeface="Times New Roman"/>
                <a:cs typeface="Times New Roman"/>
              </a:rPr>
              <a:t> </a:t>
            </a:r>
            <a:r>
              <a:rPr sz="2400" spc="-35" dirty="0">
                <a:latin typeface="Times New Roman"/>
                <a:cs typeface="Times New Roman"/>
              </a:rPr>
              <a:t>Types</a:t>
            </a:r>
            <a:r>
              <a:rPr sz="2400" spc="-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of</a:t>
            </a:r>
            <a:r>
              <a:rPr sz="2400" spc="-40" dirty="0">
                <a:latin typeface="Times New Roman"/>
                <a:cs typeface="Times New Roman"/>
              </a:rPr>
              <a:t> </a:t>
            </a:r>
            <a:r>
              <a:rPr sz="2400" spc="-30" dirty="0">
                <a:latin typeface="Times New Roman"/>
                <a:cs typeface="Times New Roman"/>
              </a:rPr>
              <a:t>Vegetation</a:t>
            </a:r>
            <a:r>
              <a:rPr sz="2400" spc="-1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Engineering</a:t>
            </a:r>
            <a:r>
              <a:rPr sz="2400" spc="-2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Design</a:t>
            </a:r>
            <a:r>
              <a:rPr sz="240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Objectives</a:t>
            </a:r>
            <a:endParaRPr sz="2400">
              <a:latin typeface="Times New Roman"/>
              <a:cs typeface="Times New Roman"/>
            </a:endParaRPr>
          </a:p>
          <a:p>
            <a:pPr marL="354965" marR="52705" indent="-342900">
              <a:lnSpc>
                <a:spcPct val="173600"/>
              </a:lnSpc>
              <a:spcBef>
                <a:spcPts val="5"/>
              </a:spcBef>
              <a:buFont typeface="Wingdings"/>
              <a:buChar char=""/>
              <a:tabLst>
                <a:tab pos="355600" algn="l"/>
              </a:tabLst>
            </a:pPr>
            <a:r>
              <a:rPr sz="2400" spc="-5" dirty="0">
                <a:latin typeface="Times New Roman"/>
                <a:cs typeface="Times New Roman"/>
              </a:rPr>
              <a:t>Site Conditions </a:t>
            </a:r>
            <a:r>
              <a:rPr sz="2400" dirty="0">
                <a:latin typeface="Times New Roman"/>
                <a:cs typeface="Times New Roman"/>
              </a:rPr>
              <a:t>and </a:t>
            </a:r>
            <a:r>
              <a:rPr sz="2400" spc="-5" dirty="0">
                <a:latin typeface="Times New Roman"/>
                <a:cs typeface="Times New Roman"/>
              </a:rPr>
              <a:t>Corresponding Strategies </a:t>
            </a:r>
            <a:r>
              <a:rPr sz="2400" dirty="0">
                <a:latin typeface="Times New Roman"/>
                <a:cs typeface="Times New Roman"/>
              </a:rPr>
              <a:t>of </a:t>
            </a:r>
            <a:r>
              <a:rPr sz="2400" spc="-30" dirty="0">
                <a:latin typeface="Times New Roman"/>
                <a:cs typeface="Times New Roman"/>
              </a:rPr>
              <a:t>Vegetation </a:t>
            </a:r>
            <a:r>
              <a:rPr sz="2400" spc="-58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Engineering</a:t>
            </a:r>
            <a:endParaRPr sz="24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2120"/>
              </a:spcBef>
              <a:buFont typeface="Wingdings"/>
              <a:buChar char=""/>
              <a:tabLst>
                <a:tab pos="355600" algn="l"/>
              </a:tabLst>
            </a:pPr>
            <a:r>
              <a:rPr sz="2400" dirty="0">
                <a:latin typeface="Times New Roman"/>
                <a:cs typeface="Times New Roman"/>
              </a:rPr>
              <a:t>Base</a:t>
            </a:r>
            <a:r>
              <a:rPr sz="2400" spc="-1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Site Conditions </a:t>
            </a:r>
            <a:r>
              <a:rPr sz="2400" dirty="0">
                <a:latin typeface="Times New Roman"/>
                <a:cs typeface="Times New Roman"/>
              </a:rPr>
              <a:t>and</a:t>
            </a:r>
            <a:r>
              <a:rPr sz="2400" spc="-50" dirty="0">
                <a:latin typeface="Times New Roman"/>
                <a:cs typeface="Times New Roman"/>
              </a:rPr>
              <a:t> </a:t>
            </a:r>
            <a:r>
              <a:rPr sz="2400" spc="-30" dirty="0">
                <a:latin typeface="Times New Roman"/>
                <a:cs typeface="Times New Roman"/>
              </a:rPr>
              <a:t>Vegetation</a:t>
            </a:r>
            <a:r>
              <a:rPr sz="2400" spc="-1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Engineering</a:t>
            </a:r>
            <a:r>
              <a:rPr sz="2400" spc="-60" dirty="0">
                <a:latin typeface="Times New Roman"/>
                <a:cs typeface="Times New Roman"/>
              </a:rPr>
              <a:t> </a:t>
            </a:r>
            <a:r>
              <a:rPr sz="2400" spc="-15" dirty="0">
                <a:latin typeface="Times New Roman"/>
                <a:cs typeface="Times New Roman"/>
              </a:rPr>
              <a:t>Treatment</a:t>
            </a:r>
            <a:endParaRPr sz="24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2120"/>
              </a:spcBef>
              <a:buFont typeface="Wingdings"/>
              <a:buChar char=""/>
              <a:tabLst>
                <a:tab pos="355600" algn="l"/>
              </a:tabLst>
            </a:pPr>
            <a:r>
              <a:rPr sz="2400" spc="-5" dirty="0">
                <a:latin typeface="Times New Roman"/>
                <a:cs typeface="Times New Roman"/>
              </a:rPr>
              <a:t>Guest</a:t>
            </a:r>
            <a:r>
              <a:rPr sz="2400" spc="-4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Soil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81029" y="214790"/>
            <a:ext cx="1244600" cy="5130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200" u="heavy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O</a:t>
            </a:r>
            <a:r>
              <a:rPr sz="3200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utline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756284" y="759333"/>
            <a:ext cx="1296670" cy="0"/>
          </a:xfrm>
          <a:custGeom>
            <a:avLst/>
            <a:gdLst/>
            <a:ahLst/>
            <a:cxnLst/>
            <a:rect l="l" t="t" r="r" b="b"/>
            <a:pathLst>
              <a:path w="1296670">
                <a:moveTo>
                  <a:pt x="0" y="0"/>
                </a:moveTo>
                <a:lnTo>
                  <a:pt x="1296149" y="0"/>
                </a:lnTo>
              </a:path>
            </a:pathLst>
          </a:custGeom>
          <a:ln w="190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273448165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17834" y="1070292"/>
            <a:ext cx="8123555" cy="12598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50000"/>
              </a:lnSpc>
              <a:spcBef>
                <a:spcPts val="100"/>
              </a:spcBef>
            </a:pPr>
            <a:r>
              <a:rPr sz="1800" spc="-5" dirty="0">
                <a:latin typeface="Times New Roman"/>
                <a:cs typeface="Times New Roman"/>
              </a:rPr>
              <a:t>When planning </a:t>
            </a:r>
            <a:r>
              <a:rPr sz="1800" dirty="0">
                <a:latin typeface="Times New Roman"/>
                <a:cs typeface="Times New Roman"/>
              </a:rPr>
              <a:t>a </a:t>
            </a:r>
            <a:r>
              <a:rPr sz="1800" spc="-5" dirty="0">
                <a:latin typeface="Times New Roman"/>
                <a:cs typeface="Times New Roman"/>
              </a:rPr>
              <a:t>vegetation engineering, it is necessary to first establish the expected 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goal</a:t>
            </a:r>
            <a:r>
              <a:rPr sz="1800" dirty="0">
                <a:latin typeface="Times New Roman"/>
                <a:cs typeface="Times New Roman"/>
              </a:rPr>
              <a:t> of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the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vegetation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engineering,</a:t>
            </a:r>
            <a:r>
              <a:rPr sz="1800" dirty="0">
                <a:latin typeface="Times New Roman"/>
                <a:cs typeface="Times New Roman"/>
              </a:rPr>
              <a:t> so </a:t>
            </a:r>
            <a:r>
              <a:rPr sz="1800" spc="-5" dirty="0">
                <a:latin typeface="Times New Roman"/>
                <a:cs typeface="Times New Roman"/>
              </a:rPr>
              <a:t>as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to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develop</a:t>
            </a:r>
            <a:r>
              <a:rPr sz="1800" dirty="0">
                <a:latin typeface="Times New Roman"/>
                <a:cs typeface="Times New Roman"/>
              </a:rPr>
              <a:t> a </a:t>
            </a:r>
            <a:r>
              <a:rPr sz="1800" spc="-5" dirty="0">
                <a:latin typeface="Times New Roman"/>
                <a:cs typeface="Times New Roman"/>
              </a:rPr>
              <a:t>vegetation</a:t>
            </a:r>
            <a:r>
              <a:rPr sz="1800" spc="44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engineering</a:t>
            </a:r>
            <a:r>
              <a:rPr sz="1800" spc="44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plan. </a:t>
            </a:r>
            <a:r>
              <a:rPr sz="1800" spc="-434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When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studying and developing,</a:t>
            </a:r>
            <a:r>
              <a:rPr sz="1800" spc="1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it should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consider</a:t>
            </a:r>
            <a:r>
              <a:rPr sz="1800" spc="1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as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follows: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18291" y="2304730"/>
            <a:ext cx="4227195" cy="1259840"/>
          </a:xfrm>
          <a:prstGeom prst="rect">
            <a:avLst/>
          </a:prstGeom>
        </p:spPr>
        <p:txBody>
          <a:bodyPr vert="horz" wrap="square" lIns="0" tIns="14986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180"/>
              </a:spcBef>
              <a:buAutoNum type="arabicPeriod"/>
              <a:tabLst>
                <a:tab pos="354965" algn="l"/>
                <a:tab pos="355600" algn="l"/>
              </a:tabLst>
            </a:pPr>
            <a:r>
              <a:rPr sz="1800" spc="-25" dirty="0">
                <a:solidFill>
                  <a:srgbClr val="C00000"/>
                </a:solidFill>
                <a:latin typeface="Times New Roman"/>
                <a:cs typeface="Times New Roman"/>
              </a:rPr>
              <a:t>Vegetation</a:t>
            </a:r>
            <a:r>
              <a:rPr sz="1800" spc="-1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pre-operation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works,</a:t>
            </a:r>
            <a:endParaRPr sz="18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1080"/>
              </a:spcBef>
              <a:buAutoNum type="arabicPeriod"/>
              <a:tabLst>
                <a:tab pos="354965" algn="l"/>
                <a:tab pos="355600" algn="l"/>
              </a:tabLst>
            </a:pPr>
            <a:r>
              <a:rPr sz="1800" spc="-25" dirty="0">
                <a:solidFill>
                  <a:srgbClr val="C00000"/>
                </a:solidFill>
                <a:latin typeface="Times New Roman"/>
                <a:cs typeface="Times New Roman"/>
              </a:rPr>
              <a:t>Vegetation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introducing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operation,</a:t>
            </a:r>
            <a:endParaRPr sz="18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1080"/>
              </a:spcBef>
              <a:buAutoNum type="arabicPeriod"/>
              <a:tabLst>
                <a:tab pos="354965" algn="l"/>
                <a:tab pos="355600" algn="l"/>
              </a:tabLst>
            </a:pPr>
            <a:r>
              <a:rPr sz="1800" spc="-25" dirty="0">
                <a:solidFill>
                  <a:srgbClr val="C00000"/>
                </a:solidFill>
                <a:latin typeface="Times New Roman"/>
                <a:cs typeface="Times New Roman"/>
              </a:rPr>
              <a:t>Vegetation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 maintenance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and</a:t>
            </a:r>
            <a:r>
              <a:rPr sz="1800" spc="-1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management.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30259" y="289845"/>
            <a:ext cx="571119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" dirty="0">
                <a:latin typeface="Times New Roman"/>
                <a:cs typeface="Times New Roman"/>
              </a:rPr>
              <a:t>Key Items</a:t>
            </a:r>
            <a:r>
              <a:rPr sz="2400" spc="-1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of</a:t>
            </a:r>
            <a:r>
              <a:rPr sz="2400" spc="-45" dirty="0">
                <a:latin typeface="Times New Roman"/>
                <a:cs typeface="Times New Roman"/>
              </a:rPr>
              <a:t> </a:t>
            </a:r>
            <a:r>
              <a:rPr sz="2400" spc="-30" dirty="0">
                <a:latin typeface="Times New Roman"/>
                <a:cs typeface="Times New Roman"/>
              </a:rPr>
              <a:t>Vegetation</a:t>
            </a:r>
            <a:r>
              <a:rPr sz="2400" spc="-2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Engineering</a:t>
            </a:r>
            <a:r>
              <a:rPr sz="2400" spc="-2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Planning</a:t>
            </a:r>
            <a:endParaRPr sz="2400">
              <a:latin typeface="Times New Roman"/>
              <a:cs typeface="Times New Roman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5243957" y="2271395"/>
            <a:ext cx="3517900" cy="2840990"/>
            <a:chOff x="5243957" y="2271395"/>
            <a:chExt cx="3517900" cy="2840990"/>
          </a:xfrm>
        </p:grpSpPr>
        <p:sp>
          <p:nvSpPr>
            <p:cNvPr id="6" name="object 6"/>
            <p:cNvSpPr/>
            <p:nvPr/>
          </p:nvSpPr>
          <p:spPr>
            <a:xfrm>
              <a:off x="5256657" y="3293745"/>
              <a:ext cx="1805305" cy="1805939"/>
            </a:xfrm>
            <a:custGeom>
              <a:avLst/>
              <a:gdLst/>
              <a:ahLst/>
              <a:cxnLst/>
              <a:rect l="l" t="t" r="r" b="b"/>
              <a:pathLst>
                <a:path w="1805304" h="1805939">
                  <a:moveTo>
                    <a:pt x="902588" y="0"/>
                  </a:moveTo>
                  <a:lnTo>
                    <a:pt x="854653" y="1251"/>
                  </a:lnTo>
                  <a:lnTo>
                    <a:pt x="807369" y="4965"/>
                  </a:lnTo>
                  <a:lnTo>
                    <a:pt x="760799" y="11077"/>
                  </a:lnTo>
                  <a:lnTo>
                    <a:pt x="715005" y="19527"/>
                  </a:lnTo>
                  <a:lnTo>
                    <a:pt x="670051" y="30251"/>
                  </a:lnTo>
                  <a:lnTo>
                    <a:pt x="625997" y="43187"/>
                  </a:lnTo>
                  <a:lnTo>
                    <a:pt x="582907" y="58273"/>
                  </a:lnTo>
                  <a:lnTo>
                    <a:pt x="540843" y="75446"/>
                  </a:lnTo>
                  <a:lnTo>
                    <a:pt x="499867" y="94644"/>
                  </a:lnTo>
                  <a:lnTo>
                    <a:pt x="460042" y="115804"/>
                  </a:lnTo>
                  <a:lnTo>
                    <a:pt x="421430" y="138864"/>
                  </a:lnTo>
                  <a:lnTo>
                    <a:pt x="384094" y="163762"/>
                  </a:lnTo>
                  <a:lnTo>
                    <a:pt x="348095" y="190435"/>
                  </a:lnTo>
                  <a:lnTo>
                    <a:pt x="313497" y="218821"/>
                  </a:lnTo>
                  <a:lnTo>
                    <a:pt x="280361" y="248858"/>
                  </a:lnTo>
                  <a:lnTo>
                    <a:pt x="248750" y="280482"/>
                  </a:lnTo>
                  <a:lnTo>
                    <a:pt x="218727" y="313632"/>
                  </a:lnTo>
                  <a:lnTo>
                    <a:pt x="190353" y="348245"/>
                  </a:lnTo>
                  <a:lnTo>
                    <a:pt x="163691" y="384259"/>
                  </a:lnTo>
                  <a:lnTo>
                    <a:pt x="138804" y="421612"/>
                  </a:lnTo>
                  <a:lnTo>
                    <a:pt x="115753" y="460240"/>
                  </a:lnTo>
                  <a:lnTo>
                    <a:pt x="94602" y="500082"/>
                  </a:lnTo>
                  <a:lnTo>
                    <a:pt x="75413" y="541074"/>
                  </a:lnTo>
                  <a:lnTo>
                    <a:pt x="58247" y="583156"/>
                  </a:lnTo>
                  <a:lnTo>
                    <a:pt x="43168" y="626264"/>
                  </a:lnTo>
                  <a:lnTo>
                    <a:pt x="30238" y="670336"/>
                  </a:lnTo>
                  <a:lnTo>
                    <a:pt x="19518" y="715309"/>
                  </a:lnTo>
                  <a:lnTo>
                    <a:pt x="11072" y="761122"/>
                  </a:lnTo>
                  <a:lnTo>
                    <a:pt x="4962" y="807711"/>
                  </a:lnTo>
                  <a:lnTo>
                    <a:pt x="1251" y="855014"/>
                  </a:lnTo>
                  <a:lnTo>
                    <a:pt x="0" y="902969"/>
                  </a:lnTo>
                  <a:lnTo>
                    <a:pt x="1251" y="950925"/>
                  </a:lnTo>
                  <a:lnTo>
                    <a:pt x="4962" y="998228"/>
                  </a:lnTo>
                  <a:lnTo>
                    <a:pt x="11072" y="1044817"/>
                  </a:lnTo>
                  <a:lnTo>
                    <a:pt x="19518" y="1090630"/>
                  </a:lnTo>
                  <a:lnTo>
                    <a:pt x="30238" y="1135603"/>
                  </a:lnTo>
                  <a:lnTo>
                    <a:pt x="43168" y="1179675"/>
                  </a:lnTo>
                  <a:lnTo>
                    <a:pt x="58247" y="1222783"/>
                  </a:lnTo>
                  <a:lnTo>
                    <a:pt x="75413" y="1264865"/>
                  </a:lnTo>
                  <a:lnTo>
                    <a:pt x="94602" y="1305857"/>
                  </a:lnTo>
                  <a:lnTo>
                    <a:pt x="115753" y="1345699"/>
                  </a:lnTo>
                  <a:lnTo>
                    <a:pt x="138804" y="1384327"/>
                  </a:lnTo>
                  <a:lnTo>
                    <a:pt x="163691" y="1421680"/>
                  </a:lnTo>
                  <a:lnTo>
                    <a:pt x="190353" y="1457694"/>
                  </a:lnTo>
                  <a:lnTo>
                    <a:pt x="218727" y="1492307"/>
                  </a:lnTo>
                  <a:lnTo>
                    <a:pt x="248750" y="1525457"/>
                  </a:lnTo>
                  <a:lnTo>
                    <a:pt x="280361" y="1557081"/>
                  </a:lnTo>
                  <a:lnTo>
                    <a:pt x="313497" y="1587118"/>
                  </a:lnTo>
                  <a:lnTo>
                    <a:pt x="348095" y="1615504"/>
                  </a:lnTo>
                  <a:lnTo>
                    <a:pt x="384094" y="1642177"/>
                  </a:lnTo>
                  <a:lnTo>
                    <a:pt x="421430" y="1667075"/>
                  </a:lnTo>
                  <a:lnTo>
                    <a:pt x="460042" y="1690135"/>
                  </a:lnTo>
                  <a:lnTo>
                    <a:pt x="499867" y="1711295"/>
                  </a:lnTo>
                  <a:lnTo>
                    <a:pt x="540843" y="1730493"/>
                  </a:lnTo>
                  <a:lnTo>
                    <a:pt x="582907" y="1747666"/>
                  </a:lnTo>
                  <a:lnTo>
                    <a:pt x="625997" y="1762752"/>
                  </a:lnTo>
                  <a:lnTo>
                    <a:pt x="670051" y="1775688"/>
                  </a:lnTo>
                  <a:lnTo>
                    <a:pt x="715005" y="1786412"/>
                  </a:lnTo>
                  <a:lnTo>
                    <a:pt x="760799" y="1794862"/>
                  </a:lnTo>
                  <a:lnTo>
                    <a:pt x="807369" y="1800974"/>
                  </a:lnTo>
                  <a:lnTo>
                    <a:pt x="854653" y="1804688"/>
                  </a:lnTo>
                  <a:lnTo>
                    <a:pt x="902588" y="1805939"/>
                  </a:lnTo>
                  <a:lnTo>
                    <a:pt x="950524" y="1804688"/>
                  </a:lnTo>
                  <a:lnTo>
                    <a:pt x="997808" y="1800974"/>
                  </a:lnTo>
                  <a:lnTo>
                    <a:pt x="1044378" y="1794862"/>
                  </a:lnTo>
                  <a:lnTo>
                    <a:pt x="1090172" y="1786412"/>
                  </a:lnTo>
                  <a:lnTo>
                    <a:pt x="1135126" y="1775688"/>
                  </a:lnTo>
                  <a:lnTo>
                    <a:pt x="1179180" y="1762752"/>
                  </a:lnTo>
                  <a:lnTo>
                    <a:pt x="1222270" y="1747666"/>
                  </a:lnTo>
                  <a:lnTo>
                    <a:pt x="1264334" y="1730493"/>
                  </a:lnTo>
                  <a:lnTo>
                    <a:pt x="1305310" y="1711295"/>
                  </a:lnTo>
                  <a:lnTo>
                    <a:pt x="1345135" y="1690135"/>
                  </a:lnTo>
                  <a:lnTo>
                    <a:pt x="1383747" y="1667075"/>
                  </a:lnTo>
                  <a:lnTo>
                    <a:pt x="1421083" y="1642177"/>
                  </a:lnTo>
                  <a:lnTo>
                    <a:pt x="1457082" y="1615504"/>
                  </a:lnTo>
                  <a:lnTo>
                    <a:pt x="1491680" y="1587118"/>
                  </a:lnTo>
                  <a:lnTo>
                    <a:pt x="1524816" y="1557081"/>
                  </a:lnTo>
                  <a:lnTo>
                    <a:pt x="1556427" y="1525457"/>
                  </a:lnTo>
                  <a:lnTo>
                    <a:pt x="1586450" y="1492307"/>
                  </a:lnTo>
                  <a:lnTo>
                    <a:pt x="1614824" y="1457694"/>
                  </a:lnTo>
                  <a:lnTo>
                    <a:pt x="1641486" y="1421680"/>
                  </a:lnTo>
                  <a:lnTo>
                    <a:pt x="1666373" y="1384327"/>
                  </a:lnTo>
                  <a:lnTo>
                    <a:pt x="1689424" y="1345699"/>
                  </a:lnTo>
                  <a:lnTo>
                    <a:pt x="1710575" y="1305857"/>
                  </a:lnTo>
                  <a:lnTo>
                    <a:pt x="1729764" y="1264865"/>
                  </a:lnTo>
                  <a:lnTo>
                    <a:pt x="1746930" y="1222783"/>
                  </a:lnTo>
                  <a:lnTo>
                    <a:pt x="1762009" y="1179675"/>
                  </a:lnTo>
                  <a:lnTo>
                    <a:pt x="1774939" y="1135603"/>
                  </a:lnTo>
                  <a:lnTo>
                    <a:pt x="1785659" y="1090630"/>
                  </a:lnTo>
                  <a:lnTo>
                    <a:pt x="1794105" y="1044817"/>
                  </a:lnTo>
                  <a:lnTo>
                    <a:pt x="1800215" y="998228"/>
                  </a:lnTo>
                  <a:lnTo>
                    <a:pt x="1803926" y="950925"/>
                  </a:lnTo>
                  <a:lnTo>
                    <a:pt x="1805177" y="902969"/>
                  </a:lnTo>
                  <a:lnTo>
                    <a:pt x="1803926" y="855014"/>
                  </a:lnTo>
                  <a:lnTo>
                    <a:pt x="1800215" y="807711"/>
                  </a:lnTo>
                  <a:lnTo>
                    <a:pt x="1794105" y="761122"/>
                  </a:lnTo>
                  <a:lnTo>
                    <a:pt x="1785659" y="715309"/>
                  </a:lnTo>
                  <a:lnTo>
                    <a:pt x="1774939" y="670336"/>
                  </a:lnTo>
                  <a:lnTo>
                    <a:pt x="1762009" y="626264"/>
                  </a:lnTo>
                  <a:lnTo>
                    <a:pt x="1746930" y="583156"/>
                  </a:lnTo>
                  <a:lnTo>
                    <a:pt x="1729764" y="541074"/>
                  </a:lnTo>
                  <a:lnTo>
                    <a:pt x="1710575" y="500082"/>
                  </a:lnTo>
                  <a:lnTo>
                    <a:pt x="1689424" y="460240"/>
                  </a:lnTo>
                  <a:lnTo>
                    <a:pt x="1666373" y="421612"/>
                  </a:lnTo>
                  <a:lnTo>
                    <a:pt x="1641486" y="384259"/>
                  </a:lnTo>
                  <a:lnTo>
                    <a:pt x="1614824" y="348245"/>
                  </a:lnTo>
                  <a:lnTo>
                    <a:pt x="1586450" y="313632"/>
                  </a:lnTo>
                  <a:lnTo>
                    <a:pt x="1556427" y="280482"/>
                  </a:lnTo>
                  <a:lnTo>
                    <a:pt x="1524816" y="248858"/>
                  </a:lnTo>
                  <a:lnTo>
                    <a:pt x="1491680" y="218821"/>
                  </a:lnTo>
                  <a:lnTo>
                    <a:pt x="1457082" y="190435"/>
                  </a:lnTo>
                  <a:lnTo>
                    <a:pt x="1421083" y="163762"/>
                  </a:lnTo>
                  <a:lnTo>
                    <a:pt x="1383747" y="138864"/>
                  </a:lnTo>
                  <a:lnTo>
                    <a:pt x="1345135" y="115804"/>
                  </a:lnTo>
                  <a:lnTo>
                    <a:pt x="1305310" y="94644"/>
                  </a:lnTo>
                  <a:lnTo>
                    <a:pt x="1264334" y="75446"/>
                  </a:lnTo>
                  <a:lnTo>
                    <a:pt x="1222270" y="58273"/>
                  </a:lnTo>
                  <a:lnTo>
                    <a:pt x="1179180" y="43187"/>
                  </a:lnTo>
                  <a:lnTo>
                    <a:pt x="1135126" y="30251"/>
                  </a:lnTo>
                  <a:lnTo>
                    <a:pt x="1090172" y="19527"/>
                  </a:lnTo>
                  <a:lnTo>
                    <a:pt x="1044378" y="11077"/>
                  </a:lnTo>
                  <a:lnTo>
                    <a:pt x="997808" y="4965"/>
                  </a:lnTo>
                  <a:lnTo>
                    <a:pt x="950524" y="1251"/>
                  </a:lnTo>
                  <a:lnTo>
                    <a:pt x="902588" y="0"/>
                  </a:lnTo>
                  <a:close/>
                </a:path>
              </a:pathLst>
            </a:custGeom>
            <a:solidFill>
              <a:srgbClr val="9BBA58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5256657" y="3293745"/>
              <a:ext cx="1805305" cy="1805939"/>
            </a:xfrm>
            <a:custGeom>
              <a:avLst/>
              <a:gdLst/>
              <a:ahLst/>
              <a:cxnLst/>
              <a:rect l="l" t="t" r="r" b="b"/>
              <a:pathLst>
                <a:path w="1805304" h="1805939">
                  <a:moveTo>
                    <a:pt x="0" y="902969"/>
                  </a:moveTo>
                  <a:lnTo>
                    <a:pt x="1251" y="855014"/>
                  </a:lnTo>
                  <a:lnTo>
                    <a:pt x="4962" y="807711"/>
                  </a:lnTo>
                  <a:lnTo>
                    <a:pt x="11072" y="761122"/>
                  </a:lnTo>
                  <a:lnTo>
                    <a:pt x="19518" y="715309"/>
                  </a:lnTo>
                  <a:lnTo>
                    <a:pt x="30238" y="670336"/>
                  </a:lnTo>
                  <a:lnTo>
                    <a:pt x="43168" y="626264"/>
                  </a:lnTo>
                  <a:lnTo>
                    <a:pt x="58247" y="583156"/>
                  </a:lnTo>
                  <a:lnTo>
                    <a:pt x="75413" y="541074"/>
                  </a:lnTo>
                  <a:lnTo>
                    <a:pt x="94602" y="500082"/>
                  </a:lnTo>
                  <a:lnTo>
                    <a:pt x="115753" y="460240"/>
                  </a:lnTo>
                  <a:lnTo>
                    <a:pt x="138804" y="421612"/>
                  </a:lnTo>
                  <a:lnTo>
                    <a:pt x="163691" y="384259"/>
                  </a:lnTo>
                  <a:lnTo>
                    <a:pt x="190353" y="348245"/>
                  </a:lnTo>
                  <a:lnTo>
                    <a:pt x="218727" y="313632"/>
                  </a:lnTo>
                  <a:lnTo>
                    <a:pt x="248750" y="280482"/>
                  </a:lnTo>
                  <a:lnTo>
                    <a:pt x="280361" y="248858"/>
                  </a:lnTo>
                  <a:lnTo>
                    <a:pt x="313497" y="218821"/>
                  </a:lnTo>
                  <a:lnTo>
                    <a:pt x="348095" y="190435"/>
                  </a:lnTo>
                  <a:lnTo>
                    <a:pt x="384094" y="163762"/>
                  </a:lnTo>
                  <a:lnTo>
                    <a:pt x="421430" y="138864"/>
                  </a:lnTo>
                  <a:lnTo>
                    <a:pt x="460042" y="115804"/>
                  </a:lnTo>
                  <a:lnTo>
                    <a:pt x="499867" y="94644"/>
                  </a:lnTo>
                  <a:lnTo>
                    <a:pt x="540843" y="75446"/>
                  </a:lnTo>
                  <a:lnTo>
                    <a:pt x="582907" y="58273"/>
                  </a:lnTo>
                  <a:lnTo>
                    <a:pt x="625997" y="43187"/>
                  </a:lnTo>
                  <a:lnTo>
                    <a:pt x="670051" y="30251"/>
                  </a:lnTo>
                  <a:lnTo>
                    <a:pt x="715005" y="19527"/>
                  </a:lnTo>
                  <a:lnTo>
                    <a:pt x="760799" y="11077"/>
                  </a:lnTo>
                  <a:lnTo>
                    <a:pt x="807369" y="4965"/>
                  </a:lnTo>
                  <a:lnTo>
                    <a:pt x="854653" y="1251"/>
                  </a:lnTo>
                  <a:lnTo>
                    <a:pt x="902588" y="0"/>
                  </a:lnTo>
                  <a:lnTo>
                    <a:pt x="950524" y="1251"/>
                  </a:lnTo>
                  <a:lnTo>
                    <a:pt x="997808" y="4965"/>
                  </a:lnTo>
                  <a:lnTo>
                    <a:pt x="1044378" y="11077"/>
                  </a:lnTo>
                  <a:lnTo>
                    <a:pt x="1090172" y="19527"/>
                  </a:lnTo>
                  <a:lnTo>
                    <a:pt x="1135126" y="30251"/>
                  </a:lnTo>
                  <a:lnTo>
                    <a:pt x="1179180" y="43187"/>
                  </a:lnTo>
                  <a:lnTo>
                    <a:pt x="1222270" y="58273"/>
                  </a:lnTo>
                  <a:lnTo>
                    <a:pt x="1264334" y="75446"/>
                  </a:lnTo>
                  <a:lnTo>
                    <a:pt x="1305310" y="94644"/>
                  </a:lnTo>
                  <a:lnTo>
                    <a:pt x="1345135" y="115804"/>
                  </a:lnTo>
                  <a:lnTo>
                    <a:pt x="1383747" y="138864"/>
                  </a:lnTo>
                  <a:lnTo>
                    <a:pt x="1421083" y="163762"/>
                  </a:lnTo>
                  <a:lnTo>
                    <a:pt x="1457082" y="190435"/>
                  </a:lnTo>
                  <a:lnTo>
                    <a:pt x="1491680" y="218821"/>
                  </a:lnTo>
                  <a:lnTo>
                    <a:pt x="1524816" y="248858"/>
                  </a:lnTo>
                  <a:lnTo>
                    <a:pt x="1556427" y="280482"/>
                  </a:lnTo>
                  <a:lnTo>
                    <a:pt x="1586450" y="313632"/>
                  </a:lnTo>
                  <a:lnTo>
                    <a:pt x="1614824" y="348245"/>
                  </a:lnTo>
                  <a:lnTo>
                    <a:pt x="1641486" y="384259"/>
                  </a:lnTo>
                  <a:lnTo>
                    <a:pt x="1666373" y="421612"/>
                  </a:lnTo>
                  <a:lnTo>
                    <a:pt x="1689424" y="460240"/>
                  </a:lnTo>
                  <a:lnTo>
                    <a:pt x="1710575" y="500082"/>
                  </a:lnTo>
                  <a:lnTo>
                    <a:pt x="1729764" y="541074"/>
                  </a:lnTo>
                  <a:lnTo>
                    <a:pt x="1746930" y="583156"/>
                  </a:lnTo>
                  <a:lnTo>
                    <a:pt x="1762009" y="626264"/>
                  </a:lnTo>
                  <a:lnTo>
                    <a:pt x="1774939" y="670336"/>
                  </a:lnTo>
                  <a:lnTo>
                    <a:pt x="1785659" y="715309"/>
                  </a:lnTo>
                  <a:lnTo>
                    <a:pt x="1794105" y="761122"/>
                  </a:lnTo>
                  <a:lnTo>
                    <a:pt x="1800215" y="807711"/>
                  </a:lnTo>
                  <a:lnTo>
                    <a:pt x="1803926" y="855014"/>
                  </a:lnTo>
                  <a:lnTo>
                    <a:pt x="1805177" y="902969"/>
                  </a:lnTo>
                  <a:lnTo>
                    <a:pt x="1803926" y="950925"/>
                  </a:lnTo>
                  <a:lnTo>
                    <a:pt x="1800215" y="998228"/>
                  </a:lnTo>
                  <a:lnTo>
                    <a:pt x="1794105" y="1044817"/>
                  </a:lnTo>
                  <a:lnTo>
                    <a:pt x="1785659" y="1090630"/>
                  </a:lnTo>
                  <a:lnTo>
                    <a:pt x="1774939" y="1135603"/>
                  </a:lnTo>
                  <a:lnTo>
                    <a:pt x="1762009" y="1179675"/>
                  </a:lnTo>
                  <a:lnTo>
                    <a:pt x="1746930" y="1222783"/>
                  </a:lnTo>
                  <a:lnTo>
                    <a:pt x="1729764" y="1264865"/>
                  </a:lnTo>
                  <a:lnTo>
                    <a:pt x="1710575" y="1305857"/>
                  </a:lnTo>
                  <a:lnTo>
                    <a:pt x="1689424" y="1345699"/>
                  </a:lnTo>
                  <a:lnTo>
                    <a:pt x="1666373" y="1384327"/>
                  </a:lnTo>
                  <a:lnTo>
                    <a:pt x="1641486" y="1421680"/>
                  </a:lnTo>
                  <a:lnTo>
                    <a:pt x="1614824" y="1457694"/>
                  </a:lnTo>
                  <a:lnTo>
                    <a:pt x="1586450" y="1492307"/>
                  </a:lnTo>
                  <a:lnTo>
                    <a:pt x="1556427" y="1525457"/>
                  </a:lnTo>
                  <a:lnTo>
                    <a:pt x="1524816" y="1557081"/>
                  </a:lnTo>
                  <a:lnTo>
                    <a:pt x="1491680" y="1587118"/>
                  </a:lnTo>
                  <a:lnTo>
                    <a:pt x="1457082" y="1615504"/>
                  </a:lnTo>
                  <a:lnTo>
                    <a:pt x="1421083" y="1642177"/>
                  </a:lnTo>
                  <a:lnTo>
                    <a:pt x="1383747" y="1667075"/>
                  </a:lnTo>
                  <a:lnTo>
                    <a:pt x="1345135" y="1690135"/>
                  </a:lnTo>
                  <a:lnTo>
                    <a:pt x="1305310" y="1711295"/>
                  </a:lnTo>
                  <a:lnTo>
                    <a:pt x="1264334" y="1730493"/>
                  </a:lnTo>
                  <a:lnTo>
                    <a:pt x="1222270" y="1747666"/>
                  </a:lnTo>
                  <a:lnTo>
                    <a:pt x="1179180" y="1762752"/>
                  </a:lnTo>
                  <a:lnTo>
                    <a:pt x="1135126" y="1775688"/>
                  </a:lnTo>
                  <a:lnTo>
                    <a:pt x="1090172" y="1786412"/>
                  </a:lnTo>
                  <a:lnTo>
                    <a:pt x="1044378" y="1794862"/>
                  </a:lnTo>
                  <a:lnTo>
                    <a:pt x="997808" y="1800974"/>
                  </a:lnTo>
                  <a:lnTo>
                    <a:pt x="950524" y="1804688"/>
                  </a:lnTo>
                  <a:lnTo>
                    <a:pt x="902588" y="1805939"/>
                  </a:lnTo>
                  <a:lnTo>
                    <a:pt x="854653" y="1804688"/>
                  </a:lnTo>
                  <a:lnTo>
                    <a:pt x="807369" y="1800974"/>
                  </a:lnTo>
                  <a:lnTo>
                    <a:pt x="760799" y="1794862"/>
                  </a:lnTo>
                  <a:lnTo>
                    <a:pt x="715005" y="1786412"/>
                  </a:lnTo>
                  <a:lnTo>
                    <a:pt x="670051" y="1775688"/>
                  </a:lnTo>
                  <a:lnTo>
                    <a:pt x="625997" y="1762752"/>
                  </a:lnTo>
                  <a:lnTo>
                    <a:pt x="582907" y="1747666"/>
                  </a:lnTo>
                  <a:lnTo>
                    <a:pt x="540843" y="1730493"/>
                  </a:lnTo>
                  <a:lnTo>
                    <a:pt x="499867" y="1711295"/>
                  </a:lnTo>
                  <a:lnTo>
                    <a:pt x="460042" y="1690135"/>
                  </a:lnTo>
                  <a:lnTo>
                    <a:pt x="421430" y="1667075"/>
                  </a:lnTo>
                  <a:lnTo>
                    <a:pt x="384094" y="1642177"/>
                  </a:lnTo>
                  <a:lnTo>
                    <a:pt x="348095" y="1615504"/>
                  </a:lnTo>
                  <a:lnTo>
                    <a:pt x="313497" y="1587118"/>
                  </a:lnTo>
                  <a:lnTo>
                    <a:pt x="280361" y="1557081"/>
                  </a:lnTo>
                  <a:lnTo>
                    <a:pt x="248750" y="1525457"/>
                  </a:lnTo>
                  <a:lnTo>
                    <a:pt x="218727" y="1492307"/>
                  </a:lnTo>
                  <a:lnTo>
                    <a:pt x="190353" y="1457694"/>
                  </a:lnTo>
                  <a:lnTo>
                    <a:pt x="163691" y="1421680"/>
                  </a:lnTo>
                  <a:lnTo>
                    <a:pt x="138804" y="1384327"/>
                  </a:lnTo>
                  <a:lnTo>
                    <a:pt x="115753" y="1345699"/>
                  </a:lnTo>
                  <a:lnTo>
                    <a:pt x="94602" y="1305857"/>
                  </a:lnTo>
                  <a:lnTo>
                    <a:pt x="75413" y="1264865"/>
                  </a:lnTo>
                  <a:lnTo>
                    <a:pt x="58247" y="1222783"/>
                  </a:lnTo>
                  <a:lnTo>
                    <a:pt x="43168" y="1179675"/>
                  </a:lnTo>
                  <a:lnTo>
                    <a:pt x="30238" y="1135603"/>
                  </a:lnTo>
                  <a:lnTo>
                    <a:pt x="19518" y="1090630"/>
                  </a:lnTo>
                  <a:lnTo>
                    <a:pt x="11072" y="1044817"/>
                  </a:lnTo>
                  <a:lnTo>
                    <a:pt x="4962" y="998228"/>
                  </a:lnTo>
                  <a:lnTo>
                    <a:pt x="1251" y="950925"/>
                  </a:lnTo>
                  <a:lnTo>
                    <a:pt x="0" y="902969"/>
                  </a:lnTo>
                  <a:close/>
                </a:path>
              </a:pathLst>
            </a:custGeom>
            <a:ln w="25146">
              <a:solidFill>
                <a:srgbClr val="70883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6754749" y="3268599"/>
              <a:ext cx="1994535" cy="1805939"/>
            </a:xfrm>
            <a:custGeom>
              <a:avLst/>
              <a:gdLst/>
              <a:ahLst/>
              <a:cxnLst/>
              <a:rect l="l" t="t" r="r" b="b"/>
              <a:pathLst>
                <a:path w="1994534" h="1805939">
                  <a:moveTo>
                    <a:pt x="997077" y="0"/>
                  </a:moveTo>
                  <a:lnTo>
                    <a:pt x="947312" y="1105"/>
                  </a:lnTo>
                  <a:lnTo>
                    <a:pt x="898179" y="4385"/>
                  </a:lnTo>
                  <a:lnTo>
                    <a:pt x="849735" y="9790"/>
                  </a:lnTo>
                  <a:lnTo>
                    <a:pt x="802037" y="17267"/>
                  </a:lnTo>
                  <a:lnTo>
                    <a:pt x="755142" y="26765"/>
                  </a:lnTo>
                  <a:lnTo>
                    <a:pt x="709107" y="38231"/>
                  </a:lnTo>
                  <a:lnTo>
                    <a:pt x="663989" y="51614"/>
                  </a:lnTo>
                  <a:lnTo>
                    <a:pt x="619845" y="66863"/>
                  </a:lnTo>
                  <a:lnTo>
                    <a:pt x="576733" y="83925"/>
                  </a:lnTo>
                  <a:lnTo>
                    <a:pt x="534710" y="102749"/>
                  </a:lnTo>
                  <a:lnTo>
                    <a:pt x="493832" y="123283"/>
                  </a:lnTo>
                  <a:lnTo>
                    <a:pt x="454157" y="145475"/>
                  </a:lnTo>
                  <a:lnTo>
                    <a:pt x="415742" y="169274"/>
                  </a:lnTo>
                  <a:lnTo>
                    <a:pt x="378644" y="194628"/>
                  </a:lnTo>
                  <a:lnTo>
                    <a:pt x="342920" y="221485"/>
                  </a:lnTo>
                  <a:lnTo>
                    <a:pt x="308628" y="249793"/>
                  </a:lnTo>
                  <a:lnTo>
                    <a:pt x="275824" y="279501"/>
                  </a:lnTo>
                  <a:lnTo>
                    <a:pt x="244565" y="310557"/>
                  </a:lnTo>
                  <a:lnTo>
                    <a:pt x="214909" y="342909"/>
                  </a:lnTo>
                  <a:lnTo>
                    <a:pt x="186913" y="376506"/>
                  </a:lnTo>
                  <a:lnTo>
                    <a:pt x="160634" y="411295"/>
                  </a:lnTo>
                  <a:lnTo>
                    <a:pt x="136129" y="447226"/>
                  </a:lnTo>
                  <a:lnTo>
                    <a:pt x="113456" y="484245"/>
                  </a:lnTo>
                  <a:lnTo>
                    <a:pt x="92670" y="522303"/>
                  </a:lnTo>
                  <a:lnTo>
                    <a:pt x="73830" y="561346"/>
                  </a:lnTo>
                  <a:lnTo>
                    <a:pt x="56992" y="601323"/>
                  </a:lnTo>
                  <a:lnTo>
                    <a:pt x="42215" y="642182"/>
                  </a:lnTo>
                  <a:lnTo>
                    <a:pt x="29554" y="683872"/>
                  </a:lnTo>
                  <a:lnTo>
                    <a:pt x="19066" y="726341"/>
                  </a:lnTo>
                  <a:lnTo>
                    <a:pt x="10810" y="769536"/>
                  </a:lnTo>
                  <a:lnTo>
                    <a:pt x="4842" y="813408"/>
                  </a:lnTo>
                  <a:lnTo>
                    <a:pt x="1220" y="857903"/>
                  </a:lnTo>
                  <a:lnTo>
                    <a:pt x="0" y="902969"/>
                  </a:lnTo>
                  <a:lnTo>
                    <a:pt x="1220" y="948036"/>
                  </a:lnTo>
                  <a:lnTo>
                    <a:pt x="4842" y="992531"/>
                  </a:lnTo>
                  <a:lnTo>
                    <a:pt x="10810" y="1036403"/>
                  </a:lnTo>
                  <a:lnTo>
                    <a:pt x="19066" y="1079598"/>
                  </a:lnTo>
                  <a:lnTo>
                    <a:pt x="29554" y="1122067"/>
                  </a:lnTo>
                  <a:lnTo>
                    <a:pt x="42215" y="1163757"/>
                  </a:lnTo>
                  <a:lnTo>
                    <a:pt x="56992" y="1204616"/>
                  </a:lnTo>
                  <a:lnTo>
                    <a:pt x="73830" y="1244593"/>
                  </a:lnTo>
                  <a:lnTo>
                    <a:pt x="92670" y="1283636"/>
                  </a:lnTo>
                  <a:lnTo>
                    <a:pt x="113456" y="1321694"/>
                  </a:lnTo>
                  <a:lnTo>
                    <a:pt x="136129" y="1358713"/>
                  </a:lnTo>
                  <a:lnTo>
                    <a:pt x="160634" y="1394644"/>
                  </a:lnTo>
                  <a:lnTo>
                    <a:pt x="186913" y="1429433"/>
                  </a:lnTo>
                  <a:lnTo>
                    <a:pt x="214909" y="1463030"/>
                  </a:lnTo>
                  <a:lnTo>
                    <a:pt x="244565" y="1495382"/>
                  </a:lnTo>
                  <a:lnTo>
                    <a:pt x="275824" y="1526438"/>
                  </a:lnTo>
                  <a:lnTo>
                    <a:pt x="308628" y="1556146"/>
                  </a:lnTo>
                  <a:lnTo>
                    <a:pt x="342920" y="1584454"/>
                  </a:lnTo>
                  <a:lnTo>
                    <a:pt x="378644" y="1611311"/>
                  </a:lnTo>
                  <a:lnTo>
                    <a:pt x="415742" y="1636665"/>
                  </a:lnTo>
                  <a:lnTo>
                    <a:pt x="454157" y="1660464"/>
                  </a:lnTo>
                  <a:lnTo>
                    <a:pt x="493832" y="1682656"/>
                  </a:lnTo>
                  <a:lnTo>
                    <a:pt x="534710" y="1703190"/>
                  </a:lnTo>
                  <a:lnTo>
                    <a:pt x="576733" y="1722014"/>
                  </a:lnTo>
                  <a:lnTo>
                    <a:pt x="619845" y="1739076"/>
                  </a:lnTo>
                  <a:lnTo>
                    <a:pt x="663989" y="1754325"/>
                  </a:lnTo>
                  <a:lnTo>
                    <a:pt x="709107" y="1767708"/>
                  </a:lnTo>
                  <a:lnTo>
                    <a:pt x="755142" y="1779174"/>
                  </a:lnTo>
                  <a:lnTo>
                    <a:pt x="802037" y="1788672"/>
                  </a:lnTo>
                  <a:lnTo>
                    <a:pt x="849735" y="1796149"/>
                  </a:lnTo>
                  <a:lnTo>
                    <a:pt x="898179" y="1801554"/>
                  </a:lnTo>
                  <a:lnTo>
                    <a:pt x="947312" y="1804834"/>
                  </a:lnTo>
                  <a:lnTo>
                    <a:pt x="997077" y="1805939"/>
                  </a:lnTo>
                  <a:lnTo>
                    <a:pt x="1046841" y="1804834"/>
                  </a:lnTo>
                  <a:lnTo>
                    <a:pt x="1095974" y="1801554"/>
                  </a:lnTo>
                  <a:lnTo>
                    <a:pt x="1144418" y="1796149"/>
                  </a:lnTo>
                  <a:lnTo>
                    <a:pt x="1192116" y="1788672"/>
                  </a:lnTo>
                  <a:lnTo>
                    <a:pt x="1239011" y="1779174"/>
                  </a:lnTo>
                  <a:lnTo>
                    <a:pt x="1285046" y="1767708"/>
                  </a:lnTo>
                  <a:lnTo>
                    <a:pt x="1330164" y="1754325"/>
                  </a:lnTo>
                  <a:lnTo>
                    <a:pt x="1374308" y="1739076"/>
                  </a:lnTo>
                  <a:lnTo>
                    <a:pt x="1417420" y="1722014"/>
                  </a:lnTo>
                  <a:lnTo>
                    <a:pt x="1459443" y="1703190"/>
                  </a:lnTo>
                  <a:lnTo>
                    <a:pt x="1500321" y="1682656"/>
                  </a:lnTo>
                  <a:lnTo>
                    <a:pt x="1539996" y="1660464"/>
                  </a:lnTo>
                  <a:lnTo>
                    <a:pt x="1578411" y="1636665"/>
                  </a:lnTo>
                  <a:lnTo>
                    <a:pt x="1615509" y="1611311"/>
                  </a:lnTo>
                  <a:lnTo>
                    <a:pt x="1651233" y="1584454"/>
                  </a:lnTo>
                  <a:lnTo>
                    <a:pt x="1685525" y="1556146"/>
                  </a:lnTo>
                  <a:lnTo>
                    <a:pt x="1718329" y="1526438"/>
                  </a:lnTo>
                  <a:lnTo>
                    <a:pt x="1749588" y="1495382"/>
                  </a:lnTo>
                  <a:lnTo>
                    <a:pt x="1779244" y="1463030"/>
                  </a:lnTo>
                  <a:lnTo>
                    <a:pt x="1807240" y="1429433"/>
                  </a:lnTo>
                  <a:lnTo>
                    <a:pt x="1833519" y="1394644"/>
                  </a:lnTo>
                  <a:lnTo>
                    <a:pt x="1858024" y="1358713"/>
                  </a:lnTo>
                  <a:lnTo>
                    <a:pt x="1880697" y="1321694"/>
                  </a:lnTo>
                  <a:lnTo>
                    <a:pt x="1901483" y="1283636"/>
                  </a:lnTo>
                  <a:lnTo>
                    <a:pt x="1920323" y="1244593"/>
                  </a:lnTo>
                  <a:lnTo>
                    <a:pt x="1937161" y="1204616"/>
                  </a:lnTo>
                  <a:lnTo>
                    <a:pt x="1951938" y="1163757"/>
                  </a:lnTo>
                  <a:lnTo>
                    <a:pt x="1964599" y="1122067"/>
                  </a:lnTo>
                  <a:lnTo>
                    <a:pt x="1975087" y="1079598"/>
                  </a:lnTo>
                  <a:lnTo>
                    <a:pt x="1983343" y="1036403"/>
                  </a:lnTo>
                  <a:lnTo>
                    <a:pt x="1989311" y="992531"/>
                  </a:lnTo>
                  <a:lnTo>
                    <a:pt x="1992933" y="948036"/>
                  </a:lnTo>
                  <a:lnTo>
                    <a:pt x="1994154" y="902969"/>
                  </a:lnTo>
                  <a:lnTo>
                    <a:pt x="1992933" y="857903"/>
                  </a:lnTo>
                  <a:lnTo>
                    <a:pt x="1989311" y="813408"/>
                  </a:lnTo>
                  <a:lnTo>
                    <a:pt x="1983343" y="769536"/>
                  </a:lnTo>
                  <a:lnTo>
                    <a:pt x="1975087" y="726341"/>
                  </a:lnTo>
                  <a:lnTo>
                    <a:pt x="1964599" y="683872"/>
                  </a:lnTo>
                  <a:lnTo>
                    <a:pt x="1951938" y="642182"/>
                  </a:lnTo>
                  <a:lnTo>
                    <a:pt x="1937161" y="601323"/>
                  </a:lnTo>
                  <a:lnTo>
                    <a:pt x="1920323" y="561346"/>
                  </a:lnTo>
                  <a:lnTo>
                    <a:pt x="1901483" y="522303"/>
                  </a:lnTo>
                  <a:lnTo>
                    <a:pt x="1880697" y="484245"/>
                  </a:lnTo>
                  <a:lnTo>
                    <a:pt x="1858024" y="447226"/>
                  </a:lnTo>
                  <a:lnTo>
                    <a:pt x="1833519" y="411295"/>
                  </a:lnTo>
                  <a:lnTo>
                    <a:pt x="1807240" y="376506"/>
                  </a:lnTo>
                  <a:lnTo>
                    <a:pt x="1779244" y="342909"/>
                  </a:lnTo>
                  <a:lnTo>
                    <a:pt x="1749588" y="310557"/>
                  </a:lnTo>
                  <a:lnTo>
                    <a:pt x="1718329" y="279501"/>
                  </a:lnTo>
                  <a:lnTo>
                    <a:pt x="1685525" y="249793"/>
                  </a:lnTo>
                  <a:lnTo>
                    <a:pt x="1651233" y="221485"/>
                  </a:lnTo>
                  <a:lnTo>
                    <a:pt x="1615509" y="194628"/>
                  </a:lnTo>
                  <a:lnTo>
                    <a:pt x="1578411" y="169274"/>
                  </a:lnTo>
                  <a:lnTo>
                    <a:pt x="1539996" y="145475"/>
                  </a:lnTo>
                  <a:lnTo>
                    <a:pt x="1500321" y="123283"/>
                  </a:lnTo>
                  <a:lnTo>
                    <a:pt x="1459443" y="102749"/>
                  </a:lnTo>
                  <a:lnTo>
                    <a:pt x="1417420" y="83925"/>
                  </a:lnTo>
                  <a:lnTo>
                    <a:pt x="1374308" y="66863"/>
                  </a:lnTo>
                  <a:lnTo>
                    <a:pt x="1330164" y="51614"/>
                  </a:lnTo>
                  <a:lnTo>
                    <a:pt x="1285046" y="38231"/>
                  </a:lnTo>
                  <a:lnTo>
                    <a:pt x="1239011" y="26765"/>
                  </a:lnTo>
                  <a:lnTo>
                    <a:pt x="1192116" y="17267"/>
                  </a:lnTo>
                  <a:lnTo>
                    <a:pt x="1144418" y="9790"/>
                  </a:lnTo>
                  <a:lnTo>
                    <a:pt x="1095974" y="4385"/>
                  </a:lnTo>
                  <a:lnTo>
                    <a:pt x="1046841" y="1105"/>
                  </a:lnTo>
                  <a:lnTo>
                    <a:pt x="997077" y="0"/>
                  </a:lnTo>
                  <a:close/>
                </a:path>
              </a:pathLst>
            </a:custGeom>
            <a:solidFill>
              <a:srgbClr val="4F81BC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6754749" y="3268599"/>
              <a:ext cx="1994535" cy="1805939"/>
            </a:xfrm>
            <a:custGeom>
              <a:avLst/>
              <a:gdLst/>
              <a:ahLst/>
              <a:cxnLst/>
              <a:rect l="l" t="t" r="r" b="b"/>
              <a:pathLst>
                <a:path w="1994534" h="1805939">
                  <a:moveTo>
                    <a:pt x="0" y="902969"/>
                  </a:moveTo>
                  <a:lnTo>
                    <a:pt x="1220" y="857903"/>
                  </a:lnTo>
                  <a:lnTo>
                    <a:pt x="4842" y="813408"/>
                  </a:lnTo>
                  <a:lnTo>
                    <a:pt x="10810" y="769536"/>
                  </a:lnTo>
                  <a:lnTo>
                    <a:pt x="19066" y="726341"/>
                  </a:lnTo>
                  <a:lnTo>
                    <a:pt x="29554" y="683872"/>
                  </a:lnTo>
                  <a:lnTo>
                    <a:pt x="42215" y="642182"/>
                  </a:lnTo>
                  <a:lnTo>
                    <a:pt x="56992" y="601323"/>
                  </a:lnTo>
                  <a:lnTo>
                    <a:pt x="73830" y="561346"/>
                  </a:lnTo>
                  <a:lnTo>
                    <a:pt x="92670" y="522303"/>
                  </a:lnTo>
                  <a:lnTo>
                    <a:pt x="113456" y="484245"/>
                  </a:lnTo>
                  <a:lnTo>
                    <a:pt x="136129" y="447226"/>
                  </a:lnTo>
                  <a:lnTo>
                    <a:pt x="160634" y="411295"/>
                  </a:lnTo>
                  <a:lnTo>
                    <a:pt x="186913" y="376506"/>
                  </a:lnTo>
                  <a:lnTo>
                    <a:pt x="214909" y="342909"/>
                  </a:lnTo>
                  <a:lnTo>
                    <a:pt x="244565" y="310557"/>
                  </a:lnTo>
                  <a:lnTo>
                    <a:pt x="275824" y="279501"/>
                  </a:lnTo>
                  <a:lnTo>
                    <a:pt x="308628" y="249793"/>
                  </a:lnTo>
                  <a:lnTo>
                    <a:pt x="342920" y="221485"/>
                  </a:lnTo>
                  <a:lnTo>
                    <a:pt x="378644" y="194628"/>
                  </a:lnTo>
                  <a:lnTo>
                    <a:pt x="415742" y="169274"/>
                  </a:lnTo>
                  <a:lnTo>
                    <a:pt x="454157" y="145475"/>
                  </a:lnTo>
                  <a:lnTo>
                    <a:pt x="493832" y="123283"/>
                  </a:lnTo>
                  <a:lnTo>
                    <a:pt x="534710" y="102749"/>
                  </a:lnTo>
                  <a:lnTo>
                    <a:pt x="576733" y="83925"/>
                  </a:lnTo>
                  <a:lnTo>
                    <a:pt x="619845" y="66863"/>
                  </a:lnTo>
                  <a:lnTo>
                    <a:pt x="663989" y="51614"/>
                  </a:lnTo>
                  <a:lnTo>
                    <a:pt x="709107" y="38231"/>
                  </a:lnTo>
                  <a:lnTo>
                    <a:pt x="755142" y="26765"/>
                  </a:lnTo>
                  <a:lnTo>
                    <a:pt x="802037" y="17267"/>
                  </a:lnTo>
                  <a:lnTo>
                    <a:pt x="849735" y="9790"/>
                  </a:lnTo>
                  <a:lnTo>
                    <a:pt x="898179" y="4385"/>
                  </a:lnTo>
                  <a:lnTo>
                    <a:pt x="947312" y="1105"/>
                  </a:lnTo>
                  <a:lnTo>
                    <a:pt x="997077" y="0"/>
                  </a:lnTo>
                  <a:lnTo>
                    <a:pt x="1046841" y="1105"/>
                  </a:lnTo>
                  <a:lnTo>
                    <a:pt x="1095974" y="4385"/>
                  </a:lnTo>
                  <a:lnTo>
                    <a:pt x="1144418" y="9790"/>
                  </a:lnTo>
                  <a:lnTo>
                    <a:pt x="1192116" y="17267"/>
                  </a:lnTo>
                  <a:lnTo>
                    <a:pt x="1239011" y="26765"/>
                  </a:lnTo>
                  <a:lnTo>
                    <a:pt x="1285046" y="38231"/>
                  </a:lnTo>
                  <a:lnTo>
                    <a:pt x="1330164" y="51614"/>
                  </a:lnTo>
                  <a:lnTo>
                    <a:pt x="1374308" y="66863"/>
                  </a:lnTo>
                  <a:lnTo>
                    <a:pt x="1417420" y="83925"/>
                  </a:lnTo>
                  <a:lnTo>
                    <a:pt x="1459443" y="102749"/>
                  </a:lnTo>
                  <a:lnTo>
                    <a:pt x="1500321" y="123283"/>
                  </a:lnTo>
                  <a:lnTo>
                    <a:pt x="1539996" y="145475"/>
                  </a:lnTo>
                  <a:lnTo>
                    <a:pt x="1578411" y="169274"/>
                  </a:lnTo>
                  <a:lnTo>
                    <a:pt x="1615509" y="194628"/>
                  </a:lnTo>
                  <a:lnTo>
                    <a:pt x="1651233" y="221485"/>
                  </a:lnTo>
                  <a:lnTo>
                    <a:pt x="1685525" y="249793"/>
                  </a:lnTo>
                  <a:lnTo>
                    <a:pt x="1718329" y="279501"/>
                  </a:lnTo>
                  <a:lnTo>
                    <a:pt x="1749588" y="310557"/>
                  </a:lnTo>
                  <a:lnTo>
                    <a:pt x="1779244" y="342909"/>
                  </a:lnTo>
                  <a:lnTo>
                    <a:pt x="1807240" y="376506"/>
                  </a:lnTo>
                  <a:lnTo>
                    <a:pt x="1833519" y="411295"/>
                  </a:lnTo>
                  <a:lnTo>
                    <a:pt x="1858024" y="447226"/>
                  </a:lnTo>
                  <a:lnTo>
                    <a:pt x="1880697" y="484245"/>
                  </a:lnTo>
                  <a:lnTo>
                    <a:pt x="1901483" y="522303"/>
                  </a:lnTo>
                  <a:lnTo>
                    <a:pt x="1920323" y="561346"/>
                  </a:lnTo>
                  <a:lnTo>
                    <a:pt x="1937161" y="601323"/>
                  </a:lnTo>
                  <a:lnTo>
                    <a:pt x="1951938" y="642182"/>
                  </a:lnTo>
                  <a:lnTo>
                    <a:pt x="1964599" y="683872"/>
                  </a:lnTo>
                  <a:lnTo>
                    <a:pt x="1975087" y="726341"/>
                  </a:lnTo>
                  <a:lnTo>
                    <a:pt x="1983343" y="769536"/>
                  </a:lnTo>
                  <a:lnTo>
                    <a:pt x="1989311" y="813408"/>
                  </a:lnTo>
                  <a:lnTo>
                    <a:pt x="1992933" y="857903"/>
                  </a:lnTo>
                  <a:lnTo>
                    <a:pt x="1994154" y="902969"/>
                  </a:lnTo>
                  <a:lnTo>
                    <a:pt x="1992933" y="948036"/>
                  </a:lnTo>
                  <a:lnTo>
                    <a:pt x="1989311" y="992531"/>
                  </a:lnTo>
                  <a:lnTo>
                    <a:pt x="1983343" y="1036403"/>
                  </a:lnTo>
                  <a:lnTo>
                    <a:pt x="1975087" y="1079598"/>
                  </a:lnTo>
                  <a:lnTo>
                    <a:pt x="1964599" y="1122067"/>
                  </a:lnTo>
                  <a:lnTo>
                    <a:pt x="1951938" y="1163757"/>
                  </a:lnTo>
                  <a:lnTo>
                    <a:pt x="1937161" y="1204616"/>
                  </a:lnTo>
                  <a:lnTo>
                    <a:pt x="1920323" y="1244593"/>
                  </a:lnTo>
                  <a:lnTo>
                    <a:pt x="1901483" y="1283636"/>
                  </a:lnTo>
                  <a:lnTo>
                    <a:pt x="1880697" y="1321694"/>
                  </a:lnTo>
                  <a:lnTo>
                    <a:pt x="1858024" y="1358713"/>
                  </a:lnTo>
                  <a:lnTo>
                    <a:pt x="1833519" y="1394644"/>
                  </a:lnTo>
                  <a:lnTo>
                    <a:pt x="1807240" y="1429433"/>
                  </a:lnTo>
                  <a:lnTo>
                    <a:pt x="1779244" y="1463030"/>
                  </a:lnTo>
                  <a:lnTo>
                    <a:pt x="1749588" y="1495382"/>
                  </a:lnTo>
                  <a:lnTo>
                    <a:pt x="1718329" y="1526438"/>
                  </a:lnTo>
                  <a:lnTo>
                    <a:pt x="1685525" y="1556146"/>
                  </a:lnTo>
                  <a:lnTo>
                    <a:pt x="1651233" y="1584454"/>
                  </a:lnTo>
                  <a:lnTo>
                    <a:pt x="1615509" y="1611311"/>
                  </a:lnTo>
                  <a:lnTo>
                    <a:pt x="1578411" y="1636665"/>
                  </a:lnTo>
                  <a:lnTo>
                    <a:pt x="1539996" y="1660464"/>
                  </a:lnTo>
                  <a:lnTo>
                    <a:pt x="1500321" y="1682656"/>
                  </a:lnTo>
                  <a:lnTo>
                    <a:pt x="1459443" y="1703190"/>
                  </a:lnTo>
                  <a:lnTo>
                    <a:pt x="1417420" y="1722014"/>
                  </a:lnTo>
                  <a:lnTo>
                    <a:pt x="1374308" y="1739076"/>
                  </a:lnTo>
                  <a:lnTo>
                    <a:pt x="1330164" y="1754325"/>
                  </a:lnTo>
                  <a:lnTo>
                    <a:pt x="1285046" y="1767708"/>
                  </a:lnTo>
                  <a:lnTo>
                    <a:pt x="1239011" y="1779174"/>
                  </a:lnTo>
                  <a:lnTo>
                    <a:pt x="1192116" y="1788672"/>
                  </a:lnTo>
                  <a:lnTo>
                    <a:pt x="1144418" y="1796149"/>
                  </a:lnTo>
                  <a:lnTo>
                    <a:pt x="1095974" y="1801554"/>
                  </a:lnTo>
                  <a:lnTo>
                    <a:pt x="1046841" y="1804834"/>
                  </a:lnTo>
                  <a:lnTo>
                    <a:pt x="997077" y="1805939"/>
                  </a:lnTo>
                  <a:lnTo>
                    <a:pt x="947312" y="1804834"/>
                  </a:lnTo>
                  <a:lnTo>
                    <a:pt x="898179" y="1801554"/>
                  </a:lnTo>
                  <a:lnTo>
                    <a:pt x="849735" y="1796149"/>
                  </a:lnTo>
                  <a:lnTo>
                    <a:pt x="802037" y="1788672"/>
                  </a:lnTo>
                  <a:lnTo>
                    <a:pt x="755142" y="1779174"/>
                  </a:lnTo>
                  <a:lnTo>
                    <a:pt x="709107" y="1767708"/>
                  </a:lnTo>
                  <a:lnTo>
                    <a:pt x="663989" y="1754325"/>
                  </a:lnTo>
                  <a:lnTo>
                    <a:pt x="619845" y="1739076"/>
                  </a:lnTo>
                  <a:lnTo>
                    <a:pt x="576733" y="1722014"/>
                  </a:lnTo>
                  <a:lnTo>
                    <a:pt x="534710" y="1703190"/>
                  </a:lnTo>
                  <a:lnTo>
                    <a:pt x="493832" y="1682656"/>
                  </a:lnTo>
                  <a:lnTo>
                    <a:pt x="454157" y="1660464"/>
                  </a:lnTo>
                  <a:lnTo>
                    <a:pt x="415742" y="1636665"/>
                  </a:lnTo>
                  <a:lnTo>
                    <a:pt x="378644" y="1611311"/>
                  </a:lnTo>
                  <a:lnTo>
                    <a:pt x="342920" y="1584454"/>
                  </a:lnTo>
                  <a:lnTo>
                    <a:pt x="308628" y="1556146"/>
                  </a:lnTo>
                  <a:lnTo>
                    <a:pt x="275824" y="1526438"/>
                  </a:lnTo>
                  <a:lnTo>
                    <a:pt x="244565" y="1495382"/>
                  </a:lnTo>
                  <a:lnTo>
                    <a:pt x="214909" y="1463030"/>
                  </a:lnTo>
                  <a:lnTo>
                    <a:pt x="186913" y="1429433"/>
                  </a:lnTo>
                  <a:lnTo>
                    <a:pt x="160634" y="1394644"/>
                  </a:lnTo>
                  <a:lnTo>
                    <a:pt x="136129" y="1358713"/>
                  </a:lnTo>
                  <a:lnTo>
                    <a:pt x="113456" y="1321694"/>
                  </a:lnTo>
                  <a:lnTo>
                    <a:pt x="92670" y="1283636"/>
                  </a:lnTo>
                  <a:lnTo>
                    <a:pt x="73830" y="1244593"/>
                  </a:lnTo>
                  <a:lnTo>
                    <a:pt x="56992" y="1204616"/>
                  </a:lnTo>
                  <a:lnTo>
                    <a:pt x="42215" y="1163757"/>
                  </a:lnTo>
                  <a:lnTo>
                    <a:pt x="29554" y="1122067"/>
                  </a:lnTo>
                  <a:lnTo>
                    <a:pt x="19066" y="1079598"/>
                  </a:lnTo>
                  <a:lnTo>
                    <a:pt x="10810" y="1036403"/>
                  </a:lnTo>
                  <a:lnTo>
                    <a:pt x="4842" y="992531"/>
                  </a:lnTo>
                  <a:lnTo>
                    <a:pt x="1220" y="948036"/>
                  </a:lnTo>
                  <a:lnTo>
                    <a:pt x="0" y="902969"/>
                  </a:lnTo>
                  <a:close/>
                </a:path>
              </a:pathLst>
            </a:custGeom>
            <a:ln w="25146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6019419" y="2284095"/>
              <a:ext cx="1805305" cy="1805939"/>
            </a:xfrm>
            <a:custGeom>
              <a:avLst/>
              <a:gdLst/>
              <a:ahLst/>
              <a:cxnLst/>
              <a:rect l="l" t="t" r="r" b="b"/>
              <a:pathLst>
                <a:path w="1805304" h="1805939">
                  <a:moveTo>
                    <a:pt x="902588" y="0"/>
                  </a:moveTo>
                  <a:lnTo>
                    <a:pt x="854653" y="1251"/>
                  </a:lnTo>
                  <a:lnTo>
                    <a:pt x="807369" y="4965"/>
                  </a:lnTo>
                  <a:lnTo>
                    <a:pt x="760799" y="11077"/>
                  </a:lnTo>
                  <a:lnTo>
                    <a:pt x="715005" y="19527"/>
                  </a:lnTo>
                  <a:lnTo>
                    <a:pt x="670051" y="30251"/>
                  </a:lnTo>
                  <a:lnTo>
                    <a:pt x="625997" y="43187"/>
                  </a:lnTo>
                  <a:lnTo>
                    <a:pt x="582907" y="58273"/>
                  </a:lnTo>
                  <a:lnTo>
                    <a:pt x="540843" y="75446"/>
                  </a:lnTo>
                  <a:lnTo>
                    <a:pt x="499867" y="94644"/>
                  </a:lnTo>
                  <a:lnTo>
                    <a:pt x="460042" y="115804"/>
                  </a:lnTo>
                  <a:lnTo>
                    <a:pt x="421430" y="138864"/>
                  </a:lnTo>
                  <a:lnTo>
                    <a:pt x="384094" y="163762"/>
                  </a:lnTo>
                  <a:lnTo>
                    <a:pt x="348095" y="190435"/>
                  </a:lnTo>
                  <a:lnTo>
                    <a:pt x="313497" y="218821"/>
                  </a:lnTo>
                  <a:lnTo>
                    <a:pt x="280361" y="248858"/>
                  </a:lnTo>
                  <a:lnTo>
                    <a:pt x="248750" y="280482"/>
                  </a:lnTo>
                  <a:lnTo>
                    <a:pt x="218727" y="313632"/>
                  </a:lnTo>
                  <a:lnTo>
                    <a:pt x="190353" y="348245"/>
                  </a:lnTo>
                  <a:lnTo>
                    <a:pt x="163691" y="384259"/>
                  </a:lnTo>
                  <a:lnTo>
                    <a:pt x="138804" y="421612"/>
                  </a:lnTo>
                  <a:lnTo>
                    <a:pt x="115753" y="460240"/>
                  </a:lnTo>
                  <a:lnTo>
                    <a:pt x="94602" y="500082"/>
                  </a:lnTo>
                  <a:lnTo>
                    <a:pt x="75413" y="541074"/>
                  </a:lnTo>
                  <a:lnTo>
                    <a:pt x="58247" y="583156"/>
                  </a:lnTo>
                  <a:lnTo>
                    <a:pt x="43168" y="626264"/>
                  </a:lnTo>
                  <a:lnTo>
                    <a:pt x="30238" y="670336"/>
                  </a:lnTo>
                  <a:lnTo>
                    <a:pt x="19518" y="715309"/>
                  </a:lnTo>
                  <a:lnTo>
                    <a:pt x="11072" y="761122"/>
                  </a:lnTo>
                  <a:lnTo>
                    <a:pt x="4962" y="807711"/>
                  </a:lnTo>
                  <a:lnTo>
                    <a:pt x="1251" y="855014"/>
                  </a:lnTo>
                  <a:lnTo>
                    <a:pt x="0" y="902969"/>
                  </a:lnTo>
                  <a:lnTo>
                    <a:pt x="1251" y="950925"/>
                  </a:lnTo>
                  <a:lnTo>
                    <a:pt x="4962" y="998228"/>
                  </a:lnTo>
                  <a:lnTo>
                    <a:pt x="11072" y="1044817"/>
                  </a:lnTo>
                  <a:lnTo>
                    <a:pt x="19518" y="1090630"/>
                  </a:lnTo>
                  <a:lnTo>
                    <a:pt x="30238" y="1135603"/>
                  </a:lnTo>
                  <a:lnTo>
                    <a:pt x="43168" y="1179675"/>
                  </a:lnTo>
                  <a:lnTo>
                    <a:pt x="58247" y="1222783"/>
                  </a:lnTo>
                  <a:lnTo>
                    <a:pt x="75413" y="1264865"/>
                  </a:lnTo>
                  <a:lnTo>
                    <a:pt x="94602" y="1305857"/>
                  </a:lnTo>
                  <a:lnTo>
                    <a:pt x="115753" y="1345699"/>
                  </a:lnTo>
                  <a:lnTo>
                    <a:pt x="138804" y="1384327"/>
                  </a:lnTo>
                  <a:lnTo>
                    <a:pt x="163691" y="1421680"/>
                  </a:lnTo>
                  <a:lnTo>
                    <a:pt x="190353" y="1457694"/>
                  </a:lnTo>
                  <a:lnTo>
                    <a:pt x="218727" y="1492307"/>
                  </a:lnTo>
                  <a:lnTo>
                    <a:pt x="248750" y="1525457"/>
                  </a:lnTo>
                  <a:lnTo>
                    <a:pt x="280361" y="1557081"/>
                  </a:lnTo>
                  <a:lnTo>
                    <a:pt x="313497" y="1587118"/>
                  </a:lnTo>
                  <a:lnTo>
                    <a:pt x="348095" y="1615504"/>
                  </a:lnTo>
                  <a:lnTo>
                    <a:pt x="384094" y="1642177"/>
                  </a:lnTo>
                  <a:lnTo>
                    <a:pt x="421430" y="1667075"/>
                  </a:lnTo>
                  <a:lnTo>
                    <a:pt x="460042" y="1690135"/>
                  </a:lnTo>
                  <a:lnTo>
                    <a:pt x="499867" y="1711295"/>
                  </a:lnTo>
                  <a:lnTo>
                    <a:pt x="540843" y="1730493"/>
                  </a:lnTo>
                  <a:lnTo>
                    <a:pt x="582907" y="1747666"/>
                  </a:lnTo>
                  <a:lnTo>
                    <a:pt x="625997" y="1762752"/>
                  </a:lnTo>
                  <a:lnTo>
                    <a:pt x="670051" y="1775688"/>
                  </a:lnTo>
                  <a:lnTo>
                    <a:pt x="715005" y="1786412"/>
                  </a:lnTo>
                  <a:lnTo>
                    <a:pt x="760799" y="1794862"/>
                  </a:lnTo>
                  <a:lnTo>
                    <a:pt x="807369" y="1800974"/>
                  </a:lnTo>
                  <a:lnTo>
                    <a:pt x="854653" y="1804688"/>
                  </a:lnTo>
                  <a:lnTo>
                    <a:pt x="902588" y="1805939"/>
                  </a:lnTo>
                  <a:lnTo>
                    <a:pt x="950524" y="1804688"/>
                  </a:lnTo>
                  <a:lnTo>
                    <a:pt x="997808" y="1800974"/>
                  </a:lnTo>
                  <a:lnTo>
                    <a:pt x="1044378" y="1794862"/>
                  </a:lnTo>
                  <a:lnTo>
                    <a:pt x="1090172" y="1786412"/>
                  </a:lnTo>
                  <a:lnTo>
                    <a:pt x="1135126" y="1775688"/>
                  </a:lnTo>
                  <a:lnTo>
                    <a:pt x="1179180" y="1762752"/>
                  </a:lnTo>
                  <a:lnTo>
                    <a:pt x="1222270" y="1747666"/>
                  </a:lnTo>
                  <a:lnTo>
                    <a:pt x="1264334" y="1730493"/>
                  </a:lnTo>
                  <a:lnTo>
                    <a:pt x="1305310" y="1711295"/>
                  </a:lnTo>
                  <a:lnTo>
                    <a:pt x="1345135" y="1690135"/>
                  </a:lnTo>
                  <a:lnTo>
                    <a:pt x="1383747" y="1667075"/>
                  </a:lnTo>
                  <a:lnTo>
                    <a:pt x="1421083" y="1642177"/>
                  </a:lnTo>
                  <a:lnTo>
                    <a:pt x="1457082" y="1615504"/>
                  </a:lnTo>
                  <a:lnTo>
                    <a:pt x="1491680" y="1587118"/>
                  </a:lnTo>
                  <a:lnTo>
                    <a:pt x="1524816" y="1557081"/>
                  </a:lnTo>
                  <a:lnTo>
                    <a:pt x="1556427" y="1525457"/>
                  </a:lnTo>
                  <a:lnTo>
                    <a:pt x="1586450" y="1492307"/>
                  </a:lnTo>
                  <a:lnTo>
                    <a:pt x="1614824" y="1457694"/>
                  </a:lnTo>
                  <a:lnTo>
                    <a:pt x="1641486" y="1421680"/>
                  </a:lnTo>
                  <a:lnTo>
                    <a:pt x="1666373" y="1384327"/>
                  </a:lnTo>
                  <a:lnTo>
                    <a:pt x="1689424" y="1345699"/>
                  </a:lnTo>
                  <a:lnTo>
                    <a:pt x="1710575" y="1305857"/>
                  </a:lnTo>
                  <a:lnTo>
                    <a:pt x="1729764" y="1264865"/>
                  </a:lnTo>
                  <a:lnTo>
                    <a:pt x="1746930" y="1222783"/>
                  </a:lnTo>
                  <a:lnTo>
                    <a:pt x="1762009" y="1179675"/>
                  </a:lnTo>
                  <a:lnTo>
                    <a:pt x="1774939" y="1135603"/>
                  </a:lnTo>
                  <a:lnTo>
                    <a:pt x="1785659" y="1090630"/>
                  </a:lnTo>
                  <a:lnTo>
                    <a:pt x="1794105" y="1044817"/>
                  </a:lnTo>
                  <a:lnTo>
                    <a:pt x="1800215" y="998228"/>
                  </a:lnTo>
                  <a:lnTo>
                    <a:pt x="1803926" y="950925"/>
                  </a:lnTo>
                  <a:lnTo>
                    <a:pt x="1805177" y="902969"/>
                  </a:lnTo>
                  <a:lnTo>
                    <a:pt x="1803926" y="855014"/>
                  </a:lnTo>
                  <a:lnTo>
                    <a:pt x="1800215" y="807711"/>
                  </a:lnTo>
                  <a:lnTo>
                    <a:pt x="1794105" y="761122"/>
                  </a:lnTo>
                  <a:lnTo>
                    <a:pt x="1785659" y="715309"/>
                  </a:lnTo>
                  <a:lnTo>
                    <a:pt x="1774939" y="670336"/>
                  </a:lnTo>
                  <a:lnTo>
                    <a:pt x="1762009" y="626264"/>
                  </a:lnTo>
                  <a:lnTo>
                    <a:pt x="1746930" y="583156"/>
                  </a:lnTo>
                  <a:lnTo>
                    <a:pt x="1729764" y="541074"/>
                  </a:lnTo>
                  <a:lnTo>
                    <a:pt x="1710575" y="500082"/>
                  </a:lnTo>
                  <a:lnTo>
                    <a:pt x="1689424" y="460240"/>
                  </a:lnTo>
                  <a:lnTo>
                    <a:pt x="1666373" y="421612"/>
                  </a:lnTo>
                  <a:lnTo>
                    <a:pt x="1641486" y="384259"/>
                  </a:lnTo>
                  <a:lnTo>
                    <a:pt x="1614824" y="348245"/>
                  </a:lnTo>
                  <a:lnTo>
                    <a:pt x="1586450" y="313632"/>
                  </a:lnTo>
                  <a:lnTo>
                    <a:pt x="1556427" y="280482"/>
                  </a:lnTo>
                  <a:lnTo>
                    <a:pt x="1524816" y="248858"/>
                  </a:lnTo>
                  <a:lnTo>
                    <a:pt x="1491680" y="218821"/>
                  </a:lnTo>
                  <a:lnTo>
                    <a:pt x="1457082" y="190435"/>
                  </a:lnTo>
                  <a:lnTo>
                    <a:pt x="1421083" y="163762"/>
                  </a:lnTo>
                  <a:lnTo>
                    <a:pt x="1383747" y="138864"/>
                  </a:lnTo>
                  <a:lnTo>
                    <a:pt x="1345135" y="115804"/>
                  </a:lnTo>
                  <a:lnTo>
                    <a:pt x="1305310" y="94644"/>
                  </a:lnTo>
                  <a:lnTo>
                    <a:pt x="1264334" y="75446"/>
                  </a:lnTo>
                  <a:lnTo>
                    <a:pt x="1222270" y="58273"/>
                  </a:lnTo>
                  <a:lnTo>
                    <a:pt x="1179180" y="43187"/>
                  </a:lnTo>
                  <a:lnTo>
                    <a:pt x="1135126" y="30251"/>
                  </a:lnTo>
                  <a:lnTo>
                    <a:pt x="1090172" y="19527"/>
                  </a:lnTo>
                  <a:lnTo>
                    <a:pt x="1044378" y="11077"/>
                  </a:lnTo>
                  <a:lnTo>
                    <a:pt x="997808" y="4965"/>
                  </a:lnTo>
                  <a:lnTo>
                    <a:pt x="950524" y="1251"/>
                  </a:lnTo>
                  <a:lnTo>
                    <a:pt x="902588" y="0"/>
                  </a:lnTo>
                  <a:close/>
                </a:path>
              </a:pathLst>
            </a:custGeom>
            <a:solidFill>
              <a:srgbClr val="F79546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6019419" y="2284095"/>
              <a:ext cx="1805305" cy="1805939"/>
            </a:xfrm>
            <a:custGeom>
              <a:avLst/>
              <a:gdLst/>
              <a:ahLst/>
              <a:cxnLst/>
              <a:rect l="l" t="t" r="r" b="b"/>
              <a:pathLst>
                <a:path w="1805304" h="1805939">
                  <a:moveTo>
                    <a:pt x="0" y="902969"/>
                  </a:moveTo>
                  <a:lnTo>
                    <a:pt x="1251" y="855014"/>
                  </a:lnTo>
                  <a:lnTo>
                    <a:pt x="4962" y="807711"/>
                  </a:lnTo>
                  <a:lnTo>
                    <a:pt x="11072" y="761122"/>
                  </a:lnTo>
                  <a:lnTo>
                    <a:pt x="19518" y="715309"/>
                  </a:lnTo>
                  <a:lnTo>
                    <a:pt x="30238" y="670336"/>
                  </a:lnTo>
                  <a:lnTo>
                    <a:pt x="43168" y="626264"/>
                  </a:lnTo>
                  <a:lnTo>
                    <a:pt x="58247" y="583156"/>
                  </a:lnTo>
                  <a:lnTo>
                    <a:pt x="75413" y="541074"/>
                  </a:lnTo>
                  <a:lnTo>
                    <a:pt x="94602" y="500082"/>
                  </a:lnTo>
                  <a:lnTo>
                    <a:pt x="115753" y="460240"/>
                  </a:lnTo>
                  <a:lnTo>
                    <a:pt x="138804" y="421612"/>
                  </a:lnTo>
                  <a:lnTo>
                    <a:pt x="163691" y="384259"/>
                  </a:lnTo>
                  <a:lnTo>
                    <a:pt x="190353" y="348245"/>
                  </a:lnTo>
                  <a:lnTo>
                    <a:pt x="218727" y="313632"/>
                  </a:lnTo>
                  <a:lnTo>
                    <a:pt x="248750" y="280482"/>
                  </a:lnTo>
                  <a:lnTo>
                    <a:pt x="280361" y="248858"/>
                  </a:lnTo>
                  <a:lnTo>
                    <a:pt x="313497" y="218821"/>
                  </a:lnTo>
                  <a:lnTo>
                    <a:pt x="348095" y="190435"/>
                  </a:lnTo>
                  <a:lnTo>
                    <a:pt x="384094" y="163762"/>
                  </a:lnTo>
                  <a:lnTo>
                    <a:pt x="421430" y="138864"/>
                  </a:lnTo>
                  <a:lnTo>
                    <a:pt x="460042" y="115804"/>
                  </a:lnTo>
                  <a:lnTo>
                    <a:pt x="499867" y="94644"/>
                  </a:lnTo>
                  <a:lnTo>
                    <a:pt x="540843" y="75446"/>
                  </a:lnTo>
                  <a:lnTo>
                    <a:pt x="582907" y="58273"/>
                  </a:lnTo>
                  <a:lnTo>
                    <a:pt x="625997" y="43187"/>
                  </a:lnTo>
                  <a:lnTo>
                    <a:pt x="670051" y="30251"/>
                  </a:lnTo>
                  <a:lnTo>
                    <a:pt x="715005" y="19527"/>
                  </a:lnTo>
                  <a:lnTo>
                    <a:pt x="760799" y="11077"/>
                  </a:lnTo>
                  <a:lnTo>
                    <a:pt x="807369" y="4965"/>
                  </a:lnTo>
                  <a:lnTo>
                    <a:pt x="854653" y="1251"/>
                  </a:lnTo>
                  <a:lnTo>
                    <a:pt x="902588" y="0"/>
                  </a:lnTo>
                  <a:lnTo>
                    <a:pt x="950524" y="1251"/>
                  </a:lnTo>
                  <a:lnTo>
                    <a:pt x="997808" y="4965"/>
                  </a:lnTo>
                  <a:lnTo>
                    <a:pt x="1044378" y="11077"/>
                  </a:lnTo>
                  <a:lnTo>
                    <a:pt x="1090172" y="19527"/>
                  </a:lnTo>
                  <a:lnTo>
                    <a:pt x="1135126" y="30251"/>
                  </a:lnTo>
                  <a:lnTo>
                    <a:pt x="1179180" y="43187"/>
                  </a:lnTo>
                  <a:lnTo>
                    <a:pt x="1222270" y="58273"/>
                  </a:lnTo>
                  <a:lnTo>
                    <a:pt x="1264334" y="75446"/>
                  </a:lnTo>
                  <a:lnTo>
                    <a:pt x="1305310" y="94644"/>
                  </a:lnTo>
                  <a:lnTo>
                    <a:pt x="1345135" y="115804"/>
                  </a:lnTo>
                  <a:lnTo>
                    <a:pt x="1383747" y="138864"/>
                  </a:lnTo>
                  <a:lnTo>
                    <a:pt x="1421083" y="163762"/>
                  </a:lnTo>
                  <a:lnTo>
                    <a:pt x="1457082" y="190435"/>
                  </a:lnTo>
                  <a:lnTo>
                    <a:pt x="1491680" y="218821"/>
                  </a:lnTo>
                  <a:lnTo>
                    <a:pt x="1524816" y="248858"/>
                  </a:lnTo>
                  <a:lnTo>
                    <a:pt x="1556427" y="280482"/>
                  </a:lnTo>
                  <a:lnTo>
                    <a:pt x="1586450" y="313632"/>
                  </a:lnTo>
                  <a:lnTo>
                    <a:pt x="1614824" y="348245"/>
                  </a:lnTo>
                  <a:lnTo>
                    <a:pt x="1641486" y="384259"/>
                  </a:lnTo>
                  <a:lnTo>
                    <a:pt x="1666373" y="421612"/>
                  </a:lnTo>
                  <a:lnTo>
                    <a:pt x="1689424" y="460240"/>
                  </a:lnTo>
                  <a:lnTo>
                    <a:pt x="1710575" y="500082"/>
                  </a:lnTo>
                  <a:lnTo>
                    <a:pt x="1729764" y="541074"/>
                  </a:lnTo>
                  <a:lnTo>
                    <a:pt x="1746930" y="583156"/>
                  </a:lnTo>
                  <a:lnTo>
                    <a:pt x="1762009" y="626264"/>
                  </a:lnTo>
                  <a:lnTo>
                    <a:pt x="1774939" y="670336"/>
                  </a:lnTo>
                  <a:lnTo>
                    <a:pt x="1785659" y="715309"/>
                  </a:lnTo>
                  <a:lnTo>
                    <a:pt x="1794105" y="761122"/>
                  </a:lnTo>
                  <a:lnTo>
                    <a:pt x="1800215" y="807711"/>
                  </a:lnTo>
                  <a:lnTo>
                    <a:pt x="1803926" y="855014"/>
                  </a:lnTo>
                  <a:lnTo>
                    <a:pt x="1805177" y="902969"/>
                  </a:lnTo>
                  <a:lnTo>
                    <a:pt x="1803926" y="950925"/>
                  </a:lnTo>
                  <a:lnTo>
                    <a:pt x="1800215" y="998228"/>
                  </a:lnTo>
                  <a:lnTo>
                    <a:pt x="1794105" y="1044817"/>
                  </a:lnTo>
                  <a:lnTo>
                    <a:pt x="1785659" y="1090630"/>
                  </a:lnTo>
                  <a:lnTo>
                    <a:pt x="1774939" y="1135603"/>
                  </a:lnTo>
                  <a:lnTo>
                    <a:pt x="1762009" y="1179675"/>
                  </a:lnTo>
                  <a:lnTo>
                    <a:pt x="1746930" y="1222783"/>
                  </a:lnTo>
                  <a:lnTo>
                    <a:pt x="1729764" y="1264865"/>
                  </a:lnTo>
                  <a:lnTo>
                    <a:pt x="1710575" y="1305857"/>
                  </a:lnTo>
                  <a:lnTo>
                    <a:pt x="1689424" y="1345699"/>
                  </a:lnTo>
                  <a:lnTo>
                    <a:pt x="1666373" y="1384327"/>
                  </a:lnTo>
                  <a:lnTo>
                    <a:pt x="1641486" y="1421680"/>
                  </a:lnTo>
                  <a:lnTo>
                    <a:pt x="1614824" y="1457694"/>
                  </a:lnTo>
                  <a:lnTo>
                    <a:pt x="1586450" y="1492307"/>
                  </a:lnTo>
                  <a:lnTo>
                    <a:pt x="1556427" y="1525457"/>
                  </a:lnTo>
                  <a:lnTo>
                    <a:pt x="1524816" y="1557081"/>
                  </a:lnTo>
                  <a:lnTo>
                    <a:pt x="1491680" y="1587118"/>
                  </a:lnTo>
                  <a:lnTo>
                    <a:pt x="1457082" y="1615504"/>
                  </a:lnTo>
                  <a:lnTo>
                    <a:pt x="1421083" y="1642177"/>
                  </a:lnTo>
                  <a:lnTo>
                    <a:pt x="1383747" y="1667075"/>
                  </a:lnTo>
                  <a:lnTo>
                    <a:pt x="1345135" y="1690135"/>
                  </a:lnTo>
                  <a:lnTo>
                    <a:pt x="1305310" y="1711295"/>
                  </a:lnTo>
                  <a:lnTo>
                    <a:pt x="1264334" y="1730493"/>
                  </a:lnTo>
                  <a:lnTo>
                    <a:pt x="1222270" y="1747666"/>
                  </a:lnTo>
                  <a:lnTo>
                    <a:pt x="1179180" y="1762752"/>
                  </a:lnTo>
                  <a:lnTo>
                    <a:pt x="1135126" y="1775688"/>
                  </a:lnTo>
                  <a:lnTo>
                    <a:pt x="1090172" y="1786412"/>
                  </a:lnTo>
                  <a:lnTo>
                    <a:pt x="1044378" y="1794862"/>
                  </a:lnTo>
                  <a:lnTo>
                    <a:pt x="997808" y="1800974"/>
                  </a:lnTo>
                  <a:lnTo>
                    <a:pt x="950524" y="1804688"/>
                  </a:lnTo>
                  <a:lnTo>
                    <a:pt x="902588" y="1805939"/>
                  </a:lnTo>
                  <a:lnTo>
                    <a:pt x="854653" y="1804688"/>
                  </a:lnTo>
                  <a:lnTo>
                    <a:pt x="807369" y="1800974"/>
                  </a:lnTo>
                  <a:lnTo>
                    <a:pt x="760799" y="1794862"/>
                  </a:lnTo>
                  <a:lnTo>
                    <a:pt x="715005" y="1786412"/>
                  </a:lnTo>
                  <a:lnTo>
                    <a:pt x="670051" y="1775688"/>
                  </a:lnTo>
                  <a:lnTo>
                    <a:pt x="625997" y="1762752"/>
                  </a:lnTo>
                  <a:lnTo>
                    <a:pt x="582907" y="1747666"/>
                  </a:lnTo>
                  <a:lnTo>
                    <a:pt x="540843" y="1730493"/>
                  </a:lnTo>
                  <a:lnTo>
                    <a:pt x="499867" y="1711295"/>
                  </a:lnTo>
                  <a:lnTo>
                    <a:pt x="460042" y="1690135"/>
                  </a:lnTo>
                  <a:lnTo>
                    <a:pt x="421430" y="1667075"/>
                  </a:lnTo>
                  <a:lnTo>
                    <a:pt x="384094" y="1642177"/>
                  </a:lnTo>
                  <a:lnTo>
                    <a:pt x="348095" y="1615504"/>
                  </a:lnTo>
                  <a:lnTo>
                    <a:pt x="313497" y="1587118"/>
                  </a:lnTo>
                  <a:lnTo>
                    <a:pt x="280361" y="1557081"/>
                  </a:lnTo>
                  <a:lnTo>
                    <a:pt x="248750" y="1525457"/>
                  </a:lnTo>
                  <a:lnTo>
                    <a:pt x="218727" y="1492307"/>
                  </a:lnTo>
                  <a:lnTo>
                    <a:pt x="190353" y="1457694"/>
                  </a:lnTo>
                  <a:lnTo>
                    <a:pt x="163691" y="1421680"/>
                  </a:lnTo>
                  <a:lnTo>
                    <a:pt x="138804" y="1384327"/>
                  </a:lnTo>
                  <a:lnTo>
                    <a:pt x="115753" y="1345699"/>
                  </a:lnTo>
                  <a:lnTo>
                    <a:pt x="94602" y="1305857"/>
                  </a:lnTo>
                  <a:lnTo>
                    <a:pt x="75413" y="1264865"/>
                  </a:lnTo>
                  <a:lnTo>
                    <a:pt x="58247" y="1222783"/>
                  </a:lnTo>
                  <a:lnTo>
                    <a:pt x="43168" y="1179675"/>
                  </a:lnTo>
                  <a:lnTo>
                    <a:pt x="30238" y="1135603"/>
                  </a:lnTo>
                  <a:lnTo>
                    <a:pt x="19518" y="1090630"/>
                  </a:lnTo>
                  <a:lnTo>
                    <a:pt x="11072" y="1044817"/>
                  </a:lnTo>
                  <a:lnTo>
                    <a:pt x="4962" y="998228"/>
                  </a:lnTo>
                  <a:lnTo>
                    <a:pt x="1251" y="950925"/>
                  </a:lnTo>
                  <a:lnTo>
                    <a:pt x="0" y="902969"/>
                  </a:lnTo>
                  <a:close/>
                </a:path>
              </a:pathLst>
            </a:custGeom>
            <a:ln w="25146">
              <a:solidFill>
                <a:srgbClr val="B66C3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6332046" y="2620115"/>
            <a:ext cx="1268730" cy="5753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4330" marR="5080" indent="-342265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Times New Roman"/>
                <a:cs typeface="Times New Roman"/>
              </a:rPr>
              <a:t>Pr</a:t>
            </a:r>
            <a:r>
              <a:rPr sz="1800" spc="-5" dirty="0">
                <a:latin typeface="Times New Roman"/>
                <a:cs typeface="Times New Roman"/>
              </a:rPr>
              <a:t>e</a:t>
            </a:r>
            <a:r>
              <a:rPr sz="1800" dirty="0">
                <a:latin typeface="Times New Roman"/>
                <a:cs typeface="Times New Roman"/>
              </a:rPr>
              <a:t>-op</a:t>
            </a:r>
            <a:r>
              <a:rPr sz="1800" spc="-5" dirty="0">
                <a:latin typeface="Times New Roman"/>
                <a:cs typeface="Times New Roman"/>
              </a:rPr>
              <a:t>e</a:t>
            </a:r>
            <a:r>
              <a:rPr sz="1800" dirty="0">
                <a:latin typeface="Times New Roman"/>
                <a:cs typeface="Times New Roman"/>
              </a:rPr>
              <a:t>r</a:t>
            </a:r>
            <a:r>
              <a:rPr sz="1800" spc="-5" dirty="0">
                <a:latin typeface="Times New Roman"/>
                <a:cs typeface="Times New Roman"/>
              </a:rPr>
              <a:t>ati</a:t>
            </a:r>
            <a:r>
              <a:rPr sz="1800" dirty="0">
                <a:latin typeface="Times New Roman"/>
                <a:cs typeface="Times New Roman"/>
              </a:rPr>
              <a:t>on  works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506571" y="4114702"/>
            <a:ext cx="1091565" cy="5753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14300" marR="5080" indent="-102235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Times New Roman"/>
                <a:cs typeface="Times New Roman"/>
              </a:rPr>
              <a:t>In</a:t>
            </a:r>
            <a:r>
              <a:rPr sz="1800" spc="-5" dirty="0">
                <a:latin typeface="Times New Roman"/>
                <a:cs typeface="Times New Roman"/>
              </a:rPr>
              <a:t>t</a:t>
            </a:r>
            <a:r>
              <a:rPr sz="1800" dirty="0">
                <a:latin typeface="Times New Roman"/>
                <a:cs typeface="Times New Roman"/>
              </a:rPr>
              <a:t>rodu</a:t>
            </a:r>
            <a:r>
              <a:rPr sz="1800" spc="-5" dirty="0">
                <a:latin typeface="Times New Roman"/>
                <a:cs typeface="Times New Roman"/>
              </a:rPr>
              <a:t>ci</a:t>
            </a:r>
            <a:r>
              <a:rPr sz="1800" dirty="0">
                <a:latin typeface="Times New Roman"/>
                <a:cs typeface="Times New Roman"/>
              </a:rPr>
              <a:t>ng  </a:t>
            </a:r>
            <a:r>
              <a:rPr sz="1800" spc="-5" dirty="0">
                <a:latin typeface="Times New Roman"/>
                <a:cs typeface="Times New Roman"/>
              </a:rPr>
              <a:t>operation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106085" y="4102357"/>
            <a:ext cx="1568450" cy="5753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00660" marR="5080" indent="-188595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Times New Roman"/>
                <a:cs typeface="Times New Roman"/>
              </a:rPr>
              <a:t>maintenance</a:t>
            </a:r>
            <a:r>
              <a:rPr sz="1800" spc="-5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and </a:t>
            </a:r>
            <a:r>
              <a:rPr sz="1800" spc="-434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management</a:t>
            </a:r>
            <a:endParaRPr sz="1800">
              <a:latin typeface="Times New Roman"/>
              <a:cs typeface="Times New Roman"/>
            </a:endParaRPr>
          </a:p>
        </p:txBody>
      </p:sp>
      <p:pic>
        <p:nvPicPr>
          <p:cNvPr id="15" name="object 1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137147" y="3416046"/>
            <a:ext cx="1533143" cy="838961"/>
          </a:xfrm>
          <a:prstGeom prst="rect">
            <a:avLst/>
          </a:prstGeom>
        </p:spPr>
      </p:pic>
      <p:sp>
        <p:nvSpPr>
          <p:cNvPr id="16" name="object 16"/>
          <p:cNvSpPr txBox="1"/>
          <p:nvPr/>
        </p:nvSpPr>
        <p:spPr>
          <a:xfrm>
            <a:off x="6303525" y="3483105"/>
            <a:ext cx="1141730" cy="5753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69850">
              <a:lnSpc>
                <a:spcPct val="100000"/>
              </a:lnSpc>
              <a:spcBef>
                <a:spcPts val="100"/>
              </a:spcBef>
            </a:pPr>
            <a:r>
              <a:rPr sz="1800" spc="-25" dirty="0">
                <a:solidFill>
                  <a:srgbClr val="FFFFFF"/>
                </a:solidFill>
                <a:latin typeface="Times New Roman"/>
                <a:cs typeface="Times New Roman"/>
              </a:rPr>
              <a:t>Vegetation </a:t>
            </a:r>
            <a:r>
              <a:rPr sz="1800" spc="-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Times New Roman"/>
                <a:cs typeface="Times New Roman"/>
              </a:rPr>
              <a:t>E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ng</a:t>
            </a:r>
            <a:r>
              <a:rPr sz="1800" spc="-5" dirty="0">
                <a:solidFill>
                  <a:srgbClr val="FFFFFF"/>
                </a:solidFill>
                <a:latin typeface="Times New Roman"/>
                <a:cs typeface="Times New Roman"/>
              </a:rPr>
              <a:t>i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n</a:t>
            </a:r>
            <a:r>
              <a:rPr sz="1800" spc="-5" dirty="0">
                <a:solidFill>
                  <a:srgbClr val="FFFFFF"/>
                </a:solidFill>
                <a:latin typeface="Times New Roman"/>
                <a:cs typeface="Times New Roman"/>
              </a:rPr>
              <a:t>ee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r</a:t>
            </a:r>
            <a:r>
              <a:rPr sz="1800" spc="-5" dirty="0">
                <a:solidFill>
                  <a:srgbClr val="FFFFFF"/>
                </a:solidFill>
                <a:latin typeface="Times New Roman"/>
                <a:cs typeface="Times New Roman"/>
              </a:rPr>
              <a:t>i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ng</a:t>
            </a:r>
            <a:endParaRPr sz="1800">
              <a:latin typeface="Times New Roman"/>
              <a:cs typeface="Times New Roman"/>
            </a:endParaRPr>
          </a:p>
        </p:txBody>
      </p:sp>
      <p:pic>
        <p:nvPicPr>
          <p:cNvPr id="17" name="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99744" y="3852671"/>
            <a:ext cx="3134105" cy="1163573"/>
          </a:xfrm>
          <a:prstGeom prst="rect">
            <a:avLst/>
          </a:prstGeom>
        </p:spPr>
      </p:pic>
      <p:sp>
        <p:nvSpPr>
          <p:cNvPr id="18" name="object 18"/>
          <p:cNvSpPr txBox="1"/>
          <p:nvPr/>
        </p:nvSpPr>
        <p:spPr>
          <a:xfrm>
            <a:off x="1739479" y="4176678"/>
            <a:ext cx="143827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" dirty="0">
                <a:solidFill>
                  <a:srgbClr val="FFFFFF"/>
                </a:solidFill>
                <a:latin typeface="Times New Roman"/>
                <a:cs typeface="Times New Roman"/>
              </a:rPr>
              <a:t>Core</a:t>
            </a:r>
            <a:r>
              <a:rPr sz="2400" spc="-7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Times New Roman"/>
                <a:cs typeface="Times New Roman"/>
              </a:rPr>
              <a:t>works</a:t>
            </a:r>
            <a:endParaRPr sz="240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353963209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46284" y="1011020"/>
            <a:ext cx="7978775" cy="38220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000" spc="-20" dirty="0">
                <a:latin typeface="Times New Roman"/>
                <a:cs typeface="Times New Roman"/>
              </a:rPr>
              <a:t>1.Vegetation</a:t>
            </a:r>
            <a:r>
              <a:rPr sz="2000" spc="-4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pre-operation</a:t>
            </a:r>
            <a:r>
              <a:rPr sz="2000" spc="-4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works</a:t>
            </a:r>
            <a:endParaRPr sz="2000">
              <a:latin typeface="Times New Roman"/>
              <a:cs typeface="Times New Roman"/>
            </a:endParaRPr>
          </a:p>
          <a:p>
            <a:pPr marL="300355">
              <a:lnSpc>
                <a:spcPct val="100000"/>
              </a:lnSpc>
              <a:spcBef>
                <a:spcPts val="1570"/>
              </a:spcBef>
            </a:pPr>
            <a:r>
              <a:rPr sz="1800" b="1" spc="-5" dirty="0">
                <a:latin typeface="Times New Roman"/>
                <a:cs typeface="Times New Roman"/>
              </a:rPr>
              <a:t>Define:</a:t>
            </a:r>
            <a:endParaRPr sz="1800">
              <a:latin typeface="Times New Roman"/>
              <a:cs typeface="Times New Roman"/>
            </a:endParaRPr>
          </a:p>
          <a:p>
            <a:pPr marL="300355" marR="5715">
              <a:lnSpc>
                <a:spcPct val="100000"/>
              </a:lnSpc>
            </a:pPr>
            <a:r>
              <a:rPr sz="1800" spc="-5" dirty="0">
                <a:latin typeface="Times New Roman"/>
                <a:cs typeface="Times New Roman"/>
              </a:rPr>
              <a:t>Refers</a:t>
            </a:r>
            <a:r>
              <a:rPr sz="1800" spc="19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to</a:t>
            </a:r>
            <a:r>
              <a:rPr sz="1800" spc="19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the</a:t>
            </a:r>
            <a:r>
              <a:rPr sz="1800" spc="19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engineering</a:t>
            </a:r>
            <a:r>
              <a:rPr sz="1800" spc="19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protection</a:t>
            </a:r>
            <a:r>
              <a:rPr sz="1800" spc="19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measures</a:t>
            </a:r>
            <a:r>
              <a:rPr sz="1800" spc="19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done</a:t>
            </a:r>
            <a:r>
              <a:rPr sz="1800" spc="18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before</a:t>
            </a:r>
            <a:r>
              <a:rPr sz="1800" spc="19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introducing</a:t>
            </a:r>
            <a:r>
              <a:rPr sz="1800" spc="2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vegetation </a:t>
            </a:r>
            <a:r>
              <a:rPr sz="1800" spc="-434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in exposed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slopes.</a:t>
            </a:r>
            <a:endParaRPr sz="18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850">
              <a:latin typeface="Times New Roman"/>
              <a:cs typeface="Times New Roman"/>
            </a:endParaRPr>
          </a:p>
          <a:p>
            <a:pPr marL="300355">
              <a:lnSpc>
                <a:spcPct val="100000"/>
              </a:lnSpc>
            </a:pPr>
            <a:r>
              <a:rPr sz="1800" b="1" spc="-5" dirty="0">
                <a:latin typeface="Times New Roman"/>
                <a:cs typeface="Times New Roman"/>
              </a:rPr>
              <a:t>Goal:</a:t>
            </a:r>
            <a:endParaRPr sz="1800">
              <a:latin typeface="Times New Roman"/>
              <a:cs typeface="Times New Roman"/>
            </a:endParaRPr>
          </a:p>
          <a:p>
            <a:pPr marL="299720" marR="5080" algn="just">
              <a:lnSpc>
                <a:spcPct val="100000"/>
              </a:lnSpc>
            </a:pPr>
            <a:r>
              <a:rPr sz="1800" spc="-65" dirty="0">
                <a:latin typeface="Times New Roman"/>
                <a:cs typeface="Times New Roman"/>
              </a:rPr>
              <a:t>To</a:t>
            </a:r>
            <a:r>
              <a:rPr sz="1800" spc="-6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aim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at reducing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soil erosion,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stabilizing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slope,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preventing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the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expansion</a:t>
            </a:r>
            <a:r>
              <a:rPr sz="1800" dirty="0">
                <a:latin typeface="Times New Roman"/>
                <a:cs typeface="Times New Roman"/>
              </a:rPr>
              <a:t> of 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collapse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area,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enhancing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the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stability</a:t>
            </a:r>
            <a:r>
              <a:rPr sz="1800" dirty="0">
                <a:latin typeface="Times New Roman"/>
                <a:cs typeface="Times New Roman"/>
              </a:rPr>
              <a:t> of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slope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foundation,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and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creating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the 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environmental conditions helpful to </a:t>
            </a:r>
            <a:r>
              <a:rPr sz="1800" dirty="0">
                <a:latin typeface="Times New Roman"/>
                <a:cs typeface="Times New Roman"/>
              </a:rPr>
              <a:t>the </a:t>
            </a:r>
            <a:r>
              <a:rPr sz="1800" spc="-5" dirty="0">
                <a:latin typeface="Times New Roman"/>
                <a:cs typeface="Times New Roman"/>
              </a:rPr>
              <a:t>germination, growth, and succession </a:t>
            </a:r>
            <a:r>
              <a:rPr sz="1800" spc="-10" dirty="0">
                <a:latin typeface="Times New Roman"/>
                <a:cs typeface="Times New Roman"/>
              </a:rPr>
              <a:t>of </a:t>
            </a:r>
            <a:r>
              <a:rPr sz="1800" spc="-5" dirty="0">
                <a:latin typeface="Times New Roman"/>
                <a:cs typeface="Times New Roman"/>
              </a:rPr>
              <a:t> plants. When plants </a:t>
            </a:r>
            <a:r>
              <a:rPr sz="1800" dirty="0">
                <a:latin typeface="Times New Roman"/>
                <a:cs typeface="Times New Roman"/>
              </a:rPr>
              <a:t>are </a:t>
            </a:r>
            <a:r>
              <a:rPr sz="1800" spc="-5" dirty="0">
                <a:latin typeface="Times New Roman"/>
                <a:cs typeface="Times New Roman"/>
              </a:rPr>
              <a:t>introduced into slope, the premise is that </a:t>
            </a:r>
            <a:r>
              <a:rPr sz="1800" dirty="0">
                <a:latin typeface="Times New Roman"/>
                <a:cs typeface="Times New Roman"/>
              </a:rPr>
              <a:t>the </a:t>
            </a:r>
            <a:r>
              <a:rPr sz="1800" spc="-5" dirty="0">
                <a:latin typeface="Times New Roman"/>
                <a:cs typeface="Times New Roman"/>
              </a:rPr>
              <a:t>gradient and 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erosion control </a:t>
            </a:r>
            <a:r>
              <a:rPr sz="1800" dirty="0">
                <a:latin typeface="Times New Roman"/>
                <a:cs typeface="Times New Roman"/>
              </a:rPr>
              <a:t>of </a:t>
            </a:r>
            <a:r>
              <a:rPr sz="1800" spc="-5" dirty="0">
                <a:latin typeface="Times New Roman"/>
                <a:cs typeface="Times New Roman"/>
              </a:rPr>
              <a:t>the base, physicochemical properties </a:t>
            </a:r>
            <a:r>
              <a:rPr sz="1800" dirty="0">
                <a:latin typeface="Times New Roman"/>
                <a:cs typeface="Times New Roman"/>
              </a:rPr>
              <a:t>of </a:t>
            </a:r>
            <a:r>
              <a:rPr sz="1800" spc="-5" dirty="0">
                <a:latin typeface="Times New Roman"/>
                <a:cs typeface="Times New Roman"/>
              </a:rPr>
              <a:t>the soil matrix, and the 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climatic conditions must </a:t>
            </a:r>
            <a:r>
              <a:rPr sz="1800" dirty="0">
                <a:latin typeface="Times New Roman"/>
                <a:cs typeface="Times New Roman"/>
              </a:rPr>
              <a:t>be </a:t>
            </a:r>
            <a:r>
              <a:rPr sz="1800" spc="-5" dirty="0">
                <a:latin typeface="Times New Roman"/>
                <a:cs typeface="Times New Roman"/>
              </a:rPr>
              <a:t>suitable </a:t>
            </a:r>
            <a:r>
              <a:rPr sz="1800" dirty="0">
                <a:latin typeface="Times New Roman"/>
                <a:cs typeface="Times New Roman"/>
              </a:rPr>
              <a:t>for </a:t>
            </a:r>
            <a:r>
              <a:rPr sz="1800" spc="-5" dirty="0">
                <a:latin typeface="Times New Roman"/>
                <a:cs typeface="Times New Roman"/>
              </a:rPr>
              <a:t>the </a:t>
            </a:r>
            <a:r>
              <a:rPr sz="1800" dirty="0">
                <a:latin typeface="Times New Roman"/>
                <a:cs typeface="Times New Roman"/>
              </a:rPr>
              <a:t>growth </a:t>
            </a:r>
            <a:r>
              <a:rPr sz="1800" spc="-5" dirty="0">
                <a:latin typeface="Times New Roman"/>
                <a:cs typeface="Times New Roman"/>
              </a:rPr>
              <a:t>and establishment </a:t>
            </a:r>
            <a:r>
              <a:rPr sz="1800" dirty="0">
                <a:latin typeface="Times New Roman"/>
                <a:cs typeface="Times New Roman"/>
              </a:rPr>
              <a:t>of </a:t>
            </a:r>
            <a:r>
              <a:rPr sz="1800" spc="-5" dirty="0">
                <a:latin typeface="Times New Roman"/>
                <a:cs typeface="Times New Roman"/>
              </a:rPr>
              <a:t>the </a:t>
            </a:r>
            <a:r>
              <a:rPr sz="1800" spc="-10" dirty="0">
                <a:latin typeface="Times New Roman"/>
                <a:cs typeface="Times New Roman"/>
              </a:rPr>
              <a:t>target </a:t>
            </a:r>
            <a:r>
              <a:rPr sz="1800" spc="-5" dirty="0">
                <a:latin typeface="Times New Roman"/>
                <a:cs typeface="Times New Roman"/>
              </a:rPr>
              <a:t> plant </a:t>
            </a:r>
            <a:r>
              <a:rPr sz="1800" spc="-15" dirty="0">
                <a:latin typeface="Times New Roman"/>
                <a:cs typeface="Times New Roman"/>
              </a:rPr>
              <a:t>community.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30259" y="289845"/>
            <a:ext cx="571119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" dirty="0">
                <a:latin typeface="Times New Roman"/>
                <a:cs typeface="Times New Roman"/>
              </a:rPr>
              <a:t>Key Items</a:t>
            </a:r>
            <a:r>
              <a:rPr sz="2400" spc="-1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of</a:t>
            </a:r>
            <a:r>
              <a:rPr sz="2400" spc="-45" dirty="0">
                <a:latin typeface="Times New Roman"/>
                <a:cs typeface="Times New Roman"/>
              </a:rPr>
              <a:t> </a:t>
            </a:r>
            <a:r>
              <a:rPr sz="2400" spc="-30" dirty="0">
                <a:latin typeface="Times New Roman"/>
                <a:cs typeface="Times New Roman"/>
              </a:rPr>
              <a:t>Vegetation</a:t>
            </a:r>
            <a:r>
              <a:rPr sz="2400" spc="-2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Engineering</a:t>
            </a:r>
            <a:r>
              <a:rPr sz="2400" spc="-2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Planning</a:t>
            </a:r>
            <a:endParaRPr sz="240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4770432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46284" y="1011020"/>
            <a:ext cx="7835265" cy="34563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61620" indent="-249554" algn="just">
              <a:lnSpc>
                <a:spcPct val="100000"/>
              </a:lnSpc>
              <a:spcBef>
                <a:spcPts val="95"/>
              </a:spcBef>
              <a:buFont typeface="Times New Roman"/>
              <a:buAutoNum type="arabicPeriod" startAt="2"/>
              <a:tabLst>
                <a:tab pos="262255" algn="l"/>
              </a:tabLst>
            </a:pPr>
            <a:r>
              <a:rPr sz="2000" spc="-25" dirty="0">
                <a:latin typeface="Times New Roman"/>
                <a:cs typeface="Times New Roman"/>
              </a:rPr>
              <a:t>Vegetation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introducing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operation</a:t>
            </a:r>
            <a:endParaRPr sz="2000">
              <a:latin typeface="Times New Roman"/>
              <a:cs typeface="Times New Roman"/>
            </a:endParaRPr>
          </a:p>
          <a:p>
            <a:pPr marL="300355" marR="21590" algn="just">
              <a:lnSpc>
                <a:spcPct val="150000"/>
              </a:lnSpc>
              <a:spcBef>
                <a:spcPts val="365"/>
              </a:spcBef>
            </a:pPr>
            <a:r>
              <a:rPr sz="1800" spc="-5" dirty="0">
                <a:latin typeface="Times New Roman"/>
                <a:cs typeface="Times New Roman"/>
              </a:rPr>
              <a:t>Refers </a:t>
            </a:r>
            <a:r>
              <a:rPr sz="1800" dirty="0">
                <a:latin typeface="Times New Roman"/>
                <a:cs typeface="Times New Roman"/>
              </a:rPr>
              <a:t>to </a:t>
            </a:r>
            <a:r>
              <a:rPr sz="1800" spc="-5" dirty="0">
                <a:latin typeface="Times New Roman"/>
                <a:cs typeface="Times New Roman"/>
              </a:rPr>
              <a:t>the suitable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operational methods used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to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enable</a:t>
            </a:r>
            <a:r>
              <a:rPr sz="1800" spc="44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plants</a:t>
            </a:r>
            <a:r>
              <a:rPr sz="1800" spc="44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to</a:t>
            </a:r>
            <a:r>
              <a:rPr sz="1800" spc="44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proliferate 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and </a:t>
            </a:r>
            <a:r>
              <a:rPr sz="1800" dirty="0">
                <a:latin typeface="Times New Roman"/>
                <a:cs typeface="Times New Roman"/>
              </a:rPr>
              <a:t>grow on </a:t>
            </a:r>
            <a:r>
              <a:rPr sz="1800" spc="-5" dirty="0">
                <a:latin typeface="Times New Roman"/>
                <a:cs typeface="Times New Roman"/>
              </a:rPr>
              <a:t>the base according to slope conditions </a:t>
            </a:r>
            <a:r>
              <a:rPr sz="1800" dirty="0">
                <a:latin typeface="Times New Roman"/>
                <a:cs typeface="Times New Roman"/>
              </a:rPr>
              <a:t>and </a:t>
            </a:r>
            <a:r>
              <a:rPr sz="1800" spc="-5" dirty="0">
                <a:latin typeface="Times New Roman"/>
                <a:cs typeface="Times New Roman"/>
              </a:rPr>
              <a:t>the </a:t>
            </a:r>
            <a:r>
              <a:rPr sz="1800" dirty="0">
                <a:latin typeface="Times New Roman"/>
                <a:cs typeface="Times New Roman"/>
              </a:rPr>
              <a:t>purpose of </a:t>
            </a:r>
            <a:r>
              <a:rPr sz="1800" spc="-5" dirty="0">
                <a:latin typeface="Times New Roman"/>
                <a:cs typeface="Times New Roman"/>
              </a:rPr>
              <a:t>vegetation. </a:t>
            </a:r>
            <a:r>
              <a:rPr sz="1800" spc="-434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The methods </a:t>
            </a:r>
            <a:r>
              <a:rPr sz="1800" dirty="0">
                <a:latin typeface="Times New Roman"/>
                <a:cs typeface="Times New Roman"/>
              </a:rPr>
              <a:t>of </a:t>
            </a:r>
            <a:r>
              <a:rPr sz="1800" spc="-5" dirty="0">
                <a:latin typeface="Times New Roman"/>
                <a:cs typeface="Times New Roman"/>
              </a:rPr>
              <a:t>vegetation introducing operation can </a:t>
            </a:r>
            <a:r>
              <a:rPr sz="1800" dirty="0">
                <a:latin typeface="Times New Roman"/>
                <a:cs typeface="Times New Roman"/>
              </a:rPr>
              <a:t>be </a:t>
            </a:r>
            <a:r>
              <a:rPr sz="1800" spc="-5" dirty="0">
                <a:latin typeface="Times New Roman"/>
                <a:cs typeface="Times New Roman"/>
              </a:rPr>
              <a:t>roughly divided </a:t>
            </a:r>
            <a:r>
              <a:rPr sz="1800" spc="-10" dirty="0">
                <a:latin typeface="Times New Roman"/>
                <a:cs typeface="Times New Roman"/>
              </a:rPr>
              <a:t>into </a:t>
            </a:r>
            <a:r>
              <a:rPr sz="1800" spc="-5" dirty="0"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seeding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method,</a:t>
            </a:r>
            <a:r>
              <a:rPr sz="1800" spc="1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transplanting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method</a:t>
            </a:r>
            <a:r>
              <a:rPr sz="1800" spc="1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and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vegetation</a:t>
            </a:r>
            <a:r>
              <a:rPr sz="1800" spc="1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induction</a:t>
            </a:r>
            <a:r>
              <a:rPr sz="1800" spc="1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method.</a:t>
            </a:r>
            <a:endParaRPr sz="1800">
              <a:latin typeface="Times New Roman"/>
              <a:cs typeface="Times New Roman"/>
            </a:endParaRPr>
          </a:p>
          <a:p>
            <a:pPr marL="261620" indent="-249554" algn="just">
              <a:lnSpc>
                <a:spcPct val="100000"/>
              </a:lnSpc>
              <a:spcBef>
                <a:spcPts val="1755"/>
              </a:spcBef>
              <a:buAutoNum type="arabicPeriod" startAt="3"/>
              <a:tabLst>
                <a:tab pos="262255" algn="l"/>
              </a:tabLst>
            </a:pPr>
            <a:r>
              <a:rPr sz="2000" spc="-25" dirty="0">
                <a:latin typeface="Times New Roman"/>
                <a:cs typeface="Times New Roman"/>
              </a:rPr>
              <a:t>Vegetation </a:t>
            </a:r>
            <a:r>
              <a:rPr sz="2000" spc="-5" dirty="0">
                <a:latin typeface="Times New Roman"/>
                <a:cs typeface="Times New Roman"/>
              </a:rPr>
              <a:t>maintenance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and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management</a:t>
            </a:r>
            <a:endParaRPr sz="2000">
              <a:latin typeface="Times New Roman"/>
              <a:cs typeface="Times New Roman"/>
            </a:endParaRPr>
          </a:p>
          <a:p>
            <a:pPr marL="300355" marR="5080" algn="just">
              <a:lnSpc>
                <a:spcPct val="150000"/>
              </a:lnSpc>
              <a:spcBef>
                <a:spcPts val="660"/>
              </a:spcBef>
            </a:pPr>
            <a:r>
              <a:rPr sz="1800" spc="-5" dirty="0">
                <a:latin typeface="Times New Roman"/>
                <a:cs typeface="Times New Roman"/>
              </a:rPr>
              <a:t>Refers to the measures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required to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ensure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the effectiveness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of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the vegetation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engineering</a:t>
            </a:r>
            <a:r>
              <a:rPr sz="1800" spc="-5" dirty="0">
                <a:latin typeface="Times New Roman"/>
                <a:cs typeface="Times New Roman"/>
              </a:rPr>
              <a:t>.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30259" y="289845"/>
            <a:ext cx="571119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" dirty="0">
                <a:latin typeface="Times New Roman"/>
                <a:cs typeface="Times New Roman"/>
              </a:rPr>
              <a:t>Key Items</a:t>
            </a:r>
            <a:r>
              <a:rPr sz="2400" spc="-1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of</a:t>
            </a:r>
            <a:r>
              <a:rPr sz="2400" spc="-45" dirty="0">
                <a:latin typeface="Times New Roman"/>
                <a:cs typeface="Times New Roman"/>
              </a:rPr>
              <a:t> </a:t>
            </a:r>
            <a:r>
              <a:rPr sz="2400" spc="-30" dirty="0">
                <a:latin typeface="Times New Roman"/>
                <a:cs typeface="Times New Roman"/>
              </a:rPr>
              <a:t>Vegetation</a:t>
            </a:r>
            <a:r>
              <a:rPr sz="2400" spc="-2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Engineering</a:t>
            </a:r>
            <a:r>
              <a:rPr sz="2400" spc="-2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Planning</a:t>
            </a:r>
            <a:endParaRPr sz="240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902775711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05968" y="915924"/>
            <a:ext cx="7594053" cy="3835145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1554396" y="4686143"/>
            <a:ext cx="584073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Times New Roman"/>
                <a:cs typeface="Times New Roman"/>
              </a:rPr>
              <a:t>Schematic</a:t>
            </a:r>
            <a:r>
              <a:rPr sz="1800" spc="1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diagram</a:t>
            </a:r>
            <a:r>
              <a:rPr sz="1800" dirty="0">
                <a:latin typeface="Times New Roman"/>
                <a:cs typeface="Times New Roman"/>
              </a:rPr>
              <a:t> of </a:t>
            </a:r>
            <a:r>
              <a:rPr sz="1800" spc="-5" dirty="0">
                <a:latin typeface="Times New Roman"/>
                <a:cs typeface="Times New Roman"/>
              </a:rPr>
              <a:t>the</a:t>
            </a:r>
            <a:r>
              <a:rPr sz="1800" dirty="0">
                <a:latin typeface="Times New Roman"/>
                <a:cs typeface="Times New Roman"/>
              </a:rPr>
              <a:t> work </a:t>
            </a:r>
            <a:r>
              <a:rPr sz="1800" spc="-5" dirty="0">
                <a:latin typeface="Times New Roman"/>
                <a:cs typeface="Times New Roman"/>
              </a:rPr>
              <a:t>items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of </a:t>
            </a:r>
            <a:r>
              <a:rPr sz="1800" spc="-5" dirty="0">
                <a:latin typeface="Times New Roman"/>
                <a:cs typeface="Times New Roman"/>
              </a:rPr>
              <a:t>vegetation</a:t>
            </a:r>
            <a:r>
              <a:rPr sz="1800" spc="1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engineering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330259" y="289845"/>
            <a:ext cx="571119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" dirty="0">
                <a:latin typeface="Times New Roman"/>
                <a:cs typeface="Times New Roman"/>
              </a:rPr>
              <a:t>Key Items</a:t>
            </a:r>
            <a:r>
              <a:rPr sz="2400" spc="-1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of</a:t>
            </a:r>
            <a:r>
              <a:rPr sz="2400" spc="-45" dirty="0">
                <a:latin typeface="Times New Roman"/>
                <a:cs typeface="Times New Roman"/>
              </a:rPr>
              <a:t> </a:t>
            </a:r>
            <a:r>
              <a:rPr sz="2400" spc="-30" dirty="0">
                <a:latin typeface="Times New Roman"/>
                <a:cs typeface="Times New Roman"/>
              </a:rPr>
              <a:t>Vegetation</a:t>
            </a:r>
            <a:r>
              <a:rPr sz="2400" spc="-2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Engineering</a:t>
            </a:r>
            <a:r>
              <a:rPr sz="2400" spc="-2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Planning</a:t>
            </a:r>
            <a:endParaRPr sz="240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830407431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46197" y="1010994"/>
            <a:ext cx="8359775" cy="403161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66065" indent="-254000" algn="just">
              <a:lnSpc>
                <a:spcPct val="100000"/>
              </a:lnSpc>
              <a:spcBef>
                <a:spcPts val="95"/>
              </a:spcBef>
              <a:buFont typeface="Times New Roman"/>
              <a:buAutoNum type="arabicPeriod"/>
              <a:tabLst>
                <a:tab pos="266700" algn="l"/>
              </a:tabLst>
            </a:pPr>
            <a:r>
              <a:rPr sz="2000" spc="-5" dirty="0">
                <a:latin typeface="Times New Roman"/>
                <a:cs typeface="Times New Roman"/>
              </a:rPr>
              <a:t>Soil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and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water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conservation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type</a:t>
            </a:r>
            <a:endParaRPr sz="2000" dirty="0">
              <a:latin typeface="Times New Roman"/>
              <a:cs typeface="Times New Roman"/>
            </a:endParaRPr>
          </a:p>
          <a:p>
            <a:pPr marL="228600" marR="384810" indent="-635" algn="just">
              <a:lnSpc>
                <a:spcPct val="150000"/>
              </a:lnSpc>
              <a:spcBef>
                <a:spcPts val="365"/>
              </a:spcBef>
            </a:pP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The rapid vegetation covering method </a:t>
            </a:r>
            <a:r>
              <a:rPr sz="1800" spc="-5" dirty="0">
                <a:latin typeface="Times New Roman"/>
                <a:cs typeface="Times New Roman"/>
              </a:rPr>
              <a:t>used in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artificial development, vegetation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destruction areas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or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exposed areas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of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natural disasters </a:t>
            </a:r>
            <a:r>
              <a:rPr sz="1800" dirty="0">
                <a:latin typeface="Times New Roman"/>
                <a:cs typeface="Times New Roman"/>
              </a:rPr>
              <a:t>for </a:t>
            </a:r>
            <a:r>
              <a:rPr sz="1800" spc="-5" dirty="0">
                <a:latin typeface="Times New Roman"/>
                <a:cs typeface="Times New Roman"/>
              </a:rPr>
              <a:t>the </a:t>
            </a:r>
            <a:r>
              <a:rPr sz="1800" dirty="0">
                <a:latin typeface="Times New Roman"/>
                <a:cs typeface="Times New Roman"/>
              </a:rPr>
              <a:t>purposes of </a:t>
            </a:r>
            <a:r>
              <a:rPr sz="1800" spc="-5" dirty="0">
                <a:latin typeface="Times New Roman"/>
                <a:cs typeface="Times New Roman"/>
              </a:rPr>
              <a:t>soil and 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water conservation, erosion reduction, disaster prevention, etc., Better effectiveness 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can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be </a:t>
            </a:r>
            <a:r>
              <a:rPr sz="1800" spc="-5" dirty="0">
                <a:latin typeface="Times New Roman"/>
                <a:cs typeface="Times New Roman"/>
              </a:rPr>
              <a:t>achieved</a:t>
            </a:r>
            <a:r>
              <a:rPr sz="1800" spc="1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if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cooperates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with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soil and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water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conservation</a:t>
            </a:r>
            <a:r>
              <a:rPr sz="1800" spc="1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engineering.</a:t>
            </a:r>
            <a:endParaRPr sz="1800" dirty="0">
              <a:latin typeface="Times New Roman"/>
              <a:cs typeface="Times New Roman"/>
            </a:endParaRPr>
          </a:p>
          <a:p>
            <a:pPr marL="266065" indent="-254000" algn="just">
              <a:lnSpc>
                <a:spcPct val="100000"/>
              </a:lnSpc>
              <a:spcBef>
                <a:spcPts val="735"/>
              </a:spcBef>
              <a:buAutoNum type="arabicPeriod" startAt="2"/>
              <a:tabLst>
                <a:tab pos="266700" algn="l"/>
              </a:tabLst>
            </a:pPr>
            <a:r>
              <a:rPr sz="2000" spc="-5" dirty="0">
                <a:latin typeface="Times New Roman"/>
                <a:cs typeface="Times New Roman"/>
              </a:rPr>
              <a:t>Landscape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green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land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type</a:t>
            </a:r>
            <a:endParaRPr sz="2000" dirty="0">
              <a:latin typeface="Times New Roman"/>
              <a:cs typeface="Times New Roman"/>
            </a:endParaRPr>
          </a:p>
          <a:p>
            <a:pPr marL="228600" marR="384810" indent="-635" algn="just">
              <a:lnSpc>
                <a:spcPct val="150000"/>
              </a:lnSpc>
              <a:spcBef>
                <a:spcPts val="645"/>
              </a:spcBef>
            </a:pPr>
            <a:r>
              <a:rPr sz="1800" spc="-5" dirty="0">
                <a:latin typeface="Times New Roman"/>
                <a:cs typeface="Times New Roman"/>
              </a:rPr>
              <a:t>Cooperating with artificial structures to carry </a:t>
            </a:r>
            <a:r>
              <a:rPr sz="1800" dirty="0">
                <a:latin typeface="Times New Roman"/>
                <a:cs typeface="Times New Roman"/>
              </a:rPr>
              <a:t>out </a:t>
            </a:r>
            <a:r>
              <a:rPr sz="1800" spc="-5" dirty="0">
                <a:latin typeface="Times New Roman"/>
                <a:cs typeface="Times New Roman"/>
              </a:rPr>
              <a:t>vegetation introducing operations. </a:t>
            </a:r>
            <a:r>
              <a:rPr sz="1800" dirty="0">
                <a:latin typeface="Times New Roman"/>
                <a:cs typeface="Times New Roman"/>
              </a:rPr>
              <a:t> In </a:t>
            </a:r>
            <a:r>
              <a:rPr sz="1800" spc="-5" dirty="0">
                <a:latin typeface="Times New Roman"/>
                <a:cs typeface="Times New Roman"/>
              </a:rPr>
              <a:t>principle, </a:t>
            </a:r>
            <a:r>
              <a:rPr sz="1800" dirty="0">
                <a:latin typeface="Times New Roman"/>
                <a:cs typeface="Times New Roman"/>
              </a:rPr>
              <a:t>local </a:t>
            </a:r>
            <a:r>
              <a:rPr sz="1800" spc="-5" dirty="0">
                <a:latin typeface="Times New Roman"/>
                <a:cs typeface="Times New Roman"/>
              </a:rPr>
              <a:t>plants and landscape plants are mainly used to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create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green </a:t>
            </a:r>
            <a:r>
              <a:rPr sz="1800" spc="-10" dirty="0">
                <a:solidFill>
                  <a:srgbClr val="C00000"/>
                </a:solidFill>
                <a:latin typeface="Times New Roman"/>
                <a:cs typeface="Times New Roman"/>
              </a:rPr>
              <a:t>land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 space and landscape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20" dirty="0">
                <a:solidFill>
                  <a:srgbClr val="C00000"/>
                </a:solidFill>
                <a:latin typeface="Times New Roman"/>
                <a:cs typeface="Times New Roman"/>
              </a:rPr>
              <a:t>beauty</a:t>
            </a:r>
            <a:r>
              <a:rPr sz="1800" spc="-20" dirty="0">
                <a:latin typeface="Times New Roman"/>
                <a:cs typeface="Times New Roman"/>
              </a:rPr>
              <a:t>.</a:t>
            </a:r>
            <a:endParaRPr sz="1800" dirty="0">
              <a:latin typeface="Times New Roman"/>
              <a:cs typeface="Times New Roman"/>
            </a:endParaRPr>
          </a:p>
          <a:p>
            <a:pPr marR="5080" algn="r">
              <a:lnSpc>
                <a:spcPct val="100000"/>
              </a:lnSpc>
              <a:spcBef>
                <a:spcPts val="640"/>
              </a:spcBef>
            </a:pPr>
            <a:endParaRPr sz="1400" dirty="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30259" y="292131"/>
            <a:ext cx="5905500" cy="330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000" spc="-5" dirty="0">
                <a:latin typeface="Times New Roman"/>
                <a:cs typeface="Times New Roman"/>
              </a:rPr>
              <a:t>Basic</a:t>
            </a:r>
            <a:r>
              <a:rPr sz="2000" spc="-45" dirty="0">
                <a:latin typeface="Times New Roman"/>
                <a:cs typeface="Times New Roman"/>
              </a:rPr>
              <a:t> </a:t>
            </a:r>
            <a:r>
              <a:rPr sz="2000" spc="-30" dirty="0">
                <a:latin typeface="Times New Roman"/>
                <a:cs typeface="Times New Roman"/>
              </a:rPr>
              <a:t>Types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of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spc="-25" dirty="0">
                <a:latin typeface="Times New Roman"/>
                <a:cs typeface="Times New Roman"/>
              </a:rPr>
              <a:t>Vegetation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Engineering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Design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Objectives</a:t>
            </a:r>
            <a:endParaRPr sz="200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46447702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30259" y="292131"/>
            <a:ext cx="5905500" cy="330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000" spc="-5" dirty="0">
                <a:latin typeface="Times New Roman"/>
                <a:cs typeface="Times New Roman"/>
              </a:rPr>
              <a:t>Basic</a:t>
            </a:r>
            <a:r>
              <a:rPr sz="2000" spc="-45" dirty="0">
                <a:latin typeface="Times New Roman"/>
                <a:cs typeface="Times New Roman"/>
              </a:rPr>
              <a:t> </a:t>
            </a:r>
            <a:r>
              <a:rPr sz="2000" spc="-30" dirty="0">
                <a:latin typeface="Times New Roman"/>
                <a:cs typeface="Times New Roman"/>
              </a:rPr>
              <a:t>Types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of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spc="-25" dirty="0">
                <a:latin typeface="Times New Roman"/>
                <a:cs typeface="Times New Roman"/>
              </a:rPr>
              <a:t>Vegetation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Engineering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Design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Objectives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46197" y="779860"/>
            <a:ext cx="7980045" cy="4286885"/>
          </a:xfrm>
          <a:prstGeom prst="rect">
            <a:avLst/>
          </a:prstGeom>
        </p:spPr>
        <p:txBody>
          <a:bodyPr vert="horz" wrap="square" lIns="0" tIns="173355" rIns="0" bIns="0" rtlCol="0">
            <a:spAutoFit/>
          </a:bodyPr>
          <a:lstStyle/>
          <a:p>
            <a:pPr marL="266065" indent="-254000" algn="just">
              <a:lnSpc>
                <a:spcPct val="100000"/>
              </a:lnSpc>
              <a:spcBef>
                <a:spcPts val="1365"/>
              </a:spcBef>
              <a:buAutoNum type="arabicPeriod" startAt="3"/>
              <a:tabLst>
                <a:tab pos="266700" algn="l"/>
              </a:tabLst>
            </a:pPr>
            <a:r>
              <a:rPr sz="2000" spc="-5" dirty="0">
                <a:latin typeface="Times New Roman"/>
                <a:cs typeface="Times New Roman"/>
              </a:rPr>
              <a:t>Nature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conservation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type</a:t>
            </a:r>
            <a:endParaRPr sz="2000">
              <a:latin typeface="Times New Roman"/>
              <a:cs typeface="Times New Roman"/>
            </a:endParaRPr>
          </a:p>
          <a:p>
            <a:pPr marL="228600" marR="5080" algn="just">
              <a:lnSpc>
                <a:spcPct val="150000"/>
              </a:lnSpc>
              <a:spcBef>
                <a:spcPts val="60"/>
              </a:spcBef>
            </a:pPr>
            <a:r>
              <a:rPr sz="1800" spc="-5" dirty="0">
                <a:latin typeface="Times New Roman"/>
                <a:cs typeface="Times New Roman"/>
              </a:rPr>
              <a:t>Natural plant succession to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reach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vegetation communities near its apogee with the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use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of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native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plants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as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principle</a:t>
            </a:r>
            <a:r>
              <a:rPr sz="1800" spc="-5" dirty="0">
                <a:latin typeface="Times New Roman"/>
                <a:cs typeface="Times New Roman"/>
              </a:rPr>
              <a:t>,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in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order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to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restore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the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status</a:t>
            </a:r>
            <a:r>
              <a:rPr sz="1800" dirty="0">
                <a:latin typeface="Times New Roman"/>
                <a:cs typeface="Times New Roman"/>
              </a:rPr>
              <a:t> of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the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existing 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vegetation,</a:t>
            </a:r>
            <a:r>
              <a:rPr sz="1800" spc="1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usually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is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used in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natural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forest</a:t>
            </a:r>
            <a:r>
              <a:rPr sz="1800" spc="1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park</a:t>
            </a:r>
            <a:r>
              <a:rPr sz="1800" dirty="0">
                <a:latin typeface="Times New Roman"/>
                <a:cs typeface="Times New Roman"/>
              </a:rPr>
              <a:t> or </a:t>
            </a:r>
            <a:r>
              <a:rPr sz="1800" spc="-5" dirty="0">
                <a:latin typeface="Times New Roman"/>
                <a:cs typeface="Times New Roman"/>
              </a:rPr>
              <a:t>conservation</a:t>
            </a:r>
            <a:r>
              <a:rPr sz="1800" spc="1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area.</a:t>
            </a:r>
            <a:endParaRPr sz="1800">
              <a:latin typeface="Times New Roman"/>
              <a:cs typeface="Times New Roman"/>
            </a:endParaRPr>
          </a:p>
          <a:p>
            <a:pPr marL="266065" indent="-254000" algn="just">
              <a:lnSpc>
                <a:spcPct val="100000"/>
              </a:lnSpc>
              <a:spcBef>
                <a:spcPts val="1110"/>
              </a:spcBef>
              <a:buAutoNum type="arabicPeriod" startAt="4"/>
              <a:tabLst>
                <a:tab pos="266700" algn="l"/>
              </a:tabLst>
            </a:pPr>
            <a:r>
              <a:rPr sz="2000" spc="-5" dirty="0">
                <a:latin typeface="Times New Roman"/>
                <a:cs typeface="Times New Roman"/>
              </a:rPr>
              <a:t>Coordinating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afforestation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type</a:t>
            </a:r>
            <a:endParaRPr sz="2000">
              <a:latin typeface="Times New Roman"/>
              <a:cs typeface="Times New Roman"/>
            </a:endParaRPr>
          </a:p>
          <a:p>
            <a:pPr marL="228600" marR="5080" algn="just">
              <a:lnSpc>
                <a:spcPct val="150000"/>
              </a:lnSpc>
              <a:spcBef>
                <a:spcPts val="395"/>
              </a:spcBef>
            </a:pPr>
            <a:r>
              <a:rPr sz="1800" spc="-5" dirty="0">
                <a:latin typeface="Times New Roman"/>
                <a:cs typeface="Times New Roman"/>
              </a:rPr>
              <a:t>Mainly </a:t>
            </a:r>
            <a:r>
              <a:rPr sz="1800" dirty="0">
                <a:latin typeface="Times New Roman"/>
                <a:cs typeface="Times New Roman"/>
              </a:rPr>
              <a:t>for </a:t>
            </a:r>
            <a:r>
              <a:rPr sz="1800" spc="-5" dirty="0">
                <a:latin typeface="Times New Roman"/>
                <a:cs typeface="Times New Roman"/>
              </a:rPr>
              <a:t>forestry operation </a:t>
            </a:r>
            <a:r>
              <a:rPr sz="1800" dirty="0">
                <a:latin typeface="Times New Roman"/>
                <a:cs typeface="Times New Roman"/>
              </a:rPr>
              <a:t>and </a:t>
            </a:r>
            <a:r>
              <a:rPr sz="1800" spc="-5" dirty="0">
                <a:latin typeface="Times New Roman"/>
                <a:cs typeface="Times New Roman"/>
              </a:rPr>
              <a:t>management, reach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artificial forest community </a:t>
            </a:r>
            <a:r>
              <a:rPr sz="1800" spc="-5" dirty="0">
                <a:latin typeface="Times New Roman"/>
                <a:cs typeface="Times New Roman"/>
              </a:rPr>
              <a:t>in </a:t>
            </a:r>
            <a:r>
              <a:rPr sz="1800" dirty="0">
                <a:latin typeface="Times New Roman"/>
                <a:cs typeface="Times New Roman"/>
              </a:rPr>
              <a:t> short </a:t>
            </a:r>
            <a:r>
              <a:rPr sz="1800" spc="-5" dirty="0">
                <a:latin typeface="Times New Roman"/>
                <a:cs typeface="Times New Roman"/>
              </a:rPr>
              <a:t>term through the transplanting </a:t>
            </a:r>
            <a:r>
              <a:rPr sz="1800" dirty="0">
                <a:latin typeface="Times New Roman"/>
                <a:cs typeface="Times New Roman"/>
              </a:rPr>
              <a:t>of </a:t>
            </a:r>
            <a:r>
              <a:rPr sz="1800" spc="-5" dirty="0">
                <a:latin typeface="Times New Roman"/>
                <a:cs typeface="Times New Roman"/>
              </a:rPr>
              <a:t>economic </a:t>
            </a:r>
            <a:r>
              <a:rPr sz="1800" dirty="0">
                <a:latin typeface="Times New Roman"/>
                <a:cs typeface="Times New Roman"/>
              </a:rPr>
              <a:t>forest </a:t>
            </a:r>
            <a:r>
              <a:rPr sz="1800" spc="-5" dirty="0">
                <a:latin typeface="Times New Roman"/>
                <a:cs typeface="Times New Roman"/>
              </a:rPr>
              <a:t>tree species and artificial 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tending. </a:t>
            </a:r>
            <a:r>
              <a:rPr sz="1800" spc="-20" dirty="0">
                <a:latin typeface="Times New Roman"/>
                <a:cs typeface="Times New Roman"/>
              </a:rPr>
              <a:t>Tree </a:t>
            </a:r>
            <a:r>
              <a:rPr sz="1800" spc="-5" dirty="0">
                <a:latin typeface="Times New Roman"/>
                <a:cs typeface="Times New Roman"/>
              </a:rPr>
              <a:t>seedling </a:t>
            </a:r>
            <a:r>
              <a:rPr sz="1800" dirty="0">
                <a:latin typeface="Times New Roman"/>
                <a:cs typeface="Times New Roman"/>
              </a:rPr>
              <a:t>and </a:t>
            </a:r>
            <a:r>
              <a:rPr sz="1800" spc="-5" dirty="0">
                <a:latin typeface="Times New Roman"/>
                <a:cs typeface="Times New Roman"/>
              </a:rPr>
              <a:t>small seedling transplanting is often used to ensure that 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trees (roots) </a:t>
            </a:r>
            <a:r>
              <a:rPr sz="1800" dirty="0">
                <a:latin typeface="Times New Roman"/>
                <a:cs typeface="Times New Roman"/>
              </a:rPr>
              <a:t>grow </a:t>
            </a:r>
            <a:r>
              <a:rPr sz="1800" spc="-5" dirty="0">
                <a:latin typeface="Times New Roman"/>
                <a:cs typeface="Times New Roman"/>
              </a:rPr>
              <a:t>normally </a:t>
            </a:r>
            <a:r>
              <a:rPr sz="1800" dirty="0">
                <a:latin typeface="Times New Roman"/>
                <a:cs typeface="Times New Roman"/>
              </a:rPr>
              <a:t>and </a:t>
            </a:r>
            <a:r>
              <a:rPr sz="1800" spc="-5" dirty="0">
                <a:latin typeface="Times New Roman"/>
                <a:cs typeface="Times New Roman"/>
              </a:rPr>
              <a:t>the goal </a:t>
            </a:r>
            <a:r>
              <a:rPr sz="1800" dirty="0">
                <a:latin typeface="Times New Roman"/>
                <a:cs typeface="Times New Roman"/>
              </a:rPr>
              <a:t>can be </a:t>
            </a:r>
            <a:r>
              <a:rPr sz="1800" spc="-5" dirty="0">
                <a:latin typeface="Times New Roman"/>
                <a:cs typeface="Times New Roman"/>
              </a:rPr>
              <a:t>achieved with more economic 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operation.</a:t>
            </a:r>
            <a:endParaRPr sz="180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994901955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30259" y="292131"/>
            <a:ext cx="5905500" cy="330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000" spc="-5" dirty="0">
                <a:latin typeface="Times New Roman"/>
                <a:cs typeface="Times New Roman"/>
              </a:rPr>
              <a:t>Basic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spc="-30" dirty="0">
                <a:latin typeface="Times New Roman"/>
                <a:cs typeface="Times New Roman"/>
              </a:rPr>
              <a:t>Types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of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spc="-25" dirty="0">
                <a:latin typeface="Times New Roman"/>
                <a:cs typeface="Times New Roman"/>
              </a:rPr>
              <a:t>Vegetation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Engineering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Design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Objectives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676021" y="940965"/>
            <a:ext cx="5504180" cy="5753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94310" marR="5080" indent="-182245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Times New Roman"/>
                <a:cs typeface="Times New Roman"/>
              </a:rPr>
              <a:t>Comparison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of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basic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design</a:t>
            </a:r>
            <a:r>
              <a:rPr sz="1800" spc="1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types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of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vegetation</a:t>
            </a:r>
            <a:r>
              <a:rPr sz="1800" spc="1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engineering </a:t>
            </a:r>
            <a:r>
              <a:rPr sz="1800" spc="-434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(Source: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Soil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and</a:t>
            </a:r>
            <a:r>
              <a:rPr sz="1800" spc="-30" dirty="0">
                <a:latin typeface="Times New Roman"/>
                <a:cs typeface="Times New Roman"/>
              </a:rPr>
              <a:t> </a:t>
            </a:r>
            <a:r>
              <a:rPr sz="1800" spc="-35" dirty="0">
                <a:latin typeface="Times New Roman"/>
                <a:cs typeface="Times New Roman"/>
              </a:rPr>
              <a:t>Water</a:t>
            </a:r>
            <a:r>
              <a:rPr sz="1800" spc="1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Conservation</a:t>
            </a:r>
            <a:r>
              <a:rPr sz="1800" spc="1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Handbook,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2005)</a:t>
            </a:r>
            <a:endParaRPr sz="1800">
              <a:latin typeface="Times New Roman"/>
              <a:cs typeface="Times New Roman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25872" y="1649647"/>
            <a:ext cx="8014143" cy="3211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9609962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30259" y="292131"/>
            <a:ext cx="5905500" cy="330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000" spc="-5" dirty="0">
                <a:latin typeface="Times New Roman"/>
                <a:cs typeface="Times New Roman"/>
              </a:rPr>
              <a:t>Basic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spc="-30" dirty="0">
                <a:latin typeface="Times New Roman"/>
                <a:cs typeface="Times New Roman"/>
              </a:rPr>
              <a:t>Types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of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spc="-25" dirty="0">
                <a:latin typeface="Times New Roman"/>
                <a:cs typeface="Times New Roman"/>
              </a:rPr>
              <a:t>Vegetation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Engineering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Design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Objectives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269704" y="940965"/>
            <a:ext cx="6243955" cy="5753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36957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Times New Roman"/>
                <a:cs typeface="Times New Roman"/>
              </a:rPr>
              <a:t>Comparison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of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basic design</a:t>
            </a:r>
            <a:r>
              <a:rPr sz="1800" spc="1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types</a:t>
            </a:r>
            <a:r>
              <a:rPr sz="1800" dirty="0">
                <a:latin typeface="Times New Roman"/>
                <a:cs typeface="Times New Roman"/>
              </a:rPr>
              <a:t> of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vegetation</a:t>
            </a:r>
            <a:r>
              <a:rPr sz="1800" spc="1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engineering 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(Source:</a:t>
            </a:r>
            <a:r>
              <a:rPr sz="1800" spc="1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Soil</a:t>
            </a:r>
            <a:r>
              <a:rPr sz="1800" spc="1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and</a:t>
            </a:r>
            <a:r>
              <a:rPr sz="1800" spc="-20" dirty="0">
                <a:latin typeface="Times New Roman"/>
                <a:cs typeface="Times New Roman"/>
              </a:rPr>
              <a:t> </a:t>
            </a:r>
            <a:r>
              <a:rPr sz="1800" spc="-35" dirty="0">
                <a:latin typeface="Times New Roman"/>
                <a:cs typeface="Times New Roman"/>
              </a:rPr>
              <a:t>Water</a:t>
            </a:r>
            <a:r>
              <a:rPr sz="1800" spc="2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Conservation</a:t>
            </a:r>
            <a:r>
              <a:rPr sz="1800" spc="2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Handbook,</a:t>
            </a:r>
            <a:r>
              <a:rPr sz="1800" spc="2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2005)(Continued)</a:t>
            </a:r>
            <a:endParaRPr sz="1800">
              <a:latin typeface="Times New Roman"/>
              <a:cs typeface="Times New Roman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88822" y="1656842"/>
            <a:ext cx="6831066" cy="3368040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1979676" y="3811523"/>
            <a:ext cx="1152525" cy="144145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0" rIns="0" bIns="0" rtlCol="0">
            <a:spAutoFit/>
          </a:bodyPr>
          <a:lstStyle/>
          <a:p>
            <a:pPr marL="292735" indent="-172085">
              <a:lnSpc>
                <a:spcPts val="1135"/>
              </a:lnSpc>
              <a:buFont typeface="Arial MT"/>
              <a:buChar char="•"/>
              <a:tabLst>
                <a:tab pos="293370" algn="l"/>
              </a:tabLst>
            </a:pPr>
            <a:r>
              <a:rPr sz="1050" spc="-5" dirty="0">
                <a:latin typeface="Malgun Gothic"/>
                <a:cs typeface="Malgun Gothic"/>
              </a:rPr>
              <a:t>Rapid</a:t>
            </a:r>
            <a:r>
              <a:rPr sz="1050" spc="-25" dirty="0">
                <a:latin typeface="Malgun Gothic"/>
                <a:cs typeface="Malgun Gothic"/>
              </a:rPr>
              <a:t> </a:t>
            </a:r>
            <a:r>
              <a:rPr sz="1050" spc="-5" dirty="0">
                <a:latin typeface="Malgun Gothic"/>
                <a:cs typeface="Malgun Gothic"/>
              </a:rPr>
              <a:t>forest</a:t>
            </a:r>
            <a:endParaRPr sz="1050">
              <a:latin typeface="Malgun Gothic"/>
              <a:cs typeface="Malgun Gothic"/>
            </a:endParaRPr>
          </a:p>
        </p:txBody>
      </p:sp>
    </p:spTree>
    <p:extLst>
      <p:ext uri="{BB962C8B-B14F-4D97-AF65-F5344CB8AC3E}">
        <p14:creationId xmlns:p14="http://schemas.microsoft.com/office/powerpoint/2010/main" val="3164628491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07442" y="1"/>
            <a:ext cx="9036557" cy="5143498"/>
            <a:chOff x="107442" y="1"/>
            <a:chExt cx="9036557" cy="5143498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7442" y="1"/>
              <a:ext cx="6412128" cy="5143498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193536" y="3970020"/>
              <a:ext cx="2950463" cy="838961"/>
            </a:xfrm>
            <a:prstGeom prst="rect">
              <a:avLst/>
            </a:prstGeom>
          </p:spPr>
        </p:pic>
      </p:grpSp>
      <p:sp>
        <p:nvSpPr>
          <p:cNvPr id="6" name="object 6"/>
          <p:cNvSpPr txBox="1"/>
          <p:nvPr/>
        </p:nvSpPr>
        <p:spPr>
          <a:xfrm>
            <a:off x="6359996" y="4037309"/>
            <a:ext cx="2590800" cy="5753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857250" marR="5080" indent="-845185">
              <a:lnSpc>
                <a:spcPct val="100000"/>
              </a:lnSpc>
              <a:spcBef>
                <a:spcPts val="100"/>
              </a:spcBef>
            </a:pPr>
            <a:r>
              <a:rPr sz="1800" spc="-25" dirty="0">
                <a:latin typeface="Times New Roman"/>
                <a:cs typeface="Times New Roman"/>
              </a:rPr>
              <a:t>Vegetation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engineering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plan </a:t>
            </a:r>
            <a:r>
              <a:rPr sz="1800" spc="-434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flowchart</a:t>
            </a:r>
            <a:endParaRPr sz="1800">
              <a:latin typeface="Times New Roman"/>
              <a:cs typeface="Times New Roman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1941385" y="1541335"/>
            <a:ext cx="1464310" cy="534035"/>
            <a:chOff x="1941385" y="1541335"/>
            <a:chExt cx="1464310" cy="534035"/>
          </a:xfrm>
        </p:grpSpPr>
        <p:sp>
          <p:nvSpPr>
            <p:cNvPr id="8" name="object 8"/>
            <p:cNvSpPr/>
            <p:nvPr/>
          </p:nvSpPr>
          <p:spPr>
            <a:xfrm>
              <a:off x="1948053" y="1548002"/>
              <a:ext cx="1450975" cy="520700"/>
            </a:xfrm>
            <a:custGeom>
              <a:avLst/>
              <a:gdLst/>
              <a:ahLst/>
              <a:cxnLst/>
              <a:rect l="l" t="t" r="r" b="b"/>
              <a:pathLst>
                <a:path w="1450975" h="520700">
                  <a:moveTo>
                    <a:pt x="1450848" y="0"/>
                  </a:moveTo>
                  <a:lnTo>
                    <a:pt x="0" y="0"/>
                  </a:lnTo>
                  <a:lnTo>
                    <a:pt x="0" y="520445"/>
                  </a:lnTo>
                  <a:lnTo>
                    <a:pt x="1450848" y="520445"/>
                  </a:lnTo>
                  <a:lnTo>
                    <a:pt x="145084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948053" y="1548002"/>
              <a:ext cx="1450975" cy="520700"/>
            </a:xfrm>
            <a:custGeom>
              <a:avLst/>
              <a:gdLst/>
              <a:ahLst/>
              <a:cxnLst/>
              <a:rect l="l" t="t" r="r" b="b"/>
              <a:pathLst>
                <a:path w="1450975" h="520700">
                  <a:moveTo>
                    <a:pt x="0" y="0"/>
                  </a:moveTo>
                  <a:lnTo>
                    <a:pt x="1450848" y="0"/>
                  </a:lnTo>
                  <a:lnTo>
                    <a:pt x="1450848" y="520445"/>
                  </a:lnTo>
                  <a:lnTo>
                    <a:pt x="0" y="520445"/>
                  </a:lnTo>
                  <a:lnTo>
                    <a:pt x="0" y="0"/>
                  </a:lnTo>
                  <a:close/>
                </a:path>
              </a:pathLst>
            </a:custGeom>
            <a:ln w="1295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1948052" y="1548002"/>
            <a:ext cx="1450975" cy="520700"/>
          </a:xfrm>
          <a:prstGeom prst="rect">
            <a:avLst/>
          </a:prstGeom>
        </p:spPr>
        <p:txBody>
          <a:bodyPr vert="horz" wrap="square" lIns="0" tIns="94615" rIns="0" bIns="0" rtlCol="0">
            <a:spAutoFit/>
          </a:bodyPr>
          <a:lstStyle/>
          <a:p>
            <a:pPr marL="187960" marR="180340" indent="150495">
              <a:lnSpc>
                <a:spcPct val="100000"/>
              </a:lnSpc>
              <a:spcBef>
                <a:spcPts val="745"/>
              </a:spcBef>
            </a:pPr>
            <a:r>
              <a:rPr sz="1050" spc="-5" dirty="0">
                <a:latin typeface="Times New Roman"/>
                <a:cs typeface="Times New Roman"/>
              </a:rPr>
              <a:t>Application </a:t>
            </a:r>
            <a:r>
              <a:rPr sz="1050" dirty="0">
                <a:latin typeface="Times New Roman"/>
                <a:cs typeface="Times New Roman"/>
              </a:rPr>
              <a:t>of </a:t>
            </a:r>
            <a:r>
              <a:rPr sz="1050" spc="5" dirty="0">
                <a:latin typeface="Times New Roman"/>
                <a:cs typeface="Times New Roman"/>
              </a:rPr>
              <a:t> </a:t>
            </a:r>
            <a:r>
              <a:rPr sz="1050" dirty="0">
                <a:latin typeface="Times New Roman"/>
                <a:cs typeface="Times New Roman"/>
              </a:rPr>
              <a:t>vege</a:t>
            </a:r>
            <a:r>
              <a:rPr sz="1050" spc="-5" dirty="0">
                <a:latin typeface="Times New Roman"/>
                <a:cs typeface="Times New Roman"/>
              </a:rPr>
              <a:t>tati</a:t>
            </a:r>
            <a:r>
              <a:rPr sz="1050" dirty="0">
                <a:latin typeface="Times New Roman"/>
                <a:cs typeface="Times New Roman"/>
              </a:rPr>
              <a:t>on</a:t>
            </a:r>
            <a:r>
              <a:rPr sz="1050" spc="-20" dirty="0">
                <a:latin typeface="Times New Roman"/>
                <a:cs typeface="Times New Roman"/>
              </a:rPr>
              <a:t> </a:t>
            </a:r>
            <a:r>
              <a:rPr sz="1050" spc="-15" dirty="0">
                <a:latin typeface="Times New Roman"/>
                <a:cs typeface="Times New Roman"/>
              </a:rPr>
              <a:t>m</a:t>
            </a:r>
            <a:r>
              <a:rPr sz="1050" dirty="0">
                <a:latin typeface="Times New Roman"/>
                <a:cs typeface="Times New Roman"/>
              </a:rPr>
              <a:t>ate</a:t>
            </a:r>
            <a:r>
              <a:rPr sz="1050" spc="-5" dirty="0">
                <a:latin typeface="Times New Roman"/>
                <a:cs typeface="Times New Roman"/>
              </a:rPr>
              <a:t>r</a:t>
            </a:r>
            <a:r>
              <a:rPr sz="1050" dirty="0">
                <a:latin typeface="Times New Roman"/>
                <a:cs typeface="Times New Roman"/>
              </a:rPr>
              <a:t>ia</a:t>
            </a:r>
            <a:r>
              <a:rPr sz="1050" spc="-5" dirty="0">
                <a:latin typeface="Times New Roman"/>
                <a:cs typeface="Times New Roman"/>
              </a:rPr>
              <a:t>l</a:t>
            </a:r>
            <a:r>
              <a:rPr sz="1050" dirty="0">
                <a:latin typeface="Times New Roman"/>
                <a:cs typeface="Times New Roman"/>
              </a:rPr>
              <a:t>s</a:t>
            </a:r>
            <a:endParaRPr sz="1050">
              <a:latin typeface="Times New Roman"/>
              <a:cs typeface="Times New Roman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1934591" y="2282825"/>
            <a:ext cx="1461770" cy="530860"/>
            <a:chOff x="1934591" y="2282825"/>
            <a:chExt cx="1461770" cy="530860"/>
          </a:xfrm>
        </p:grpSpPr>
        <p:sp>
          <p:nvSpPr>
            <p:cNvPr id="12" name="object 12"/>
            <p:cNvSpPr/>
            <p:nvPr/>
          </p:nvSpPr>
          <p:spPr>
            <a:xfrm>
              <a:off x="1939671" y="2287905"/>
              <a:ext cx="1451610" cy="520700"/>
            </a:xfrm>
            <a:custGeom>
              <a:avLst/>
              <a:gdLst/>
              <a:ahLst/>
              <a:cxnLst/>
              <a:rect l="l" t="t" r="r" b="b"/>
              <a:pathLst>
                <a:path w="1451610" h="520700">
                  <a:moveTo>
                    <a:pt x="1451609" y="0"/>
                  </a:moveTo>
                  <a:lnTo>
                    <a:pt x="0" y="0"/>
                  </a:lnTo>
                  <a:lnTo>
                    <a:pt x="0" y="520445"/>
                  </a:lnTo>
                  <a:lnTo>
                    <a:pt x="1451609" y="520445"/>
                  </a:lnTo>
                  <a:lnTo>
                    <a:pt x="145160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1939671" y="2287905"/>
              <a:ext cx="1451610" cy="520700"/>
            </a:xfrm>
            <a:custGeom>
              <a:avLst/>
              <a:gdLst/>
              <a:ahLst/>
              <a:cxnLst/>
              <a:rect l="l" t="t" r="r" b="b"/>
              <a:pathLst>
                <a:path w="1451610" h="520700">
                  <a:moveTo>
                    <a:pt x="0" y="0"/>
                  </a:moveTo>
                  <a:lnTo>
                    <a:pt x="1451609" y="0"/>
                  </a:lnTo>
                  <a:lnTo>
                    <a:pt x="1451609" y="520445"/>
                  </a:lnTo>
                  <a:lnTo>
                    <a:pt x="0" y="520445"/>
                  </a:lnTo>
                  <a:lnTo>
                    <a:pt x="0" y="0"/>
                  </a:lnTo>
                  <a:close/>
                </a:path>
              </a:pathLst>
            </a:custGeom>
            <a:ln w="990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" name="object 14"/>
          <p:cNvSpPr txBox="1"/>
          <p:nvPr/>
        </p:nvSpPr>
        <p:spPr>
          <a:xfrm>
            <a:off x="1939670" y="2287904"/>
            <a:ext cx="1451610" cy="52070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92075" marR="85725" indent="635" algn="ctr">
              <a:lnSpc>
                <a:spcPct val="100000"/>
              </a:lnSpc>
              <a:spcBef>
                <a:spcPts val="114"/>
              </a:spcBef>
            </a:pPr>
            <a:r>
              <a:rPr sz="1050" spc="-5" dirty="0">
                <a:latin typeface="Times New Roman"/>
                <a:cs typeface="Times New Roman"/>
              </a:rPr>
              <a:t>Vegetation preparation </a:t>
            </a:r>
            <a:r>
              <a:rPr sz="1050" dirty="0">
                <a:latin typeface="Times New Roman"/>
                <a:cs typeface="Times New Roman"/>
              </a:rPr>
              <a:t> </a:t>
            </a:r>
            <a:r>
              <a:rPr sz="1050" spc="-5" dirty="0">
                <a:latin typeface="Times New Roman"/>
                <a:cs typeface="Times New Roman"/>
              </a:rPr>
              <a:t>works (vegetation basic </a:t>
            </a:r>
            <a:r>
              <a:rPr sz="1050" spc="-250" dirty="0">
                <a:latin typeface="Times New Roman"/>
                <a:cs typeface="Times New Roman"/>
              </a:rPr>
              <a:t> </a:t>
            </a:r>
            <a:r>
              <a:rPr sz="1050" spc="-5" dirty="0">
                <a:latin typeface="Times New Roman"/>
                <a:cs typeface="Times New Roman"/>
              </a:rPr>
              <a:t>work)</a:t>
            </a:r>
            <a:endParaRPr sz="1050">
              <a:latin typeface="Times New Roman"/>
              <a:cs typeface="Times New Roman"/>
            </a:endParaRPr>
          </a:p>
        </p:txBody>
      </p:sp>
      <p:grpSp>
        <p:nvGrpSpPr>
          <p:cNvPr id="15" name="object 15"/>
          <p:cNvGrpSpPr/>
          <p:nvPr/>
        </p:nvGrpSpPr>
        <p:grpSpPr>
          <a:xfrm>
            <a:off x="1990344" y="3012948"/>
            <a:ext cx="1689100" cy="569595"/>
            <a:chOff x="1990344" y="3012948"/>
            <a:chExt cx="1689100" cy="569595"/>
          </a:xfrm>
        </p:grpSpPr>
        <p:sp>
          <p:nvSpPr>
            <p:cNvPr id="16" name="object 16"/>
            <p:cNvSpPr/>
            <p:nvPr/>
          </p:nvSpPr>
          <p:spPr>
            <a:xfrm>
              <a:off x="1995297" y="3017901"/>
              <a:ext cx="1678939" cy="559435"/>
            </a:xfrm>
            <a:custGeom>
              <a:avLst/>
              <a:gdLst/>
              <a:ahLst/>
              <a:cxnLst/>
              <a:rect l="l" t="t" r="r" b="b"/>
              <a:pathLst>
                <a:path w="1678939" h="559435">
                  <a:moveTo>
                    <a:pt x="1678686" y="0"/>
                  </a:moveTo>
                  <a:lnTo>
                    <a:pt x="0" y="0"/>
                  </a:lnTo>
                  <a:lnTo>
                    <a:pt x="0" y="559307"/>
                  </a:lnTo>
                  <a:lnTo>
                    <a:pt x="1678686" y="559307"/>
                  </a:lnTo>
                  <a:lnTo>
                    <a:pt x="167868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1995297" y="3017901"/>
              <a:ext cx="1678939" cy="559435"/>
            </a:xfrm>
            <a:custGeom>
              <a:avLst/>
              <a:gdLst/>
              <a:ahLst/>
              <a:cxnLst/>
              <a:rect l="l" t="t" r="r" b="b"/>
              <a:pathLst>
                <a:path w="1678939" h="559435">
                  <a:moveTo>
                    <a:pt x="0" y="0"/>
                  </a:moveTo>
                  <a:lnTo>
                    <a:pt x="1678686" y="0"/>
                  </a:lnTo>
                  <a:lnTo>
                    <a:pt x="1678686" y="559307"/>
                  </a:lnTo>
                  <a:lnTo>
                    <a:pt x="0" y="559307"/>
                  </a:lnTo>
                  <a:lnTo>
                    <a:pt x="0" y="0"/>
                  </a:lnTo>
                  <a:close/>
                </a:path>
              </a:pathLst>
            </a:custGeom>
            <a:ln w="990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8" name="object 18"/>
          <p:cNvSpPr txBox="1"/>
          <p:nvPr/>
        </p:nvSpPr>
        <p:spPr>
          <a:xfrm>
            <a:off x="1995297" y="3017901"/>
            <a:ext cx="1678939" cy="559435"/>
          </a:xfrm>
          <a:prstGeom prst="rect">
            <a:avLst/>
          </a:prstGeom>
        </p:spPr>
        <p:txBody>
          <a:bodyPr vert="horz" wrap="square" lIns="0" tIns="114300" rIns="0" bIns="0" rtlCol="0">
            <a:spAutoFit/>
          </a:bodyPr>
          <a:lstStyle/>
          <a:p>
            <a:pPr marL="675640" marR="216535" indent="-452755">
              <a:lnSpc>
                <a:spcPct val="100000"/>
              </a:lnSpc>
              <a:spcBef>
                <a:spcPts val="900"/>
              </a:spcBef>
            </a:pPr>
            <a:r>
              <a:rPr sz="1050" spc="-5" dirty="0">
                <a:latin typeface="Times New Roman"/>
                <a:cs typeface="Times New Roman"/>
              </a:rPr>
              <a:t>Vegetation introducing </a:t>
            </a:r>
            <a:r>
              <a:rPr sz="1050" spc="-254" dirty="0">
                <a:latin typeface="Times New Roman"/>
                <a:cs typeface="Times New Roman"/>
              </a:rPr>
              <a:t> </a:t>
            </a:r>
            <a:r>
              <a:rPr sz="1050" spc="-5" dirty="0">
                <a:latin typeface="Times New Roman"/>
                <a:cs typeface="Times New Roman"/>
              </a:rPr>
              <a:t>works</a:t>
            </a:r>
            <a:endParaRPr sz="105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611497178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57998" y="148116"/>
            <a:ext cx="6538595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  <a:tabLst>
                <a:tab pos="546735" algn="l"/>
                <a:tab pos="1799589" algn="l"/>
                <a:tab pos="2304415" algn="l"/>
                <a:tab pos="3953510" algn="l"/>
                <a:tab pos="5090795" algn="l"/>
                <a:tab pos="5441950" algn="l"/>
              </a:tabLst>
            </a:pPr>
            <a:r>
              <a:rPr sz="2000" spc="-10" dirty="0">
                <a:latin typeface="Times New Roman"/>
                <a:cs typeface="Times New Roman"/>
              </a:rPr>
              <a:t>Si</a:t>
            </a:r>
            <a:r>
              <a:rPr sz="2000" spc="-5" dirty="0">
                <a:latin typeface="Times New Roman"/>
                <a:cs typeface="Times New Roman"/>
              </a:rPr>
              <a:t>te</a:t>
            </a:r>
            <a:r>
              <a:rPr sz="2000" dirty="0">
                <a:latin typeface="Times New Roman"/>
                <a:cs typeface="Times New Roman"/>
              </a:rPr>
              <a:t>	</a:t>
            </a:r>
            <a:r>
              <a:rPr sz="2000" spc="-10" dirty="0">
                <a:latin typeface="Times New Roman"/>
                <a:cs typeface="Times New Roman"/>
              </a:rPr>
              <a:t>C</a:t>
            </a:r>
            <a:r>
              <a:rPr sz="2000" spc="-5" dirty="0">
                <a:latin typeface="Times New Roman"/>
                <a:cs typeface="Times New Roman"/>
              </a:rPr>
              <a:t>on</a:t>
            </a:r>
            <a:r>
              <a:rPr sz="2000" spc="-10" dirty="0">
                <a:latin typeface="Times New Roman"/>
                <a:cs typeface="Times New Roman"/>
              </a:rPr>
              <a:t>ditio</a:t>
            </a:r>
            <a:r>
              <a:rPr sz="2000" spc="-5" dirty="0">
                <a:latin typeface="Times New Roman"/>
                <a:cs typeface="Times New Roman"/>
              </a:rPr>
              <a:t>ns</a:t>
            </a:r>
            <a:r>
              <a:rPr sz="2000" dirty="0">
                <a:latin typeface="Times New Roman"/>
                <a:cs typeface="Times New Roman"/>
              </a:rPr>
              <a:t>	</a:t>
            </a:r>
            <a:r>
              <a:rPr sz="2000" spc="-5" dirty="0">
                <a:latin typeface="Times New Roman"/>
                <a:cs typeface="Times New Roman"/>
              </a:rPr>
              <a:t>a</a:t>
            </a:r>
            <a:r>
              <a:rPr sz="2000" spc="-10" dirty="0">
                <a:latin typeface="Times New Roman"/>
                <a:cs typeface="Times New Roman"/>
              </a:rPr>
              <a:t>n</a:t>
            </a:r>
            <a:r>
              <a:rPr sz="2000" spc="-5" dirty="0">
                <a:latin typeface="Times New Roman"/>
                <a:cs typeface="Times New Roman"/>
              </a:rPr>
              <a:t>d</a:t>
            </a:r>
            <a:r>
              <a:rPr sz="2000" dirty="0">
                <a:latin typeface="Times New Roman"/>
                <a:cs typeface="Times New Roman"/>
              </a:rPr>
              <a:t>	</a:t>
            </a:r>
            <a:r>
              <a:rPr sz="2000" spc="-10" dirty="0">
                <a:latin typeface="Times New Roman"/>
                <a:cs typeface="Times New Roman"/>
              </a:rPr>
              <a:t>C</a:t>
            </a:r>
            <a:r>
              <a:rPr sz="2000" spc="-5" dirty="0">
                <a:latin typeface="Times New Roman"/>
                <a:cs typeface="Times New Roman"/>
              </a:rPr>
              <a:t>orresp</a:t>
            </a:r>
            <a:r>
              <a:rPr sz="2000" spc="-10" dirty="0">
                <a:latin typeface="Times New Roman"/>
                <a:cs typeface="Times New Roman"/>
              </a:rPr>
              <a:t>o</a:t>
            </a:r>
            <a:r>
              <a:rPr sz="2000" spc="-5" dirty="0">
                <a:latin typeface="Times New Roman"/>
                <a:cs typeface="Times New Roman"/>
              </a:rPr>
              <a:t>n</a:t>
            </a:r>
            <a:r>
              <a:rPr sz="2000" spc="-10" dirty="0">
                <a:latin typeface="Times New Roman"/>
                <a:cs typeface="Times New Roman"/>
              </a:rPr>
              <a:t>di</a:t>
            </a:r>
            <a:r>
              <a:rPr sz="2000" spc="-5" dirty="0">
                <a:latin typeface="Times New Roman"/>
                <a:cs typeface="Times New Roman"/>
              </a:rPr>
              <a:t>ng</a:t>
            </a:r>
            <a:r>
              <a:rPr sz="2000" dirty="0">
                <a:latin typeface="Times New Roman"/>
                <a:cs typeface="Times New Roman"/>
              </a:rPr>
              <a:t>	</a:t>
            </a:r>
            <a:r>
              <a:rPr sz="2000" spc="-10" dirty="0">
                <a:latin typeface="Times New Roman"/>
                <a:cs typeface="Times New Roman"/>
              </a:rPr>
              <a:t>Str</a:t>
            </a:r>
            <a:r>
              <a:rPr sz="2000" spc="-5" dirty="0">
                <a:latin typeface="Times New Roman"/>
                <a:cs typeface="Times New Roman"/>
              </a:rPr>
              <a:t>at</a:t>
            </a:r>
            <a:r>
              <a:rPr sz="2000" spc="-10" dirty="0">
                <a:latin typeface="Times New Roman"/>
                <a:cs typeface="Times New Roman"/>
              </a:rPr>
              <a:t>eg</a:t>
            </a:r>
            <a:r>
              <a:rPr sz="2000" spc="-5" dirty="0">
                <a:latin typeface="Times New Roman"/>
                <a:cs typeface="Times New Roman"/>
              </a:rPr>
              <a:t>i</a:t>
            </a:r>
            <a:r>
              <a:rPr sz="2000" spc="-10" dirty="0">
                <a:latin typeface="Times New Roman"/>
                <a:cs typeface="Times New Roman"/>
              </a:rPr>
              <a:t>e</a:t>
            </a:r>
            <a:r>
              <a:rPr sz="2000" spc="-5" dirty="0">
                <a:latin typeface="Times New Roman"/>
                <a:cs typeface="Times New Roman"/>
              </a:rPr>
              <a:t>s</a:t>
            </a:r>
            <a:r>
              <a:rPr sz="2000" dirty="0">
                <a:latin typeface="Times New Roman"/>
                <a:cs typeface="Times New Roman"/>
              </a:rPr>
              <a:t>	</a:t>
            </a:r>
            <a:r>
              <a:rPr sz="2000" spc="-5" dirty="0">
                <a:latin typeface="Times New Roman"/>
                <a:cs typeface="Times New Roman"/>
              </a:rPr>
              <a:t>of</a:t>
            </a:r>
            <a:r>
              <a:rPr sz="2000" dirty="0">
                <a:latin typeface="Times New Roman"/>
                <a:cs typeface="Times New Roman"/>
              </a:rPr>
              <a:t>	</a:t>
            </a:r>
            <a:r>
              <a:rPr sz="2000" spc="-229" dirty="0">
                <a:latin typeface="Times New Roman"/>
                <a:cs typeface="Times New Roman"/>
              </a:rPr>
              <a:t>V</a:t>
            </a:r>
            <a:r>
              <a:rPr sz="2000" dirty="0">
                <a:latin typeface="Times New Roman"/>
                <a:cs typeface="Times New Roman"/>
              </a:rPr>
              <a:t>e</a:t>
            </a:r>
            <a:r>
              <a:rPr sz="2000" spc="-5" dirty="0">
                <a:latin typeface="Times New Roman"/>
                <a:cs typeface="Times New Roman"/>
              </a:rPr>
              <a:t>g</a:t>
            </a:r>
            <a:r>
              <a:rPr sz="2000" spc="-10" dirty="0">
                <a:latin typeface="Times New Roman"/>
                <a:cs typeface="Times New Roman"/>
              </a:rPr>
              <a:t>e</a:t>
            </a:r>
            <a:r>
              <a:rPr sz="2000" spc="-5" dirty="0">
                <a:latin typeface="Times New Roman"/>
                <a:cs typeface="Times New Roman"/>
              </a:rPr>
              <a:t>t</a:t>
            </a:r>
            <a:r>
              <a:rPr sz="2000" spc="-10" dirty="0">
                <a:latin typeface="Times New Roman"/>
                <a:cs typeface="Times New Roman"/>
              </a:rPr>
              <a:t>ation  </a:t>
            </a:r>
            <a:r>
              <a:rPr sz="2000" spc="-5" dirty="0">
                <a:latin typeface="Times New Roman"/>
                <a:cs typeface="Times New Roman"/>
              </a:rPr>
              <a:t>Engineering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18063" y="1035452"/>
            <a:ext cx="7474584" cy="3317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50000"/>
              </a:lnSpc>
              <a:spcBef>
                <a:spcPts val="100"/>
              </a:spcBef>
            </a:pPr>
            <a:r>
              <a:rPr sz="1800" spc="-5" dirty="0">
                <a:latin typeface="Times New Roman"/>
                <a:cs typeface="Times New Roman"/>
              </a:rPr>
              <a:t>Plant</a:t>
            </a:r>
            <a:r>
              <a:rPr sz="1800" spc="114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growth</a:t>
            </a:r>
            <a:r>
              <a:rPr sz="1800" spc="12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is</a:t>
            </a:r>
            <a:r>
              <a:rPr sz="1800" spc="120" dirty="0">
                <a:latin typeface="Times New Roman"/>
                <a:cs typeface="Times New Roman"/>
              </a:rPr>
              <a:t> </a:t>
            </a:r>
            <a:r>
              <a:rPr sz="1800" spc="-10" dirty="0">
                <a:latin typeface="Times New Roman"/>
                <a:cs typeface="Times New Roman"/>
              </a:rPr>
              <a:t>affected</a:t>
            </a:r>
            <a:r>
              <a:rPr sz="1800" spc="12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by</a:t>
            </a:r>
            <a:r>
              <a:rPr sz="1800" spc="12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the</a:t>
            </a:r>
            <a:r>
              <a:rPr sz="1800" spc="12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surrounding</a:t>
            </a:r>
            <a:r>
              <a:rPr sz="1800" spc="114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environmental</a:t>
            </a:r>
            <a:r>
              <a:rPr sz="1800" spc="12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conditions,</a:t>
            </a:r>
            <a:r>
              <a:rPr sz="1800" spc="12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including </a:t>
            </a:r>
            <a:r>
              <a:rPr sz="1800" spc="-434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as follows:</a:t>
            </a:r>
            <a:endParaRPr sz="1800">
              <a:latin typeface="Times New Roman"/>
              <a:cs typeface="Times New Roman"/>
            </a:endParaRPr>
          </a:p>
          <a:p>
            <a:pPr marL="298450" indent="-286385">
              <a:lnSpc>
                <a:spcPct val="100000"/>
              </a:lnSpc>
              <a:spcBef>
                <a:spcPts val="1080"/>
              </a:spcBef>
              <a:buFont typeface="Wingdings"/>
              <a:buChar char=""/>
              <a:tabLst>
                <a:tab pos="299085" algn="l"/>
              </a:tabLst>
            </a:pP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climatic</a:t>
            </a:r>
            <a:r>
              <a:rPr sz="1800" spc="-2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factors</a:t>
            </a:r>
            <a:endParaRPr sz="1800">
              <a:latin typeface="Times New Roman"/>
              <a:cs typeface="Times New Roman"/>
            </a:endParaRPr>
          </a:p>
          <a:p>
            <a:pPr marL="241300">
              <a:lnSpc>
                <a:spcPct val="100000"/>
              </a:lnSpc>
              <a:spcBef>
                <a:spcPts val="1080"/>
              </a:spcBef>
            </a:pPr>
            <a:r>
              <a:rPr sz="1800" spc="-5" dirty="0">
                <a:latin typeface="Times New Roman"/>
                <a:cs typeface="Times New Roman"/>
              </a:rPr>
              <a:t>(sunlight,</a:t>
            </a:r>
            <a:r>
              <a:rPr sz="1800" spc="1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atmospheric</a:t>
            </a:r>
            <a:r>
              <a:rPr sz="1800" spc="1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temperature,</a:t>
            </a:r>
            <a:r>
              <a:rPr sz="1800" spc="3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rainfall,</a:t>
            </a:r>
            <a:r>
              <a:rPr sz="1800" spc="1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strong</a:t>
            </a:r>
            <a:r>
              <a:rPr sz="1800" spc="1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winds,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etc.),</a:t>
            </a:r>
            <a:endParaRPr sz="1800">
              <a:latin typeface="Times New Roman"/>
              <a:cs typeface="Times New Roman"/>
            </a:endParaRPr>
          </a:p>
          <a:p>
            <a:pPr marL="298450" indent="-286385">
              <a:lnSpc>
                <a:spcPct val="100000"/>
              </a:lnSpc>
              <a:spcBef>
                <a:spcPts val="1080"/>
              </a:spcBef>
              <a:buFont typeface="Wingdings"/>
              <a:buChar char=""/>
              <a:tabLst>
                <a:tab pos="299085" algn="l"/>
              </a:tabLst>
            </a:pP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soil</a:t>
            </a:r>
            <a:r>
              <a:rPr sz="1800" spc="-3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factors</a:t>
            </a:r>
            <a:endParaRPr sz="1800">
              <a:latin typeface="Times New Roman"/>
              <a:cs typeface="Times New Roman"/>
            </a:endParaRPr>
          </a:p>
          <a:p>
            <a:pPr marL="241300">
              <a:lnSpc>
                <a:spcPct val="100000"/>
              </a:lnSpc>
              <a:spcBef>
                <a:spcPts val="1080"/>
              </a:spcBef>
            </a:pPr>
            <a:r>
              <a:rPr sz="1800" spc="-10" dirty="0">
                <a:latin typeface="Times New Roman"/>
                <a:cs typeface="Times New Roman"/>
              </a:rPr>
              <a:t>(effective</a:t>
            </a:r>
            <a:r>
              <a:rPr sz="1800" spc="1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soil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depth,</a:t>
            </a:r>
            <a:r>
              <a:rPr sz="1800" spc="1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physical</a:t>
            </a:r>
            <a:r>
              <a:rPr sz="1800" spc="1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properties</a:t>
            </a:r>
            <a:r>
              <a:rPr sz="1800" spc="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of</a:t>
            </a:r>
            <a:r>
              <a:rPr sz="1800" spc="1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soil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chemical</a:t>
            </a:r>
            <a:r>
              <a:rPr sz="1800" spc="2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properties</a:t>
            </a:r>
            <a:r>
              <a:rPr sz="1800" spc="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of</a:t>
            </a:r>
            <a:r>
              <a:rPr sz="1800" spc="1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soil)</a:t>
            </a:r>
            <a:endParaRPr sz="1800">
              <a:latin typeface="Times New Roman"/>
              <a:cs typeface="Times New Roman"/>
            </a:endParaRPr>
          </a:p>
          <a:p>
            <a:pPr marL="298450" marR="5389880" indent="-285750">
              <a:lnSpc>
                <a:spcPct val="150000"/>
              </a:lnSpc>
              <a:buFont typeface="Wingdings"/>
              <a:buChar char=""/>
              <a:tabLst>
                <a:tab pos="299085" algn="l"/>
              </a:tabLst>
            </a:pP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terrain and geology </a:t>
            </a:r>
            <a:r>
              <a:rPr sz="1800" spc="-434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(gradient), etc.</a:t>
            </a:r>
            <a:endParaRPr sz="180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37786126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58251" y="1029240"/>
            <a:ext cx="8267065" cy="3392170"/>
          </a:xfrm>
          <a:prstGeom prst="rect">
            <a:avLst/>
          </a:prstGeom>
        </p:spPr>
        <p:txBody>
          <a:bodyPr vert="horz" wrap="square" lIns="0" tIns="67945" rIns="0" bIns="0" rtlCol="0">
            <a:spAutoFit/>
          </a:bodyPr>
          <a:lstStyle/>
          <a:p>
            <a:pPr marL="298450" indent="-285750" algn="just">
              <a:lnSpc>
                <a:spcPct val="100000"/>
              </a:lnSpc>
              <a:spcBef>
                <a:spcPts val="535"/>
              </a:spcBef>
              <a:buFont typeface="Wingdings"/>
              <a:buChar char=""/>
              <a:tabLst>
                <a:tab pos="298450" algn="l"/>
              </a:tabLst>
            </a:pPr>
            <a:r>
              <a:rPr sz="1800" b="1" spc="-5" dirty="0">
                <a:latin typeface="Times New Roman"/>
                <a:cs typeface="Times New Roman"/>
              </a:rPr>
              <a:t>climatic</a:t>
            </a:r>
            <a:r>
              <a:rPr sz="1800" b="1" spc="-45" dirty="0">
                <a:latin typeface="Times New Roman"/>
                <a:cs typeface="Times New Roman"/>
              </a:rPr>
              <a:t> </a:t>
            </a:r>
            <a:r>
              <a:rPr sz="1800" b="1" spc="-5" dirty="0">
                <a:latin typeface="Times New Roman"/>
                <a:cs typeface="Times New Roman"/>
              </a:rPr>
              <a:t>factors</a:t>
            </a:r>
            <a:endParaRPr sz="1800">
              <a:latin typeface="Times New Roman"/>
              <a:cs typeface="Times New Roman"/>
            </a:endParaRPr>
          </a:p>
          <a:p>
            <a:pPr marL="579755" lvl="1" indent="-280035" algn="just">
              <a:lnSpc>
                <a:spcPct val="100000"/>
              </a:lnSpc>
              <a:spcBef>
                <a:spcPts val="440"/>
              </a:spcBef>
              <a:buAutoNum type="alphaUcPeriod"/>
              <a:tabLst>
                <a:tab pos="580390" algn="l"/>
              </a:tabLst>
            </a:pPr>
            <a:r>
              <a:rPr sz="1800" spc="-5" dirty="0">
                <a:latin typeface="Times New Roman"/>
                <a:cs typeface="Times New Roman"/>
              </a:rPr>
              <a:t>Sunlight</a:t>
            </a:r>
            <a:endParaRPr sz="1800">
              <a:latin typeface="Times New Roman"/>
              <a:cs typeface="Times New Roman"/>
            </a:endParaRPr>
          </a:p>
          <a:p>
            <a:pPr marL="588645" marR="5080" indent="-635" algn="just">
              <a:lnSpc>
                <a:spcPct val="100000"/>
              </a:lnSpc>
              <a:spcBef>
                <a:spcPts val="760"/>
              </a:spcBef>
            </a:pPr>
            <a:r>
              <a:rPr sz="1800" spc="-5" dirty="0">
                <a:latin typeface="Times New Roman"/>
                <a:cs typeface="Times New Roman"/>
              </a:rPr>
              <a:t>Plants need </a:t>
            </a:r>
            <a:r>
              <a:rPr sz="1800" dirty="0">
                <a:latin typeface="Times New Roman"/>
                <a:cs typeface="Times New Roman"/>
              </a:rPr>
              <a:t>plenty of </a:t>
            </a:r>
            <a:r>
              <a:rPr sz="1800" spc="-5" dirty="0">
                <a:latin typeface="Times New Roman"/>
                <a:cs typeface="Times New Roman"/>
              </a:rPr>
              <a:t>sunlight to thrive, under strong light conditions the plants 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robustly growing and developed are called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sun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plants</a:t>
            </a:r>
            <a:r>
              <a:rPr sz="1800" spc="-5" dirty="0">
                <a:latin typeface="Times New Roman"/>
                <a:cs typeface="Times New Roman"/>
              </a:rPr>
              <a:t>. </a:t>
            </a:r>
            <a:r>
              <a:rPr sz="1800" dirty="0">
                <a:latin typeface="Times New Roman"/>
                <a:cs typeface="Times New Roman"/>
              </a:rPr>
              <a:t>Sun </a:t>
            </a:r>
            <a:r>
              <a:rPr sz="1800" spc="-5" dirty="0">
                <a:latin typeface="Times New Roman"/>
                <a:cs typeface="Times New Roman"/>
              </a:rPr>
              <a:t>plants usually have the 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ability </a:t>
            </a:r>
            <a:r>
              <a:rPr sz="1800" dirty="0">
                <a:latin typeface="Times New Roman"/>
                <a:cs typeface="Times New Roman"/>
              </a:rPr>
              <a:t>to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withstand high temperature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and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drought</a:t>
            </a:r>
            <a:r>
              <a:rPr sz="1800" spc="-5" dirty="0">
                <a:latin typeface="Times New Roman"/>
                <a:cs typeface="Times New Roman"/>
              </a:rPr>
              <a:t>, and they have the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pioneer plant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characteristics </a:t>
            </a:r>
            <a:r>
              <a:rPr sz="1800" spc="-5" dirty="0">
                <a:latin typeface="Times New Roman"/>
                <a:cs typeface="Times New Roman"/>
              </a:rPr>
              <a:t>that are </a:t>
            </a:r>
            <a:r>
              <a:rPr sz="1800" dirty="0">
                <a:latin typeface="Times New Roman"/>
                <a:cs typeface="Times New Roman"/>
              </a:rPr>
              <a:t>fast grow </a:t>
            </a:r>
            <a:r>
              <a:rPr sz="1800" spc="-5" dirty="0">
                <a:latin typeface="Times New Roman"/>
                <a:cs typeface="Times New Roman"/>
              </a:rPr>
              <a:t>in early period and can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firstly develop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on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exposed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ground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 and survive</a:t>
            </a:r>
            <a:r>
              <a:rPr sz="1800" spc="-5" dirty="0">
                <a:latin typeface="Times New Roman"/>
                <a:cs typeface="Times New Roman"/>
              </a:rPr>
              <a:t>.</a:t>
            </a:r>
            <a:endParaRPr sz="1800">
              <a:latin typeface="Times New Roman"/>
              <a:cs typeface="Times New Roman"/>
            </a:endParaRPr>
          </a:p>
          <a:p>
            <a:pPr marL="554355" lvl="1" indent="-254635" algn="just">
              <a:lnSpc>
                <a:spcPct val="100000"/>
              </a:lnSpc>
              <a:spcBef>
                <a:spcPts val="530"/>
              </a:spcBef>
              <a:buAutoNum type="alphaUcPeriod" startAt="2"/>
              <a:tabLst>
                <a:tab pos="554990" algn="l"/>
              </a:tabLst>
            </a:pPr>
            <a:r>
              <a:rPr sz="1800" spc="-5" dirty="0">
                <a:latin typeface="Times New Roman"/>
                <a:cs typeface="Times New Roman"/>
              </a:rPr>
              <a:t>Atmospheric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temperature</a:t>
            </a:r>
            <a:endParaRPr sz="1800">
              <a:latin typeface="Times New Roman"/>
              <a:cs typeface="Times New Roman"/>
            </a:endParaRPr>
          </a:p>
          <a:p>
            <a:pPr marL="559435" algn="just">
              <a:lnSpc>
                <a:spcPct val="100000"/>
              </a:lnSpc>
              <a:spcBef>
                <a:spcPts val="580"/>
              </a:spcBef>
            </a:pPr>
            <a:r>
              <a:rPr sz="1800" spc="-5" dirty="0">
                <a:latin typeface="Times New Roman"/>
                <a:cs typeface="Times New Roman"/>
              </a:rPr>
              <a:t>The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atmospheric</a:t>
            </a:r>
            <a:r>
              <a:rPr sz="1800" spc="1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temperature</a:t>
            </a:r>
            <a:r>
              <a:rPr sz="1800" spc="2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is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10" dirty="0">
                <a:latin typeface="Times New Roman"/>
                <a:cs typeface="Times New Roman"/>
              </a:rPr>
              <a:t>affected</a:t>
            </a:r>
            <a:r>
              <a:rPr sz="1800" spc="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by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latitude,</a:t>
            </a:r>
            <a:r>
              <a:rPr sz="1800" spc="1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altitude,</a:t>
            </a:r>
            <a:r>
              <a:rPr sz="1800" spc="1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wind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and</a:t>
            </a:r>
            <a:endParaRPr sz="1800">
              <a:latin typeface="Times New Roman"/>
              <a:cs typeface="Times New Roman"/>
            </a:endParaRPr>
          </a:p>
          <a:p>
            <a:pPr marL="559435" marR="34925" algn="just">
              <a:lnSpc>
                <a:spcPct val="100000"/>
              </a:lnSpc>
            </a:pPr>
            <a:r>
              <a:rPr sz="1800" spc="-5" dirty="0">
                <a:latin typeface="Times New Roman"/>
                <a:cs typeface="Times New Roman"/>
              </a:rPr>
              <a:t>terrain </a:t>
            </a:r>
            <a:r>
              <a:rPr sz="1800" dirty="0">
                <a:latin typeface="Times New Roman"/>
                <a:cs typeface="Times New Roman"/>
              </a:rPr>
              <a:t>and </a:t>
            </a:r>
            <a:r>
              <a:rPr sz="1800" spc="-15" dirty="0">
                <a:latin typeface="Times New Roman"/>
                <a:cs typeface="Times New Roman"/>
              </a:rPr>
              <a:t>topography, </a:t>
            </a:r>
            <a:r>
              <a:rPr sz="1800" dirty="0">
                <a:latin typeface="Times New Roman"/>
                <a:cs typeface="Times New Roman"/>
              </a:rPr>
              <a:t>but </a:t>
            </a:r>
            <a:r>
              <a:rPr sz="1800" spc="-5" dirty="0">
                <a:latin typeface="Times New Roman"/>
                <a:cs typeface="Times New Roman"/>
              </a:rPr>
              <a:t>when the latitude is </a:t>
            </a:r>
            <a:r>
              <a:rPr sz="1800" spc="-15" dirty="0">
                <a:latin typeface="Times New Roman"/>
                <a:cs typeface="Times New Roman"/>
              </a:rPr>
              <a:t>similar, </a:t>
            </a:r>
            <a:r>
              <a:rPr sz="1800" spc="-5" dirty="0">
                <a:latin typeface="Times New Roman"/>
                <a:cs typeface="Times New Roman"/>
              </a:rPr>
              <a:t>the altitude is </a:t>
            </a:r>
            <a:r>
              <a:rPr sz="1800" dirty="0">
                <a:latin typeface="Times New Roman"/>
                <a:cs typeface="Times New Roman"/>
              </a:rPr>
              <a:t>an </a:t>
            </a:r>
            <a:r>
              <a:rPr sz="1800" spc="-5" dirty="0">
                <a:latin typeface="Times New Roman"/>
                <a:cs typeface="Times New Roman"/>
              </a:rPr>
              <a:t>important 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factor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10" dirty="0">
                <a:latin typeface="Times New Roman"/>
                <a:cs typeface="Times New Roman"/>
              </a:rPr>
              <a:t>affecting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atmospheric</a:t>
            </a:r>
            <a:r>
              <a:rPr sz="1800" spc="1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temperature.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57998" y="148116"/>
            <a:ext cx="6538595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  <a:tabLst>
                <a:tab pos="546735" algn="l"/>
                <a:tab pos="1799589" algn="l"/>
                <a:tab pos="2304415" algn="l"/>
                <a:tab pos="3953510" algn="l"/>
                <a:tab pos="5090795" algn="l"/>
                <a:tab pos="5441950" algn="l"/>
              </a:tabLst>
            </a:pPr>
            <a:r>
              <a:rPr sz="2000" spc="-10" dirty="0">
                <a:latin typeface="Times New Roman"/>
                <a:cs typeface="Times New Roman"/>
              </a:rPr>
              <a:t>Si</a:t>
            </a:r>
            <a:r>
              <a:rPr sz="2000" spc="-5" dirty="0">
                <a:latin typeface="Times New Roman"/>
                <a:cs typeface="Times New Roman"/>
              </a:rPr>
              <a:t>te</a:t>
            </a:r>
            <a:r>
              <a:rPr sz="2000" dirty="0">
                <a:latin typeface="Times New Roman"/>
                <a:cs typeface="Times New Roman"/>
              </a:rPr>
              <a:t>	</a:t>
            </a:r>
            <a:r>
              <a:rPr sz="2000" spc="-10" dirty="0">
                <a:latin typeface="Times New Roman"/>
                <a:cs typeface="Times New Roman"/>
              </a:rPr>
              <a:t>C</a:t>
            </a:r>
            <a:r>
              <a:rPr sz="2000" spc="-5" dirty="0">
                <a:latin typeface="Times New Roman"/>
                <a:cs typeface="Times New Roman"/>
              </a:rPr>
              <a:t>on</a:t>
            </a:r>
            <a:r>
              <a:rPr sz="2000" spc="-10" dirty="0">
                <a:latin typeface="Times New Roman"/>
                <a:cs typeface="Times New Roman"/>
              </a:rPr>
              <a:t>ditio</a:t>
            </a:r>
            <a:r>
              <a:rPr sz="2000" spc="-5" dirty="0">
                <a:latin typeface="Times New Roman"/>
                <a:cs typeface="Times New Roman"/>
              </a:rPr>
              <a:t>ns</a:t>
            </a:r>
            <a:r>
              <a:rPr sz="2000" dirty="0">
                <a:latin typeface="Times New Roman"/>
                <a:cs typeface="Times New Roman"/>
              </a:rPr>
              <a:t>	</a:t>
            </a:r>
            <a:r>
              <a:rPr sz="2000" spc="-5" dirty="0">
                <a:latin typeface="Times New Roman"/>
                <a:cs typeface="Times New Roman"/>
              </a:rPr>
              <a:t>a</a:t>
            </a:r>
            <a:r>
              <a:rPr sz="2000" spc="-10" dirty="0">
                <a:latin typeface="Times New Roman"/>
                <a:cs typeface="Times New Roman"/>
              </a:rPr>
              <a:t>n</a:t>
            </a:r>
            <a:r>
              <a:rPr sz="2000" spc="-5" dirty="0">
                <a:latin typeface="Times New Roman"/>
                <a:cs typeface="Times New Roman"/>
              </a:rPr>
              <a:t>d</a:t>
            </a:r>
            <a:r>
              <a:rPr sz="2000" dirty="0">
                <a:latin typeface="Times New Roman"/>
                <a:cs typeface="Times New Roman"/>
              </a:rPr>
              <a:t>	</a:t>
            </a:r>
            <a:r>
              <a:rPr sz="2000" spc="-10" dirty="0">
                <a:latin typeface="Times New Roman"/>
                <a:cs typeface="Times New Roman"/>
              </a:rPr>
              <a:t>C</a:t>
            </a:r>
            <a:r>
              <a:rPr sz="2000" spc="-5" dirty="0">
                <a:latin typeface="Times New Roman"/>
                <a:cs typeface="Times New Roman"/>
              </a:rPr>
              <a:t>orresp</a:t>
            </a:r>
            <a:r>
              <a:rPr sz="2000" spc="-10" dirty="0">
                <a:latin typeface="Times New Roman"/>
                <a:cs typeface="Times New Roman"/>
              </a:rPr>
              <a:t>o</a:t>
            </a:r>
            <a:r>
              <a:rPr sz="2000" spc="-5" dirty="0">
                <a:latin typeface="Times New Roman"/>
                <a:cs typeface="Times New Roman"/>
              </a:rPr>
              <a:t>n</a:t>
            </a:r>
            <a:r>
              <a:rPr sz="2000" spc="-10" dirty="0">
                <a:latin typeface="Times New Roman"/>
                <a:cs typeface="Times New Roman"/>
              </a:rPr>
              <a:t>di</a:t>
            </a:r>
            <a:r>
              <a:rPr sz="2000" spc="-5" dirty="0">
                <a:latin typeface="Times New Roman"/>
                <a:cs typeface="Times New Roman"/>
              </a:rPr>
              <a:t>ng</a:t>
            </a:r>
            <a:r>
              <a:rPr sz="2000" dirty="0">
                <a:latin typeface="Times New Roman"/>
                <a:cs typeface="Times New Roman"/>
              </a:rPr>
              <a:t>	</a:t>
            </a:r>
            <a:r>
              <a:rPr sz="2000" spc="-10" dirty="0">
                <a:latin typeface="Times New Roman"/>
                <a:cs typeface="Times New Roman"/>
              </a:rPr>
              <a:t>Str</a:t>
            </a:r>
            <a:r>
              <a:rPr sz="2000" spc="-5" dirty="0">
                <a:latin typeface="Times New Roman"/>
                <a:cs typeface="Times New Roman"/>
              </a:rPr>
              <a:t>at</a:t>
            </a:r>
            <a:r>
              <a:rPr sz="2000" spc="-10" dirty="0">
                <a:latin typeface="Times New Roman"/>
                <a:cs typeface="Times New Roman"/>
              </a:rPr>
              <a:t>eg</a:t>
            </a:r>
            <a:r>
              <a:rPr sz="2000" spc="-5" dirty="0">
                <a:latin typeface="Times New Roman"/>
                <a:cs typeface="Times New Roman"/>
              </a:rPr>
              <a:t>i</a:t>
            </a:r>
            <a:r>
              <a:rPr sz="2000" spc="-10" dirty="0">
                <a:latin typeface="Times New Roman"/>
                <a:cs typeface="Times New Roman"/>
              </a:rPr>
              <a:t>e</a:t>
            </a:r>
            <a:r>
              <a:rPr sz="2000" spc="-5" dirty="0">
                <a:latin typeface="Times New Roman"/>
                <a:cs typeface="Times New Roman"/>
              </a:rPr>
              <a:t>s</a:t>
            </a:r>
            <a:r>
              <a:rPr sz="2000" dirty="0">
                <a:latin typeface="Times New Roman"/>
                <a:cs typeface="Times New Roman"/>
              </a:rPr>
              <a:t>	</a:t>
            </a:r>
            <a:r>
              <a:rPr sz="2000" spc="-5" dirty="0">
                <a:latin typeface="Times New Roman"/>
                <a:cs typeface="Times New Roman"/>
              </a:rPr>
              <a:t>of</a:t>
            </a:r>
            <a:r>
              <a:rPr sz="2000" dirty="0">
                <a:latin typeface="Times New Roman"/>
                <a:cs typeface="Times New Roman"/>
              </a:rPr>
              <a:t>	</a:t>
            </a:r>
            <a:r>
              <a:rPr sz="2000" spc="-229" dirty="0">
                <a:latin typeface="Times New Roman"/>
                <a:cs typeface="Times New Roman"/>
              </a:rPr>
              <a:t>V</a:t>
            </a:r>
            <a:r>
              <a:rPr sz="2000" dirty="0">
                <a:latin typeface="Times New Roman"/>
                <a:cs typeface="Times New Roman"/>
              </a:rPr>
              <a:t>e</a:t>
            </a:r>
            <a:r>
              <a:rPr sz="2000" spc="-5" dirty="0">
                <a:latin typeface="Times New Roman"/>
                <a:cs typeface="Times New Roman"/>
              </a:rPr>
              <a:t>g</a:t>
            </a:r>
            <a:r>
              <a:rPr sz="2000" spc="-10" dirty="0">
                <a:latin typeface="Times New Roman"/>
                <a:cs typeface="Times New Roman"/>
              </a:rPr>
              <a:t>e</a:t>
            </a:r>
            <a:r>
              <a:rPr sz="2000" spc="-5" dirty="0">
                <a:latin typeface="Times New Roman"/>
                <a:cs typeface="Times New Roman"/>
              </a:rPr>
              <a:t>t</a:t>
            </a:r>
            <a:r>
              <a:rPr sz="2000" spc="-10" dirty="0">
                <a:latin typeface="Times New Roman"/>
                <a:cs typeface="Times New Roman"/>
              </a:rPr>
              <a:t>ation  </a:t>
            </a:r>
            <a:r>
              <a:rPr sz="2000" spc="-5" dirty="0">
                <a:latin typeface="Times New Roman"/>
                <a:cs typeface="Times New Roman"/>
              </a:rPr>
              <a:t>Engineering</a:t>
            </a:r>
            <a:endParaRPr sz="200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324470350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57998" y="148116"/>
            <a:ext cx="6538595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  <a:tabLst>
                <a:tab pos="546735" algn="l"/>
                <a:tab pos="1799589" algn="l"/>
                <a:tab pos="2304415" algn="l"/>
                <a:tab pos="3953510" algn="l"/>
                <a:tab pos="5090795" algn="l"/>
                <a:tab pos="5441950" algn="l"/>
              </a:tabLst>
            </a:pPr>
            <a:r>
              <a:rPr sz="2000" spc="-10" dirty="0">
                <a:latin typeface="Times New Roman"/>
                <a:cs typeface="Times New Roman"/>
              </a:rPr>
              <a:t>Si</a:t>
            </a:r>
            <a:r>
              <a:rPr sz="2000" spc="-5" dirty="0">
                <a:latin typeface="Times New Roman"/>
                <a:cs typeface="Times New Roman"/>
              </a:rPr>
              <a:t>te</a:t>
            </a:r>
            <a:r>
              <a:rPr sz="2000" dirty="0">
                <a:latin typeface="Times New Roman"/>
                <a:cs typeface="Times New Roman"/>
              </a:rPr>
              <a:t>	</a:t>
            </a:r>
            <a:r>
              <a:rPr sz="2000" spc="-10" dirty="0">
                <a:latin typeface="Times New Roman"/>
                <a:cs typeface="Times New Roman"/>
              </a:rPr>
              <a:t>C</a:t>
            </a:r>
            <a:r>
              <a:rPr sz="2000" spc="-5" dirty="0">
                <a:latin typeface="Times New Roman"/>
                <a:cs typeface="Times New Roman"/>
              </a:rPr>
              <a:t>on</a:t>
            </a:r>
            <a:r>
              <a:rPr sz="2000" spc="-10" dirty="0">
                <a:latin typeface="Times New Roman"/>
                <a:cs typeface="Times New Roman"/>
              </a:rPr>
              <a:t>ditio</a:t>
            </a:r>
            <a:r>
              <a:rPr sz="2000" spc="-5" dirty="0">
                <a:latin typeface="Times New Roman"/>
                <a:cs typeface="Times New Roman"/>
              </a:rPr>
              <a:t>ns</a:t>
            </a:r>
            <a:r>
              <a:rPr sz="2000" dirty="0">
                <a:latin typeface="Times New Roman"/>
                <a:cs typeface="Times New Roman"/>
              </a:rPr>
              <a:t>	</a:t>
            </a:r>
            <a:r>
              <a:rPr sz="2000" spc="-5" dirty="0">
                <a:latin typeface="Times New Roman"/>
                <a:cs typeface="Times New Roman"/>
              </a:rPr>
              <a:t>a</a:t>
            </a:r>
            <a:r>
              <a:rPr sz="2000" spc="-10" dirty="0">
                <a:latin typeface="Times New Roman"/>
                <a:cs typeface="Times New Roman"/>
              </a:rPr>
              <a:t>n</a:t>
            </a:r>
            <a:r>
              <a:rPr sz="2000" spc="-5" dirty="0">
                <a:latin typeface="Times New Roman"/>
                <a:cs typeface="Times New Roman"/>
              </a:rPr>
              <a:t>d</a:t>
            </a:r>
            <a:r>
              <a:rPr sz="2000" dirty="0">
                <a:latin typeface="Times New Roman"/>
                <a:cs typeface="Times New Roman"/>
              </a:rPr>
              <a:t>	</a:t>
            </a:r>
            <a:r>
              <a:rPr sz="2000" spc="-10" dirty="0">
                <a:latin typeface="Times New Roman"/>
                <a:cs typeface="Times New Roman"/>
              </a:rPr>
              <a:t>C</a:t>
            </a:r>
            <a:r>
              <a:rPr sz="2000" spc="-5" dirty="0">
                <a:latin typeface="Times New Roman"/>
                <a:cs typeface="Times New Roman"/>
              </a:rPr>
              <a:t>orresp</a:t>
            </a:r>
            <a:r>
              <a:rPr sz="2000" spc="-10" dirty="0">
                <a:latin typeface="Times New Roman"/>
                <a:cs typeface="Times New Roman"/>
              </a:rPr>
              <a:t>o</a:t>
            </a:r>
            <a:r>
              <a:rPr sz="2000" spc="-5" dirty="0">
                <a:latin typeface="Times New Roman"/>
                <a:cs typeface="Times New Roman"/>
              </a:rPr>
              <a:t>n</a:t>
            </a:r>
            <a:r>
              <a:rPr sz="2000" spc="-10" dirty="0">
                <a:latin typeface="Times New Roman"/>
                <a:cs typeface="Times New Roman"/>
              </a:rPr>
              <a:t>di</a:t>
            </a:r>
            <a:r>
              <a:rPr sz="2000" spc="-5" dirty="0">
                <a:latin typeface="Times New Roman"/>
                <a:cs typeface="Times New Roman"/>
              </a:rPr>
              <a:t>ng</a:t>
            </a:r>
            <a:r>
              <a:rPr sz="2000" dirty="0">
                <a:latin typeface="Times New Roman"/>
                <a:cs typeface="Times New Roman"/>
              </a:rPr>
              <a:t>	</a:t>
            </a:r>
            <a:r>
              <a:rPr sz="2000" spc="-10" dirty="0">
                <a:latin typeface="Times New Roman"/>
                <a:cs typeface="Times New Roman"/>
              </a:rPr>
              <a:t>Str</a:t>
            </a:r>
            <a:r>
              <a:rPr sz="2000" spc="-5" dirty="0">
                <a:latin typeface="Times New Roman"/>
                <a:cs typeface="Times New Roman"/>
              </a:rPr>
              <a:t>at</a:t>
            </a:r>
            <a:r>
              <a:rPr sz="2000" spc="-10" dirty="0">
                <a:latin typeface="Times New Roman"/>
                <a:cs typeface="Times New Roman"/>
              </a:rPr>
              <a:t>eg</a:t>
            </a:r>
            <a:r>
              <a:rPr sz="2000" spc="-5" dirty="0">
                <a:latin typeface="Times New Roman"/>
                <a:cs typeface="Times New Roman"/>
              </a:rPr>
              <a:t>i</a:t>
            </a:r>
            <a:r>
              <a:rPr sz="2000" spc="-10" dirty="0">
                <a:latin typeface="Times New Roman"/>
                <a:cs typeface="Times New Roman"/>
              </a:rPr>
              <a:t>e</a:t>
            </a:r>
            <a:r>
              <a:rPr sz="2000" spc="-5" dirty="0">
                <a:latin typeface="Times New Roman"/>
                <a:cs typeface="Times New Roman"/>
              </a:rPr>
              <a:t>s</a:t>
            </a:r>
            <a:r>
              <a:rPr sz="2000" dirty="0">
                <a:latin typeface="Times New Roman"/>
                <a:cs typeface="Times New Roman"/>
              </a:rPr>
              <a:t>	</a:t>
            </a:r>
            <a:r>
              <a:rPr sz="2000" spc="-5" dirty="0">
                <a:latin typeface="Times New Roman"/>
                <a:cs typeface="Times New Roman"/>
              </a:rPr>
              <a:t>of</a:t>
            </a:r>
            <a:r>
              <a:rPr sz="2000" dirty="0">
                <a:latin typeface="Times New Roman"/>
                <a:cs typeface="Times New Roman"/>
              </a:rPr>
              <a:t>	</a:t>
            </a:r>
            <a:r>
              <a:rPr sz="2000" spc="-229" dirty="0">
                <a:latin typeface="Times New Roman"/>
                <a:cs typeface="Times New Roman"/>
              </a:rPr>
              <a:t>V</a:t>
            </a:r>
            <a:r>
              <a:rPr sz="2000" dirty="0">
                <a:latin typeface="Times New Roman"/>
                <a:cs typeface="Times New Roman"/>
              </a:rPr>
              <a:t>e</a:t>
            </a:r>
            <a:r>
              <a:rPr sz="2000" spc="-5" dirty="0">
                <a:latin typeface="Times New Roman"/>
                <a:cs typeface="Times New Roman"/>
              </a:rPr>
              <a:t>g</a:t>
            </a:r>
            <a:r>
              <a:rPr sz="2000" spc="-10" dirty="0">
                <a:latin typeface="Times New Roman"/>
                <a:cs typeface="Times New Roman"/>
              </a:rPr>
              <a:t>e</a:t>
            </a:r>
            <a:r>
              <a:rPr sz="2000" spc="-5" dirty="0">
                <a:latin typeface="Times New Roman"/>
                <a:cs typeface="Times New Roman"/>
              </a:rPr>
              <a:t>t</a:t>
            </a:r>
            <a:r>
              <a:rPr sz="2000" spc="-10" dirty="0">
                <a:latin typeface="Times New Roman"/>
                <a:cs typeface="Times New Roman"/>
              </a:rPr>
              <a:t>ation  </a:t>
            </a:r>
            <a:r>
              <a:rPr sz="2000" spc="-5" dirty="0">
                <a:latin typeface="Times New Roman"/>
                <a:cs typeface="Times New Roman"/>
              </a:rPr>
              <a:t>Engineering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58251" y="813218"/>
            <a:ext cx="8266430" cy="4221480"/>
          </a:xfrm>
          <a:prstGeom prst="rect">
            <a:avLst/>
          </a:prstGeom>
        </p:spPr>
        <p:txBody>
          <a:bodyPr vert="horz" wrap="square" lIns="0" tIns="67945" rIns="0" bIns="0" rtlCol="0">
            <a:spAutoFit/>
          </a:bodyPr>
          <a:lstStyle/>
          <a:p>
            <a:pPr marL="298450" indent="-285750" algn="just">
              <a:lnSpc>
                <a:spcPct val="100000"/>
              </a:lnSpc>
              <a:spcBef>
                <a:spcPts val="535"/>
              </a:spcBef>
              <a:buFont typeface="Wingdings"/>
              <a:buChar char=""/>
              <a:tabLst>
                <a:tab pos="298450" algn="l"/>
              </a:tabLst>
            </a:pPr>
            <a:r>
              <a:rPr sz="1800" b="1" spc="-5" dirty="0">
                <a:latin typeface="Times New Roman"/>
                <a:cs typeface="Times New Roman"/>
              </a:rPr>
              <a:t>climatic</a:t>
            </a:r>
            <a:r>
              <a:rPr sz="1800" b="1" spc="5" dirty="0">
                <a:latin typeface="Times New Roman"/>
                <a:cs typeface="Times New Roman"/>
              </a:rPr>
              <a:t> </a:t>
            </a:r>
            <a:r>
              <a:rPr sz="1800" b="1" spc="-5" dirty="0">
                <a:latin typeface="Times New Roman"/>
                <a:cs typeface="Times New Roman"/>
              </a:rPr>
              <a:t>factors (Continued)</a:t>
            </a:r>
            <a:endParaRPr sz="1800">
              <a:latin typeface="Times New Roman"/>
              <a:cs typeface="Times New Roman"/>
            </a:endParaRPr>
          </a:p>
          <a:p>
            <a:pPr marL="300355" algn="just">
              <a:lnSpc>
                <a:spcPct val="100000"/>
              </a:lnSpc>
              <a:spcBef>
                <a:spcPts val="440"/>
              </a:spcBef>
            </a:pPr>
            <a:r>
              <a:rPr sz="1800" dirty="0">
                <a:latin typeface="Times New Roman"/>
                <a:cs typeface="Times New Roman"/>
              </a:rPr>
              <a:t>C.</a:t>
            </a:r>
            <a:r>
              <a:rPr sz="1800" spc="-3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Rainfall</a:t>
            </a:r>
            <a:endParaRPr sz="1800">
              <a:latin typeface="Times New Roman"/>
              <a:cs typeface="Times New Roman"/>
            </a:endParaRPr>
          </a:p>
          <a:p>
            <a:pPr marL="588645" marR="5080" algn="just">
              <a:lnSpc>
                <a:spcPct val="100000"/>
              </a:lnSpc>
              <a:spcBef>
                <a:spcPts val="760"/>
              </a:spcBef>
            </a:pPr>
            <a:r>
              <a:rPr sz="1800" dirty="0">
                <a:latin typeface="Times New Roman"/>
                <a:cs typeface="Times New Roman"/>
              </a:rPr>
              <a:t>Due </a:t>
            </a:r>
            <a:r>
              <a:rPr sz="1800" spc="-5" dirty="0">
                <a:latin typeface="Times New Roman"/>
                <a:cs typeface="Times New Roman"/>
              </a:rPr>
              <a:t>to the interaction </a:t>
            </a:r>
            <a:r>
              <a:rPr sz="1800" dirty="0">
                <a:latin typeface="Times New Roman"/>
                <a:cs typeface="Times New Roman"/>
              </a:rPr>
              <a:t>of </a:t>
            </a:r>
            <a:r>
              <a:rPr sz="1800" spc="-5" dirty="0">
                <a:latin typeface="Times New Roman"/>
                <a:cs typeface="Times New Roman"/>
              </a:rPr>
              <a:t>monsoon and topographic factors, </a:t>
            </a:r>
            <a:r>
              <a:rPr sz="1800" spc="-25" dirty="0">
                <a:latin typeface="Times New Roman"/>
                <a:cs typeface="Times New Roman"/>
              </a:rPr>
              <a:t>Taiwan </a:t>
            </a:r>
            <a:r>
              <a:rPr sz="1800" dirty="0">
                <a:latin typeface="Times New Roman"/>
                <a:cs typeface="Times New Roman"/>
              </a:rPr>
              <a:t>has </a:t>
            </a:r>
            <a:r>
              <a:rPr sz="1800" spc="-5" dirty="0">
                <a:latin typeface="Times New Roman"/>
                <a:cs typeface="Times New Roman"/>
              </a:rPr>
              <a:t>abundant 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rainfall. The average annual rainfall is about </a:t>
            </a:r>
            <a:r>
              <a:rPr sz="1800" dirty="0">
                <a:latin typeface="Times New Roman"/>
                <a:cs typeface="Times New Roman"/>
              </a:rPr>
              <a:t>2500 </a:t>
            </a:r>
            <a:r>
              <a:rPr sz="1800" spc="-5" dirty="0">
                <a:latin typeface="Times New Roman"/>
                <a:cs typeface="Times New Roman"/>
              </a:rPr>
              <a:t>mm, </a:t>
            </a:r>
            <a:r>
              <a:rPr sz="1800" dirty="0">
                <a:latin typeface="Times New Roman"/>
                <a:cs typeface="Times New Roman"/>
              </a:rPr>
              <a:t>but </a:t>
            </a:r>
            <a:r>
              <a:rPr sz="1800" spc="-5" dirty="0">
                <a:latin typeface="Times New Roman"/>
                <a:cs typeface="Times New Roman"/>
              </a:rPr>
              <a:t>the rainfall is unevenly 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distributed.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In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absence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of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rainfall,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vegetation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must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choose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drought-tolerant </a:t>
            </a:r>
            <a:r>
              <a:rPr sz="1800" spc="-434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plants,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otherwise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plants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will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be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 stunted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or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die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due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to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lack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of </a:t>
            </a:r>
            <a:r>
              <a:rPr sz="1800" spc="-20" dirty="0">
                <a:solidFill>
                  <a:srgbClr val="C00000"/>
                </a:solidFill>
                <a:latin typeface="Times New Roman"/>
                <a:cs typeface="Times New Roman"/>
              </a:rPr>
              <a:t>water.</a:t>
            </a:r>
            <a:endParaRPr sz="1800">
              <a:latin typeface="Times New Roman"/>
              <a:cs typeface="Times New Roman"/>
            </a:endParaRPr>
          </a:p>
          <a:p>
            <a:pPr marL="300990" algn="just">
              <a:lnSpc>
                <a:spcPct val="100000"/>
              </a:lnSpc>
              <a:spcBef>
                <a:spcPts val="585"/>
              </a:spcBef>
            </a:pPr>
            <a:r>
              <a:rPr sz="1800" dirty="0">
                <a:latin typeface="Times New Roman"/>
                <a:cs typeface="Times New Roman"/>
              </a:rPr>
              <a:t>D.</a:t>
            </a:r>
            <a:r>
              <a:rPr sz="1800" spc="-85" dirty="0">
                <a:latin typeface="Times New Roman"/>
                <a:cs typeface="Times New Roman"/>
              </a:rPr>
              <a:t> </a:t>
            </a:r>
            <a:r>
              <a:rPr sz="1800" spc="-20" dirty="0">
                <a:latin typeface="Times New Roman"/>
                <a:cs typeface="Times New Roman"/>
              </a:rPr>
              <a:t>Wind</a:t>
            </a:r>
            <a:endParaRPr sz="1800">
              <a:latin typeface="Times New Roman"/>
              <a:cs typeface="Times New Roman"/>
            </a:endParaRPr>
          </a:p>
          <a:p>
            <a:pPr marL="560070" marR="33020" algn="just">
              <a:lnSpc>
                <a:spcPct val="100000"/>
              </a:lnSpc>
              <a:spcBef>
                <a:spcPts val="575"/>
              </a:spcBef>
            </a:pPr>
            <a:r>
              <a:rPr sz="1800" b="1" spc="-5" dirty="0">
                <a:solidFill>
                  <a:srgbClr val="C00000"/>
                </a:solidFill>
                <a:latin typeface="Times New Roman"/>
                <a:cs typeface="Times New Roman"/>
              </a:rPr>
              <a:t>Drying effect:</a:t>
            </a:r>
            <a:r>
              <a:rPr sz="1800" b="1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Moisture can </a:t>
            </a:r>
            <a:r>
              <a:rPr sz="1800" dirty="0">
                <a:latin typeface="Times New Roman"/>
                <a:cs typeface="Times New Roman"/>
              </a:rPr>
              <a:t>be </a:t>
            </a:r>
            <a:r>
              <a:rPr sz="1800" spc="-5" dirty="0">
                <a:latin typeface="Times New Roman"/>
                <a:cs typeface="Times New Roman"/>
              </a:rPr>
              <a:t>blown away </a:t>
            </a:r>
            <a:r>
              <a:rPr sz="1800" dirty="0">
                <a:latin typeface="Times New Roman"/>
                <a:cs typeface="Times New Roman"/>
              </a:rPr>
              <a:t>from </a:t>
            </a:r>
            <a:r>
              <a:rPr sz="1800" spc="-5" dirty="0">
                <a:latin typeface="Times New Roman"/>
                <a:cs typeface="Times New Roman"/>
              </a:rPr>
              <a:t>the surface </a:t>
            </a:r>
            <a:r>
              <a:rPr sz="1800" dirty="0">
                <a:latin typeface="Times New Roman"/>
                <a:cs typeface="Times New Roman"/>
              </a:rPr>
              <a:t>of </a:t>
            </a:r>
            <a:r>
              <a:rPr sz="1800" spc="-5" dirty="0">
                <a:latin typeface="Times New Roman"/>
                <a:cs typeface="Times New Roman"/>
              </a:rPr>
              <a:t>plant leaves, 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promoting evapotranspiration, which </a:t>
            </a:r>
            <a:r>
              <a:rPr sz="1800" dirty="0">
                <a:latin typeface="Times New Roman"/>
                <a:cs typeface="Times New Roman"/>
              </a:rPr>
              <a:t>can </a:t>
            </a:r>
            <a:r>
              <a:rPr sz="1800" spc="-5" dirty="0">
                <a:latin typeface="Times New Roman"/>
                <a:cs typeface="Times New Roman"/>
              </a:rPr>
              <a:t>lead to </a:t>
            </a:r>
            <a:r>
              <a:rPr sz="1800" dirty="0">
                <a:latin typeface="Times New Roman"/>
                <a:cs typeface="Times New Roman"/>
              </a:rPr>
              <a:t>dry </a:t>
            </a:r>
            <a:r>
              <a:rPr sz="1800" spc="-5" dirty="0">
                <a:latin typeface="Times New Roman"/>
                <a:cs typeface="Times New Roman"/>
              </a:rPr>
              <a:t>leaves </a:t>
            </a:r>
            <a:r>
              <a:rPr sz="1800" dirty="0">
                <a:latin typeface="Times New Roman"/>
                <a:cs typeface="Times New Roman"/>
              </a:rPr>
              <a:t>and </a:t>
            </a:r>
            <a:r>
              <a:rPr sz="1800" spc="-5" dirty="0">
                <a:latin typeface="Times New Roman"/>
                <a:cs typeface="Times New Roman"/>
              </a:rPr>
              <a:t>closed stomata, 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reducing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the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effectiveness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of </a:t>
            </a:r>
            <a:r>
              <a:rPr sz="1800" spc="-5" dirty="0">
                <a:latin typeface="Times New Roman"/>
                <a:cs typeface="Times New Roman"/>
              </a:rPr>
              <a:t>photosynthesis.</a:t>
            </a:r>
            <a:endParaRPr sz="1800">
              <a:latin typeface="Times New Roman"/>
              <a:cs typeface="Times New Roman"/>
            </a:endParaRPr>
          </a:p>
          <a:p>
            <a:pPr marL="560070" marR="33020" algn="just">
              <a:lnSpc>
                <a:spcPct val="100000"/>
              </a:lnSpc>
            </a:pPr>
            <a:r>
              <a:rPr sz="1800" b="1" spc="-5" dirty="0">
                <a:solidFill>
                  <a:srgbClr val="C00000"/>
                </a:solidFill>
                <a:latin typeface="Times New Roman"/>
                <a:cs typeface="Times New Roman"/>
              </a:rPr>
              <a:t>Mechanical</a:t>
            </a:r>
            <a:r>
              <a:rPr sz="1800" b="1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Times New Roman"/>
                <a:cs typeface="Times New Roman"/>
              </a:rPr>
              <a:t>effect:</a:t>
            </a:r>
            <a:r>
              <a:rPr sz="1800" b="1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Plants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would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have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the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situations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such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as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ruptured</a:t>
            </a:r>
            <a:r>
              <a:rPr sz="1800" spc="44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leaves, 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broken branches and causing flag and compression </a:t>
            </a:r>
            <a:r>
              <a:rPr sz="1800" dirty="0">
                <a:latin typeface="Times New Roman"/>
                <a:cs typeface="Times New Roman"/>
              </a:rPr>
              <a:t>wood </a:t>
            </a:r>
            <a:r>
              <a:rPr sz="1800" spc="-5" dirty="0">
                <a:latin typeface="Times New Roman"/>
                <a:cs typeface="Times New Roman"/>
              </a:rPr>
              <a:t>if they were blown and 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attacked </a:t>
            </a:r>
            <a:r>
              <a:rPr sz="1800" dirty="0">
                <a:latin typeface="Times New Roman"/>
                <a:cs typeface="Times New Roman"/>
              </a:rPr>
              <a:t>by </a:t>
            </a:r>
            <a:r>
              <a:rPr sz="1800" spc="-5" dirty="0">
                <a:latin typeface="Times New Roman"/>
                <a:cs typeface="Times New Roman"/>
              </a:rPr>
              <a:t>strong winds. Shallow rooted trees are easy to fall </a:t>
            </a:r>
            <a:r>
              <a:rPr sz="1800" dirty="0">
                <a:latin typeface="Times New Roman"/>
                <a:cs typeface="Times New Roman"/>
              </a:rPr>
              <a:t>or </a:t>
            </a:r>
            <a:r>
              <a:rPr sz="1800" spc="-5" dirty="0">
                <a:latin typeface="Times New Roman"/>
                <a:cs typeface="Times New Roman"/>
              </a:rPr>
              <a:t>incline because </a:t>
            </a:r>
            <a:r>
              <a:rPr sz="1800" dirty="0">
                <a:latin typeface="Times New Roman"/>
                <a:cs typeface="Times New Roman"/>
              </a:rPr>
              <a:t>of 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the </a:t>
            </a:r>
            <a:r>
              <a:rPr sz="1800" spc="-10" dirty="0">
                <a:latin typeface="Times New Roman"/>
                <a:cs typeface="Times New Roman"/>
              </a:rPr>
              <a:t>effect</a:t>
            </a:r>
            <a:r>
              <a:rPr sz="1800" dirty="0">
                <a:latin typeface="Times New Roman"/>
                <a:cs typeface="Times New Roman"/>
              </a:rPr>
              <a:t> of </a:t>
            </a:r>
            <a:r>
              <a:rPr sz="1800" spc="-5" dirty="0">
                <a:latin typeface="Times New Roman"/>
                <a:cs typeface="Times New Roman"/>
              </a:rPr>
              <a:t>wind.</a:t>
            </a:r>
            <a:endParaRPr sz="180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43859549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58251" y="1012973"/>
            <a:ext cx="8484870" cy="2804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8450" indent="-285750" algn="just">
              <a:lnSpc>
                <a:spcPct val="100000"/>
              </a:lnSpc>
              <a:spcBef>
                <a:spcPts val="100"/>
              </a:spcBef>
              <a:buFont typeface="Wingdings"/>
              <a:buChar char=""/>
              <a:tabLst>
                <a:tab pos="298450" algn="l"/>
              </a:tabLst>
            </a:pPr>
            <a:r>
              <a:rPr sz="1800" b="1" spc="-5" dirty="0">
                <a:latin typeface="Times New Roman"/>
                <a:cs typeface="Times New Roman"/>
              </a:rPr>
              <a:t>Soil</a:t>
            </a:r>
            <a:r>
              <a:rPr sz="1800" b="1" spc="-30" dirty="0">
                <a:latin typeface="Times New Roman"/>
                <a:cs typeface="Times New Roman"/>
              </a:rPr>
              <a:t> </a:t>
            </a:r>
            <a:r>
              <a:rPr sz="1800" b="1" spc="-10" dirty="0">
                <a:latin typeface="Times New Roman"/>
                <a:cs typeface="Times New Roman"/>
              </a:rPr>
              <a:t>texture</a:t>
            </a:r>
            <a:endParaRPr sz="1800">
              <a:latin typeface="Times New Roman"/>
              <a:cs typeface="Times New Roman"/>
            </a:endParaRPr>
          </a:p>
          <a:p>
            <a:pPr marL="372110" marR="5080" algn="just">
              <a:lnSpc>
                <a:spcPct val="150000"/>
              </a:lnSpc>
              <a:spcBef>
                <a:spcPts val="284"/>
              </a:spcBef>
            </a:pPr>
            <a:r>
              <a:rPr sz="1800" dirty="0">
                <a:latin typeface="Times New Roman"/>
                <a:cs typeface="Times New Roman"/>
              </a:rPr>
              <a:t>In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addition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to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10" dirty="0">
                <a:latin typeface="Times New Roman"/>
                <a:cs typeface="Times New Roman"/>
              </a:rPr>
              <a:t>affecting</a:t>
            </a:r>
            <a:r>
              <a:rPr sz="1800" spc="-5" dirty="0">
                <a:latin typeface="Times New Roman"/>
                <a:cs typeface="Times New Roman"/>
              </a:rPr>
              <a:t> the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maintenance</a:t>
            </a:r>
            <a:r>
              <a:rPr sz="1800" dirty="0">
                <a:latin typeface="Times New Roman"/>
                <a:cs typeface="Times New Roman"/>
              </a:rPr>
              <a:t> and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supply</a:t>
            </a:r>
            <a:r>
              <a:rPr sz="1800" dirty="0">
                <a:latin typeface="Times New Roman"/>
                <a:cs typeface="Times New Roman"/>
              </a:rPr>
              <a:t> of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nutrients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and</a:t>
            </a:r>
            <a:r>
              <a:rPr sz="1800" spc="440" dirty="0">
                <a:latin typeface="Times New Roman"/>
                <a:cs typeface="Times New Roman"/>
              </a:rPr>
              <a:t> </a:t>
            </a:r>
            <a:r>
              <a:rPr sz="1800" spc="-15" dirty="0">
                <a:latin typeface="Times New Roman"/>
                <a:cs typeface="Times New Roman"/>
              </a:rPr>
              <a:t>water,</a:t>
            </a:r>
            <a:r>
              <a:rPr sz="1800" spc="42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soil's 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physical properties also </a:t>
            </a:r>
            <a:r>
              <a:rPr sz="1800" spc="-10" dirty="0">
                <a:latin typeface="Times New Roman"/>
                <a:cs typeface="Times New Roman"/>
              </a:rPr>
              <a:t>affect </a:t>
            </a:r>
            <a:r>
              <a:rPr sz="1800" dirty="0">
                <a:latin typeface="Times New Roman"/>
                <a:cs typeface="Times New Roman"/>
              </a:rPr>
              <a:t>the </a:t>
            </a:r>
            <a:r>
              <a:rPr sz="1800" spc="-5" dirty="0">
                <a:latin typeface="Times New Roman"/>
                <a:cs typeface="Times New Roman"/>
              </a:rPr>
              <a:t>development </a:t>
            </a:r>
            <a:r>
              <a:rPr sz="1800" dirty="0">
                <a:latin typeface="Times New Roman"/>
                <a:cs typeface="Times New Roman"/>
              </a:rPr>
              <a:t>and </a:t>
            </a:r>
            <a:r>
              <a:rPr sz="1800" spc="-5" dirty="0">
                <a:latin typeface="Times New Roman"/>
                <a:cs typeface="Times New Roman"/>
              </a:rPr>
              <a:t>distribution </a:t>
            </a:r>
            <a:r>
              <a:rPr sz="1800" dirty="0">
                <a:latin typeface="Times New Roman"/>
                <a:cs typeface="Times New Roman"/>
              </a:rPr>
              <a:t>of </a:t>
            </a:r>
            <a:r>
              <a:rPr sz="1800" spc="-5" dirty="0">
                <a:latin typeface="Times New Roman"/>
                <a:cs typeface="Times New Roman"/>
              </a:rPr>
              <a:t>system roots and the 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activities </a:t>
            </a:r>
            <a:r>
              <a:rPr sz="1800" dirty="0">
                <a:latin typeface="Times New Roman"/>
                <a:cs typeface="Times New Roman"/>
              </a:rPr>
              <a:t>of </a:t>
            </a:r>
            <a:r>
              <a:rPr sz="1800" spc="-5" dirty="0">
                <a:latin typeface="Times New Roman"/>
                <a:cs typeface="Times New Roman"/>
              </a:rPr>
              <a:t>microorganisms. When soil is in </a:t>
            </a:r>
            <a:r>
              <a:rPr sz="1800" dirty="0">
                <a:latin typeface="Times New Roman"/>
                <a:cs typeface="Times New Roman"/>
              </a:rPr>
              <a:t>the natural </a:t>
            </a:r>
            <a:r>
              <a:rPr sz="1800" spc="-5" dirty="0">
                <a:latin typeface="Times New Roman"/>
                <a:cs typeface="Times New Roman"/>
              </a:rPr>
              <a:t>state,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its physical properties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are 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very important to plant growth and soil </a:t>
            </a:r>
            <a:r>
              <a:rPr sz="1800" spc="-15" dirty="0">
                <a:solidFill>
                  <a:srgbClr val="C00000"/>
                </a:solidFill>
                <a:latin typeface="Times New Roman"/>
                <a:cs typeface="Times New Roman"/>
              </a:rPr>
              <a:t>fertility,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in addition,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the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permeability rate and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water preservation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of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the water conserved in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the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forest are also </a:t>
            </a:r>
            <a:r>
              <a:rPr sz="1800" spc="-10" dirty="0">
                <a:solidFill>
                  <a:srgbClr val="C00000"/>
                </a:solidFill>
                <a:latin typeface="Times New Roman"/>
                <a:cs typeface="Times New Roman"/>
              </a:rPr>
              <a:t>affected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by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the physical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properties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of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soil.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57998" y="148116"/>
            <a:ext cx="6538595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  <a:tabLst>
                <a:tab pos="546735" algn="l"/>
                <a:tab pos="1799589" algn="l"/>
                <a:tab pos="2304415" algn="l"/>
                <a:tab pos="3953510" algn="l"/>
                <a:tab pos="5090795" algn="l"/>
                <a:tab pos="5441950" algn="l"/>
              </a:tabLst>
            </a:pPr>
            <a:r>
              <a:rPr sz="2000" spc="-10" dirty="0">
                <a:latin typeface="Times New Roman"/>
                <a:cs typeface="Times New Roman"/>
              </a:rPr>
              <a:t>Si</a:t>
            </a:r>
            <a:r>
              <a:rPr sz="2000" spc="-5" dirty="0">
                <a:latin typeface="Times New Roman"/>
                <a:cs typeface="Times New Roman"/>
              </a:rPr>
              <a:t>te</a:t>
            </a:r>
            <a:r>
              <a:rPr sz="2000" dirty="0">
                <a:latin typeface="Times New Roman"/>
                <a:cs typeface="Times New Roman"/>
              </a:rPr>
              <a:t>	</a:t>
            </a:r>
            <a:r>
              <a:rPr sz="2000" spc="-10" dirty="0">
                <a:latin typeface="Times New Roman"/>
                <a:cs typeface="Times New Roman"/>
              </a:rPr>
              <a:t>C</a:t>
            </a:r>
            <a:r>
              <a:rPr sz="2000" spc="-5" dirty="0">
                <a:latin typeface="Times New Roman"/>
                <a:cs typeface="Times New Roman"/>
              </a:rPr>
              <a:t>on</a:t>
            </a:r>
            <a:r>
              <a:rPr sz="2000" spc="-10" dirty="0">
                <a:latin typeface="Times New Roman"/>
                <a:cs typeface="Times New Roman"/>
              </a:rPr>
              <a:t>ditio</a:t>
            </a:r>
            <a:r>
              <a:rPr sz="2000" spc="-5" dirty="0">
                <a:latin typeface="Times New Roman"/>
                <a:cs typeface="Times New Roman"/>
              </a:rPr>
              <a:t>ns</a:t>
            </a:r>
            <a:r>
              <a:rPr sz="2000" dirty="0">
                <a:latin typeface="Times New Roman"/>
                <a:cs typeface="Times New Roman"/>
              </a:rPr>
              <a:t>	</a:t>
            </a:r>
            <a:r>
              <a:rPr sz="2000" spc="-5" dirty="0">
                <a:latin typeface="Times New Roman"/>
                <a:cs typeface="Times New Roman"/>
              </a:rPr>
              <a:t>a</a:t>
            </a:r>
            <a:r>
              <a:rPr sz="2000" spc="-10" dirty="0">
                <a:latin typeface="Times New Roman"/>
                <a:cs typeface="Times New Roman"/>
              </a:rPr>
              <a:t>n</a:t>
            </a:r>
            <a:r>
              <a:rPr sz="2000" spc="-5" dirty="0">
                <a:latin typeface="Times New Roman"/>
                <a:cs typeface="Times New Roman"/>
              </a:rPr>
              <a:t>d</a:t>
            </a:r>
            <a:r>
              <a:rPr sz="2000" dirty="0">
                <a:latin typeface="Times New Roman"/>
                <a:cs typeface="Times New Roman"/>
              </a:rPr>
              <a:t>	</a:t>
            </a:r>
            <a:r>
              <a:rPr sz="2000" spc="-10" dirty="0">
                <a:latin typeface="Times New Roman"/>
                <a:cs typeface="Times New Roman"/>
              </a:rPr>
              <a:t>C</a:t>
            </a:r>
            <a:r>
              <a:rPr sz="2000" spc="-5" dirty="0">
                <a:latin typeface="Times New Roman"/>
                <a:cs typeface="Times New Roman"/>
              </a:rPr>
              <a:t>orresp</a:t>
            </a:r>
            <a:r>
              <a:rPr sz="2000" spc="-10" dirty="0">
                <a:latin typeface="Times New Roman"/>
                <a:cs typeface="Times New Roman"/>
              </a:rPr>
              <a:t>o</a:t>
            </a:r>
            <a:r>
              <a:rPr sz="2000" spc="-5" dirty="0">
                <a:latin typeface="Times New Roman"/>
                <a:cs typeface="Times New Roman"/>
              </a:rPr>
              <a:t>n</a:t>
            </a:r>
            <a:r>
              <a:rPr sz="2000" spc="-10" dirty="0">
                <a:latin typeface="Times New Roman"/>
                <a:cs typeface="Times New Roman"/>
              </a:rPr>
              <a:t>di</a:t>
            </a:r>
            <a:r>
              <a:rPr sz="2000" spc="-5" dirty="0">
                <a:latin typeface="Times New Roman"/>
                <a:cs typeface="Times New Roman"/>
              </a:rPr>
              <a:t>ng</a:t>
            </a:r>
            <a:r>
              <a:rPr sz="2000" dirty="0">
                <a:latin typeface="Times New Roman"/>
                <a:cs typeface="Times New Roman"/>
              </a:rPr>
              <a:t>	</a:t>
            </a:r>
            <a:r>
              <a:rPr sz="2000" spc="-10" dirty="0">
                <a:latin typeface="Times New Roman"/>
                <a:cs typeface="Times New Roman"/>
              </a:rPr>
              <a:t>Str</a:t>
            </a:r>
            <a:r>
              <a:rPr sz="2000" spc="-5" dirty="0">
                <a:latin typeface="Times New Roman"/>
                <a:cs typeface="Times New Roman"/>
              </a:rPr>
              <a:t>at</a:t>
            </a:r>
            <a:r>
              <a:rPr sz="2000" spc="-10" dirty="0">
                <a:latin typeface="Times New Roman"/>
                <a:cs typeface="Times New Roman"/>
              </a:rPr>
              <a:t>eg</a:t>
            </a:r>
            <a:r>
              <a:rPr sz="2000" spc="-5" dirty="0">
                <a:latin typeface="Times New Roman"/>
                <a:cs typeface="Times New Roman"/>
              </a:rPr>
              <a:t>i</a:t>
            </a:r>
            <a:r>
              <a:rPr sz="2000" spc="-10" dirty="0">
                <a:latin typeface="Times New Roman"/>
                <a:cs typeface="Times New Roman"/>
              </a:rPr>
              <a:t>e</a:t>
            </a:r>
            <a:r>
              <a:rPr sz="2000" spc="-5" dirty="0">
                <a:latin typeface="Times New Roman"/>
                <a:cs typeface="Times New Roman"/>
              </a:rPr>
              <a:t>s</a:t>
            </a:r>
            <a:r>
              <a:rPr sz="2000" dirty="0">
                <a:latin typeface="Times New Roman"/>
                <a:cs typeface="Times New Roman"/>
              </a:rPr>
              <a:t>	</a:t>
            </a:r>
            <a:r>
              <a:rPr sz="2000" spc="-5" dirty="0">
                <a:latin typeface="Times New Roman"/>
                <a:cs typeface="Times New Roman"/>
              </a:rPr>
              <a:t>of</a:t>
            </a:r>
            <a:r>
              <a:rPr sz="2000" dirty="0">
                <a:latin typeface="Times New Roman"/>
                <a:cs typeface="Times New Roman"/>
              </a:rPr>
              <a:t>	</a:t>
            </a:r>
            <a:r>
              <a:rPr sz="2000" spc="-229" dirty="0">
                <a:latin typeface="Times New Roman"/>
                <a:cs typeface="Times New Roman"/>
              </a:rPr>
              <a:t>V</a:t>
            </a:r>
            <a:r>
              <a:rPr sz="2000" dirty="0">
                <a:latin typeface="Times New Roman"/>
                <a:cs typeface="Times New Roman"/>
              </a:rPr>
              <a:t>e</a:t>
            </a:r>
            <a:r>
              <a:rPr sz="2000" spc="-5" dirty="0">
                <a:latin typeface="Times New Roman"/>
                <a:cs typeface="Times New Roman"/>
              </a:rPr>
              <a:t>g</a:t>
            </a:r>
            <a:r>
              <a:rPr sz="2000" spc="-10" dirty="0">
                <a:latin typeface="Times New Roman"/>
                <a:cs typeface="Times New Roman"/>
              </a:rPr>
              <a:t>e</a:t>
            </a:r>
            <a:r>
              <a:rPr sz="2000" spc="-5" dirty="0">
                <a:latin typeface="Times New Roman"/>
                <a:cs typeface="Times New Roman"/>
              </a:rPr>
              <a:t>t</a:t>
            </a:r>
            <a:r>
              <a:rPr sz="2000" spc="-10" dirty="0">
                <a:latin typeface="Times New Roman"/>
                <a:cs typeface="Times New Roman"/>
              </a:rPr>
              <a:t>ation  </a:t>
            </a:r>
            <a:r>
              <a:rPr sz="2000" spc="-5" dirty="0">
                <a:latin typeface="Times New Roman"/>
                <a:cs typeface="Times New Roman"/>
              </a:rPr>
              <a:t>Engineering</a:t>
            </a:r>
            <a:endParaRPr sz="200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614494002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952238" y="1047750"/>
            <a:ext cx="4191761" cy="3744467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467203" y="1124831"/>
            <a:ext cx="3776345" cy="25901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50000"/>
              </a:lnSpc>
              <a:spcBef>
                <a:spcPts val="100"/>
              </a:spcBef>
            </a:pPr>
            <a:r>
              <a:rPr sz="1800" spc="-5" dirty="0">
                <a:latin typeface="Times New Roman"/>
                <a:cs typeface="Times New Roman"/>
              </a:rPr>
              <a:t>There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are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several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soil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physical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properties </a:t>
            </a:r>
            <a:r>
              <a:rPr sz="1800" spc="-434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that </a:t>
            </a:r>
            <a:r>
              <a:rPr sz="1800" spc="-10" dirty="0">
                <a:latin typeface="Times New Roman"/>
                <a:cs typeface="Times New Roman"/>
              </a:rPr>
              <a:t>affect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plant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growth.</a:t>
            </a:r>
            <a:endParaRPr sz="18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550">
              <a:latin typeface="Times New Roman"/>
              <a:cs typeface="Times New Roman"/>
            </a:endParaRPr>
          </a:p>
          <a:p>
            <a:pPr marL="490855" indent="-343535">
              <a:lnSpc>
                <a:spcPct val="100000"/>
              </a:lnSpc>
              <a:buAutoNum type="alphaUcPeriod"/>
              <a:tabLst>
                <a:tab pos="491490" algn="l"/>
              </a:tabLst>
            </a:pPr>
            <a:r>
              <a:rPr sz="1800" spc="-5" dirty="0">
                <a:latin typeface="Times New Roman"/>
                <a:cs typeface="Times New Roman"/>
              </a:rPr>
              <a:t>Soil</a:t>
            </a:r>
            <a:r>
              <a:rPr sz="1800" spc="-2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stone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content</a:t>
            </a:r>
            <a:endParaRPr sz="1800">
              <a:latin typeface="Times New Roman"/>
              <a:cs typeface="Times New Roman"/>
            </a:endParaRPr>
          </a:p>
          <a:p>
            <a:pPr marL="490855" indent="-343535">
              <a:lnSpc>
                <a:spcPct val="100000"/>
              </a:lnSpc>
              <a:spcBef>
                <a:spcPts val="1080"/>
              </a:spcBef>
              <a:buAutoNum type="alphaUcPeriod"/>
              <a:tabLst>
                <a:tab pos="490855" algn="l"/>
                <a:tab pos="491490" algn="l"/>
              </a:tabLst>
            </a:pPr>
            <a:r>
              <a:rPr sz="1800" spc="-5" dirty="0">
                <a:latin typeface="Times New Roman"/>
                <a:cs typeface="Times New Roman"/>
              </a:rPr>
              <a:t>Soil</a:t>
            </a:r>
            <a:r>
              <a:rPr sz="1800" spc="-3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hardness</a:t>
            </a:r>
            <a:endParaRPr sz="1800">
              <a:latin typeface="Times New Roman"/>
              <a:cs typeface="Times New Roman"/>
            </a:endParaRPr>
          </a:p>
          <a:p>
            <a:pPr marL="490855" indent="-343535">
              <a:lnSpc>
                <a:spcPct val="100000"/>
              </a:lnSpc>
              <a:spcBef>
                <a:spcPts val="1080"/>
              </a:spcBef>
              <a:buAutoNum type="alphaUcPeriod"/>
              <a:tabLst>
                <a:tab pos="490855" algn="l"/>
                <a:tab pos="491490" algn="l"/>
              </a:tabLst>
            </a:pPr>
            <a:r>
              <a:rPr sz="1800" spc="-5" dirty="0">
                <a:latin typeface="Times New Roman"/>
                <a:cs typeface="Times New Roman"/>
              </a:rPr>
              <a:t>Combination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of</a:t>
            </a:r>
            <a:r>
              <a:rPr sz="1800" spc="-5" dirty="0">
                <a:latin typeface="Times New Roman"/>
                <a:cs typeface="Times New Roman"/>
              </a:rPr>
              <a:t> three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phases</a:t>
            </a:r>
            <a:r>
              <a:rPr sz="1800" dirty="0">
                <a:latin typeface="Times New Roman"/>
                <a:cs typeface="Times New Roman"/>
              </a:rPr>
              <a:t> of</a:t>
            </a:r>
            <a:r>
              <a:rPr sz="1800" spc="-5" dirty="0">
                <a:latin typeface="Times New Roman"/>
                <a:cs typeface="Times New Roman"/>
              </a:rPr>
              <a:t> soil</a:t>
            </a:r>
            <a:endParaRPr sz="1800">
              <a:latin typeface="Times New Roman"/>
              <a:cs typeface="Times New Roman"/>
            </a:endParaRPr>
          </a:p>
          <a:p>
            <a:pPr marL="490855" indent="-343535">
              <a:lnSpc>
                <a:spcPct val="100000"/>
              </a:lnSpc>
              <a:spcBef>
                <a:spcPts val="1080"/>
              </a:spcBef>
              <a:buAutoNum type="alphaUcPeriod"/>
              <a:tabLst>
                <a:tab pos="491490" algn="l"/>
              </a:tabLst>
            </a:pPr>
            <a:r>
              <a:rPr sz="1800" spc="-5" dirty="0">
                <a:latin typeface="Times New Roman"/>
                <a:cs typeface="Times New Roman"/>
              </a:rPr>
              <a:t>Soil</a:t>
            </a:r>
            <a:r>
              <a:rPr sz="1800" spc="-3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texture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257998" y="148116"/>
            <a:ext cx="6538595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  <a:tabLst>
                <a:tab pos="546735" algn="l"/>
                <a:tab pos="1799589" algn="l"/>
                <a:tab pos="2304415" algn="l"/>
                <a:tab pos="3953510" algn="l"/>
                <a:tab pos="5090795" algn="l"/>
                <a:tab pos="5441950" algn="l"/>
              </a:tabLst>
            </a:pPr>
            <a:r>
              <a:rPr sz="2000" spc="-10" dirty="0">
                <a:latin typeface="Times New Roman"/>
                <a:cs typeface="Times New Roman"/>
              </a:rPr>
              <a:t>Si</a:t>
            </a:r>
            <a:r>
              <a:rPr sz="2000" spc="-5" dirty="0">
                <a:latin typeface="Times New Roman"/>
                <a:cs typeface="Times New Roman"/>
              </a:rPr>
              <a:t>te</a:t>
            </a:r>
            <a:r>
              <a:rPr sz="2000" dirty="0">
                <a:latin typeface="Times New Roman"/>
                <a:cs typeface="Times New Roman"/>
              </a:rPr>
              <a:t>	</a:t>
            </a:r>
            <a:r>
              <a:rPr sz="2000" spc="-10" dirty="0">
                <a:latin typeface="Times New Roman"/>
                <a:cs typeface="Times New Roman"/>
              </a:rPr>
              <a:t>C</a:t>
            </a:r>
            <a:r>
              <a:rPr sz="2000" spc="-5" dirty="0">
                <a:latin typeface="Times New Roman"/>
                <a:cs typeface="Times New Roman"/>
              </a:rPr>
              <a:t>on</a:t>
            </a:r>
            <a:r>
              <a:rPr sz="2000" spc="-10" dirty="0">
                <a:latin typeface="Times New Roman"/>
                <a:cs typeface="Times New Roman"/>
              </a:rPr>
              <a:t>ditio</a:t>
            </a:r>
            <a:r>
              <a:rPr sz="2000" spc="-5" dirty="0">
                <a:latin typeface="Times New Roman"/>
                <a:cs typeface="Times New Roman"/>
              </a:rPr>
              <a:t>ns</a:t>
            </a:r>
            <a:r>
              <a:rPr sz="2000" dirty="0">
                <a:latin typeface="Times New Roman"/>
                <a:cs typeface="Times New Roman"/>
              </a:rPr>
              <a:t>	</a:t>
            </a:r>
            <a:r>
              <a:rPr sz="2000" spc="-5" dirty="0">
                <a:latin typeface="Times New Roman"/>
                <a:cs typeface="Times New Roman"/>
              </a:rPr>
              <a:t>a</a:t>
            </a:r>
            <a:r>
              <a:rPr sz="2000" spc="-10" dirty="0">
                <a:latin typeface="Times New Roman"/>
                <a:cs typeface="Times New Roman"/>
              </a:rPr>
              <a:t>n</a:t>
            </a:r>
            <a:r>
              <a:rPr sz="2000" spc="-5" dirty="0">
                <a:latin typeface="Times New Roman"/>
                <a:cs typeface="Times New Roman"/>
              </a:rPr>
              <a:t>d</a:t>
            </a:r>
            <a:r>
              <a:rPr sz="2000" dirty="0">
                <a:latin typeface="Times New Roman"/>
                <a:cs typeface="Times New Roman"/>
              </a:rPr>
              <a:t>	</a:t>
            </a:r>
            <a:r>
              <a:rPr sz="2000" spc="-10" dirty="0">
                <a:latin typeface="Times New Roman"/>
                <a:cs typeface="Times New Roman"/>
              </a:rPr>
              <a:t>C</a:t>
            </a:r>
            <a:r>
              <a:rPr sz="2000" spc="-5" dirty="0">
                <a:latin typeface="Times New Roman"/>
                <a:cs typeface="Times New Roman"/>
              </a:rPr>
              <a:t>orresp</a:t>
            </a:r>
            <a:r>
              <a:rPr sz="2000" spc="-10" dirty="0">
                <a:latin typeface="Times New Roman"/>
                <a:cs typeface="Times New Roman"/>
              </a:rPr>
              <a:t>o</a:t>
            </a:r>
            <a:r>
              <a:rPr sz="2000" spc="-5" dirty="0">
                <a:latin typeface="Times New Roman"/>
                <a:cs typeface="Times New Roman"/>
              </a:rPr>
              <a:t>n</a:t>
            </a:r>
            <a:r>
              <a:rPr sz="2000" spc="-10" dirty="0">
                <a:latin typeface="Times New Roman"/>
                <a:cs typeface="Times New Roman"/>
              </a:rPr>
              <a:t>di</a:t>
            </a:r>
            <a:r>
              <a:rPr sz="2000" spc="-5" dirty="0">
                <a:latin typeface="Times New Roman"/>
                <a:cs typeface="Times New Roman"/>
              </a:rPr>
              <a:t>ng</a:t>
            </a:r>
            <a:r>
              <a:rPr sz="2000" dirty="0">
                <a:latin typeface="Times New Roman"/>
                <a:cs typeface="Times New Roman"/>
              </a:rPr>
              <a:t>	</a:t>
            </a:r>
            <a:r>
              <a:rPr sz="2000" spc="-10" dirty="0">
                <a:latin typeface="Times New Roman"/>
                <a:cs typeface="Times New Roman"/>
              </a:rPr>
              <a:t>Str</a:t>
            </a:r>
            <a:r>
              <a:rPr sz="2000" spc="-5" dirty="0">
                <a:latin typeface="Times New Roman"/>
                <a:cs typeface="Times New Roman"/>
              </a:rPr>
              <a:t>at</a:t>
            </a:r>
            <a:r>
              <a:rPr sz="2000" spc="-10" dirty="0">
                <a:latin typeface="Times New Roman"/>
                <a:cs typeface="Times New Roman"/>
              </a:rPr>
              <a:t>eg</a:t>
            </a:r>
            <a:r>
              <a:rPr sz="2000" spc="-5" dirty="0">
                <a:latin typeface="Times New Roman"/>
                <a:cs typeface="Times New Roman"/>
              </a:rPr>
              <a:t>i</a:t>
            </a:r>
            <a:r>
              <a:rPr sz="2000" spc="-10" dirty="0">
                <a:latin typeface="Times New Roman"/>
                <a:cs typeface="Times New Roman"/>
              </a:rPr>
              <a:t>e</a:t>
            </a:r>
            <a:r>
              <a:rPr sz="2000" spc="-5" dirty="0">
                <a:latin typeface="Times New Roman"/>
                <a:cs typeface="Times New Roman"/>
              </a:rPr>
              <a:t>s</a:t>
            </a:r>
            <a:r>
              <a:rPr sz="2000" dirty="0">
                <a:latin typeface="Times New Roman"/>
                <a:cs typeface="Times New Roman"/>
              </a:rPr>
              <a:t>	</a:t>
            </a:r>
            <a:r>
              <a:rPr sz="2000" spc="-5" dirty="0">
                <a:latin typeface="Times New Roman"/>
                <a:cs typeface="Times New Roman"/>
              </a:rPr>
              <a:t>of</a:t>
            </a:r>
            <a:r>
              <a:rPr sz="2000" dirty="0">
                <a:latin typeface="Times New Roman"/>
                <a:cs typeface="Times New Roman"/>
              </a:rPr>
              <a:t>	</a:t>
            </a:r>
            <a:r>
              <a:rPr sz="2000" spc="-229" dirty="0">
                <a:latin typeface="Times New Roman"/>
                <a:cs typeface="Times New Roman"/>
              </a:rPr>
              <a:t>V</a:t>
            </a:r>
            <a:r>
              <a:rPr sz="2000" dirty="0">
                <a:latin typeface="Times New Roman"/>
                <a:cs typeface="Times New Roman"/>
              </a:rPr>
              <a:t>e</a:t>
            </a:r>
            <a:r>
              <a:rPr sz="2000" spc="-5" dirty="0">
                <a:latin typeface="Times New Roman"/>
                <a:cs typeface="Times New Roman"/>
              </a:rPr>
              <a:t>g</a:t>
            </a:r>
            <a:r>
              <a:rPr sz="2000" spc="-10" dirty="0">
                <a:latin typeface="Times New Roman"/>
                <a:cs typeface="Times New Roman"/>
              </a:rPr>
              <a:t>e</a:t>
            </a:r>
            <a:r>
              <a:rPr sz="2000" spc="-5" dirty="0">
                <a:latin typeface="Times New Roman"/>
                <a:cs typeface="Times New Roman"/>
              </a:rPr>
              <a:t>t</a:t>
            </a:r>
            <a:r>
              <a:rPr sz="2000" spc="-10" dirty="0">
                <a:latin typeface="Times New Roman"/>
                <a:cs typeface="Times New Roman"/>
              </a:rPr>
              <a:t>ation  </a:t>
            </a:r>
            <a:r>
              <a:rPr sz="2000" spc="-5" dirty="0">
                <a:latin typeface="Times New Roman"/>
                <a:cs typeface="Times New Roman"/>
              </a:rPr>
              <a:t>Engineering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894448" y="4783033"/>
            <a:ext cx="19443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4D5155"/>
                </a:solidFill>
                <a:latin typeface="Arial MT"/>
                <a:cs typeface="Arial MT"/>
              </a:rPr>
              <a:t>soil</a:t>
            </a:r>
            <a:r>
              <a:rPr sz="1800" spc="-30" dirty="0">
                <a:solidFill>
                  <a:srgbClr val="4D5155"/>
                </a:solidFill>
                <a:latin typeface="Arial MT"/>
                <a:cs typeface="Arial MT"/>
              </a:rPr>
              <a:t> </a:t>
            </a:r>
            <a:r>
              <a:rPr sz="1800" spc="-5" dirty="0">
                <a:solidFill>
                  <a:srgbClr val="4D5155"/>
                </a:solidFill>
                <a:latin typeface="Arial MT"/>
                <a:cs typeface="Arial MT"/>
              </a:rPr>
              <a:t>texture</a:t>
            </a:r>
            <a:r>
              <a:rPr sz="1800" spc="-25" dirty="0">
                <a:solidFill>
                  <a:srgbClr val="4D5155"/>
                </a:solidFill>
                <a:latin typeface="Arial MT"/>
                <a:cs typeface="Arial MT"/>
              </a:rPr>
              <a:t> </a:t>
            </a:r>
            <a:r>
              <a:rPr sz="1800" spc="-5" dirty="0">
                <a:solidFill>
                  <a:srgbClr val="4D5155"/>
                </a:solidFill>
                <a:latin typeface="Arial MT"/>
                <a:cs typeface="Arial MT"/>
              </a:rPr>
              <a:t>triangle</a:t>
            </a:r>
            <a:endParaRPr sz="1800">
              <a:latin typeface="Arial MT"/>
              <a:cs typeface="Arial MT"/>
            </a:endParaRPr>
          </a:p>
        </p:txBody>
      </p:sp>
    </p:spTree>
    <p:extLst>
      <p:ext uri="{BB962C8B-B14F-4D97-AF65-F5344CB8AC3E}">
        <p14:creationId xmlns:p14="http://schemas.microsoft.com/office/powerpoint/2010/main" val="305190942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57998" y="148116"/>
            <a:ext cx="6538595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  <a:tabLst>
                <a:tab pos="546735" algn="l"/>
                <a:tab pos="1799589" algn="l"/>
                <a:tab pos="2304415" algn="l"/>
                <a:tab pos="3953510" algn="l"/>
                <a:tab pos="5090795" algn="l"/>
                <a:tab pos="5441950" algn="l"/>
              </a:tabLst>
            </a:pPr>
            <a:r>
              <a:rPr sz="2000" spc="-10" dirty="0">
                <a:latin typeface="Times New Roman"/>
                <a:cs typeface="Times New Roman"/>
              </a:rPr>
              <a:t>Si</a:t>
            </a:r>
            <a:r>
              <a:rPr sz="2000" spc="-5" dirty="0">
                <a:latin typeface="Times New Roman"/>
                <a:cs typeface="Times New Roman"/>
              </a:rPr>
              <a:t>te</a:t>
            </a:r>
            <a:r>
              <a:rPr sz="2000" dirty="0">
                <a:latin typeface="Times New Roman"/>
                <a:cs typeface="Times New Roman"/>
              </a:rPr>
              <a:t>	</a:t>
            </a:r>
            <a:r>
              <a:rPr sz="2000" spc="-10" dirty="0">
                <a:latin typeface="Times New Roman"/>
                <a:cs typeface="Times New Roman"/>
              </a:rPr>
              <a:t>C</a:t>
            </a:r>
            <a:r>
              <a:rPr sz="2000" spc="-5" dirty="0">
                <a:latin typeface="Times New Roman"/>
                <a:cs typeface="Times New Roman"/>
              </a:rPr>
              <a:t>on</a:t>
            </a:r>
            <a:r>
              <a:rPr sz="2000" spc="-10" dirty="0">
                <a:latin typeface="Times New Roman"/>
                <a:cs typeface="Times New Roman"/>
              </a:rPr>
              <a:t>ditio</a:t>
            </a:r>
            <a:r>
              <a:rPr sz="2000" spc="-5" dirty="0">
                <a:latin typeface="Times New Roman"/>
                <a:cs typeface="Times New Roman"/>
              </a:rPr>
              <a:t>ns</a:t>
            </a:r>
            <a:r>
              <a:rPr sz="2000" dirty="0">
                <a:latin typeface="Times New Roman"/>
                <a:cs typeface="Times New Roman"/>
              </a:rPr>
              <a:t>	</a:t>
            </a:r>
            <a:r>
              <a:rPr sz="2000" spc="-5" dirty="0">
                <a:latin typeface="Times New Roman"/>
                <a:cs typeface="Times New Roman"/>
              </a:rPr>
              <a:t>a</a:t>
            </a:r>
            <a:r>
              <a:rPr sz="2000" spc="-10" dirty="0">
                <a:latin typeface="Times New Roman"/>
                <a:cs typeface="Times New Roman"/>
              </a:rPr>
              <a:t>n</a:t>
            </a:r>
            <a:r>
              <a:rPr sz="2000" spc="-5" dirty="0">
                <a:latin typeface="Times New Roman"/>
                <a:cs typeface="Times New Roman"/>
              </a:rPr>
              <a:t>d</a:t>
            </a:r>
            <a:r>
              <a:rPr sz="2000" dirty="0">
                <a:latin typeface="Times New Roman"/>
                <a:cs typeface="Times New Roman"/>
              </a:rPr>
              <a:t>	</a:t>
            </a:r>
            <a:r>
              <a:rPr sz="2000" spc="-10" dirty="0">
                <a:latin typeface="Times New Roman"/>
                <a:cs typeface="Times New Roman"/>
              </a:rPr>
              <a:t>C</a:t>
            </a:r>
            <a:r>
              <a:rPr sz="2000" spc="-5" dirty="0">
                <a:latin typeface="Times New Roman"/>
                <a:cs typeface="Times New Roman"/>
              </a:rPr>
              <a:t>orresp</a:t>
            </a:r>
            <a:r>
              <a:rPr sz="2000" spc="-10" dirty="0">
                <a:latin typeface="Times New Roman"/>
                <a:cs typeface="Times New Roman"/>
              </a:rPr>
              <a:t>o</a:t>
            </a:r>
            <a:r>
              <a:rPr sz="2000" spc="-5" dirty="0">
                <a:latin typeface="Times New Roman"/>
                <a:cs typeface="Times New Roman"/>
              </a:rPr>
              <a:t>n</a:t>
            </a:r>
            <a:r>
              <a:rPr sz="2000" spc="-10" dirty="0">
                <a:latin typeface="Times New Roman"/>
                <a:cs typeface="Times New Roman"/>
              </a:rPr>
              <a:t>di</a:t>
            </a:r>
            <a:r>
              <a:rPr sz="2000" spc="-5" dirty="0">
                <a:latin typeface="Times New Roman"/>
                <a:cs typeface="Times New Roman"/>
              </a:rPr>
              <a:t>ng</a:t>
            </a:r>
            <a:r>
              <a:rPr sz="2000" dirty="0">
                <a:latin typeface="Times New Roman"/>
                <a:cs typeface="Times New Roman"/>
              </a:rPr>
              <a:t>	</a:t>
            </a:r>
            <a:r>
              <a:rPr sz="2000" spc="-10" dirty="0">
                <a:latin typeface="Times New Roman"/>
                <a:cs typeface="Times New Roman"/>
              </a:rPr>
              <a:t>Str</a:t>
            </a:r>
            <a:r>
              <a:rPr sz="2000" spc="-5" dirty="0">
                <a:latin typeface="Times New Roman"/>
                <a:cs typeface="Times New Roman"/>
              </a:rPr>
              <a:t>at</a:t>
            </a:r>
            <a:r>
              <a:rPr sz="2000" spc="-10" dirty="0">
                <a:latin typeface="Times New Roman"/>
                <a:cs typeface="Times New Roman"/>
              </a:rPr>
              <a:t>eg</a:t>
            </a:r>
            <a:r>
              <a:rPr sz="2000" spc="-5" dirty="0">
                <a:latin typeface="Times New Roman"/>
                <a:cs typeface="Times New Roman"/>
              </a:rPr>
              <a:t>i</a:t>
            </a:r>
            <a:r>
              <a:rPr sz="2000" spc="-10" dirty="0">
                <a:latin typeface="Times New Roman"/>
                <a:cs typeface="Times New Roman"/>
              </a:rPr>
              <a:t>e</a:t>
            </a:r>
            <a:r>
              <a:rPr sz="2000" spc="-5" dirty="0">
                <a:latin typeface="Times New Roman"/>
                <a:cs typeface="Times New Roman"/>
              </a:rPr>
              <a:t>s</a:t>
            </a:r>
            <a:r>
              <a:rPr sz="2000" dirty="0">
                <a:latin typeface="Times New Roman"/>
                <a:cs typeface="Times New Roman"/>
              </a:rPr>
              <a:t>	</a:t>
            </a:r>
            <a:r>
              <a:rPr sz="2000" spc="-5" dirty="0">
                <a:latin typeface="Times New Roman"/>
                <a:cs typeface="Times New Roman"/>
              </a:rPr>
              <a:t>of</a:t>
            </a:r>
            <a:r>
              <a:rPr sz="2000" dirty="0">
                <a:latin typeface="Times New Roman"/>
                <a:cs typeface="Times New Roman"/>
              </a:rPr>
              <a:t>	</a:t>
            </a:r>
            <a:r>
              <a:rPr sz="2000" spc="-229" dirty="0">
                <a:latin typeface="Times New Roman"/>
                <a:cs typeface="Times New Roman"/>
              </a:rPr>
              <a:t>V</a:t>
            </a:r>
            <a:r>
              <a:rPr sz="2000" dirty="0">
                <a:latin typeface="Times New Roman"/>
                <a:cs typeface="Times New Roman"/>
              </a:rPr>
              <a:t>e</a:t>
            </a:r>
            <a:r>
              <a:rPr sz="2000" spc="-5" dirty="0">
                <a:latin typeface="Times New Roman"/>
                <a:cs typeface="Times New Roman"/>
              </a:rPr>
              <a:t>g</a:t>
            </a:r>
            <a:r>
              <a:rPr sz="2000" spc="-10" dirty="0">
                <a:latin typeface="Times New Roman"/>
                <a:cs typeface="Times New Roman"/>
              </a:rPr>
              <a:t>e</a:t>
            </a:r>
            <a:r>
              <a:rPr sz="2000" spc="-5" dirty="0">
                <a:latin typeface="Times New Roman"/>
                <a:cs typeface="Times New Roman"/>
              </a:rPr>
              <a:t>t</a:t>
            </a:r>
            <a:r>
              <a:rPr sz="2000" spc="-10" dirty="0">
                <a:latin typeface="Times New Roman"/>
                <a:cs typeface="Times New Roman"/>
              </a:rPr>
              <a:t>ation  </a:t>
            </a:r>
            <a:r>
              <a:rPr sz="2000" spc="-5" dirty="0">
                <a:latin typeface="Times New Roman"/>
                <a:cs typeface="Times New Roman"/>
              </a:rPr>
              <a:t>Engineering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58251" y="855244"/>
            <a:ext cx="8195309" cy="3084195"/>
          </a:xfrm>
          <a:prstGeom prst="rect">
            <a:avLst/>
          </a:prstGeom>
        </p:spPr>
        <p:txBody>
          <a:bodyPr vert="horz" wrap="square" lIns="0" tIns="170180" rIns="0" bIns="0" rtlCol="0">
            <a:spAutoFit/>
          </a:bodyPr>
          <a:lstStyle/>
          <a:p>
            <a:pPr marL="298450" indent="-285750">
              <a:lnSpc>
                <a:spcPct val="100000"/>
              </a:lnSpc>
              <a:spcBef>
                <a:spcPts val="1340"/>
              </a:spcBef>
              <a:buFont typeface="Wingdings"/>
              <a:buChar char=""/>
              <a:tabLst>
                <a:tab pos="298450" algn="l"/>
              </a:tabLst>
            </a:pPr>
            <a:r>
              <a:rPr sz="1800" b="1" spc="-5" dirty="0">
                <a:latin typeface="Times New Roman"/>
                <a:cs typeface="Times New Roman"/>
              </a:rPr>
              <a:t>Soil</a:t>
            </a:r>
            <a:r>
              <a:rPr sz="1800" b="1" spc="-15" dirty="0">
                <a:latin typeface="Times New Roman"/>
                <a:cs typeface="Times New Roman"/>
              </a:rPr>
              <a:t> </a:t>
            </a:r>
            <a:r>
              <a:rPr sz="1800" b="1" spc="-5" dirty="0">
                <a:latin typeface="Times New Roman"/>
                <a:cs typeface="Times New Roman"/>
              </a:rPr>
              <a:t>chemical</a:t>
            </a:r>
            <a:r>
              <a:rPr sz="1800" b="1" spc="5" dirty="0">
                <a:latin typeface="Times New Roman"/>
                <a:cs typeface="Times New Roman"/>
              </a:rPr>
              <a:t> </a:t>
            </a:r>
            <a:r>
              <a:rPr sz="1800" b="1" spc="-10" dirty="0">
                <a:latin typeface="Times New Roman"/>
                <a:cs typeface="Times New Roman"/>
              </a:rPr>
              <a:t>properties</a:t>
            </a:r>
            <a:endParaRPr sz="1800">
              <a:latin typeface="Times New Roman"/>
              <a:cs typeface="Times New Roman"/>
            </a:endParaRPr>
          </a:p>
          <a:p>
            <a:pPr marL="657225" marR="5715" lvl="1" indent="-285115" algn="just">
              <a:lnSpc>
                <a:spcPct val="100000"/>
              </a:lnSpc>
              <a:spcBef>
                <a:spcPts val="1240"/>
              </a:spcBef>
              <a:buFont typeface="Wingdings"/>
              <a:buChar char=""/>
              <a:tabLst>
                <a:tab pos="658495" algn="l"/>
              </a:tabLst>
            </a:pPr>
            <a:r>
              <a:rPr sz="1800" spc="-5" dirty="0">
                <a:latin typeface="Times New Roman"/>
                <a:cs typeface="Times New Roman"/>
              </a:rPr>
              <a:t>The chemical components </a:t>
            </a:r>
            <a:r>
              <a:rPr sz="1800" dirty="0">
                <a:latin typeface="Times New Roman"/>
                <a:cs typeface="Times New Roman"/>
              </a:rPr>
              <a:t>of the </a:t>
            </a:r>
            <a:r>
              <a:rPr sz="1800" spc="-5" dirty="0">
                <a:latin typeface="Times New Roman"/>
                <a:cs typeface="Times New Roman"/>
              </a:rPr>
              <a:t>nutrients required </a:t>
            </a:r>
            <a:r>
              <a:rPr sz="1800" dirty="0">
                <a:latin typeface="Times New Roman"/>
                <a:cs typeface="Times New Roman"/>
              </a:rPr>
              <a:t>for </a:t>
            </a:r>
            <a:r>
              <a:rPr sz="1800" spc="-5" dirty="0">
                <a:latin typeface="Times New Roman"/>
                <a:cs typeface="Times New Roman"/>
              </a:rPr>
              <a:t>plant growth in the soil 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include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content, proportion, and properties</a:t>
            </a:r>
            <a:r>
              <a:rPr sz="1800" spc="-5" dirty="0">
                <a:latin typeface="Times New Roman"/>
                <a:cs typeface="Times New Roman"/>
              </a:rPr>
              <a:t>, these are collectively referred to as 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chemical properties </a:t>
            </a:r>
            <a:r>
              <a:rPr sz="1800" dirty="0">
                <a:latin typeface="Times New Roman"/>
                <a:cs typeface="Times New Roman"/>
              </a:rPr>
              <a:t>of </a:t>
            </a:r>
            <a:r>
              <a:rPr sz="1800" spc="-5" dirty="0">
                <a:latin typeface="Times New Roman"/>
                <a:cs typeface="Times New Roman"/>
              </a:rPr>
              <a:t>soil. </a:t>
            </a:r>
            <a:r>
              <a:rPr sz="1800" spc="-65" dirty="0">
                <a:latin typeface="Times New Roman"/>
                <a:cs typeface="Times New Roman"/>
              </a:rPr>
              <a:t>To </a:t>
            </a:r>
            <a:r>
              <a:rPr sz="1800" spc="-5" dirty="0">
                <a:latin typeface="Times New Roman"/>
                <a:cs typeface="Times New Roman"/>
              </a:rPr>
              <a:t>maintain </a:t>
            </a:r>
            <a:r>
              <a:rPr sz="1800" dirty="0">
                <a:latin typeface="Times New Roman"/>
                <a:cs typeface="Times New Roman"/>
              </a:rPr>
              <a:t>good </a:t>
            </a:r>
            <a:r>
              <a:rPr sz="1800" spc="-5" dirty="0">
                <a:latin typeface="Times New Roman"/>
                <a:cs typeface="Times New Roman"/>
              </a:rPr>
              <a:t>plant breeding, needs </a:t>
            </a:r>
            <a:r>
              <a:rPr sz="1800" dirty="0">
                <a:latin typeface="Times New Roman"/>
                <a:cs typeface="Times New Roman"/>
              </a:rPr>
              <a:t>the </a:t>
            </a:r>
            <a:r>
              <a:rPr sz="1800" spc="-5" dirty="0">
                <a:latin typeface="Times New Roman"/>
                <a:cs typeface="Times New Roman"/>
              </a:rPr>
              <a:t>fertilizer 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three elements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nitrogen, phosphorus, and potassium, coupling with calcium,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and 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magnesium,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the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total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five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elements</a:t>
            </a:r>
            <a:r>
              <a:rPr sz="1800" spc="1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are most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important.</a:t>
            </a:r>
            <a:endParaRPr sz="1800">
              <a:latin typeface="Times New Roman"/>
              <a:cs typeface="Times New Roman"/>
            </a:endParaRPr>
          </a:p>
          <a:p>
            <a:pPr marL="657860" marR="5080" lvl="1" indent="-285750" algn="just">
              <a:lnSpc>
                <a:spcPct val="100000"/>
              </a:lnSpc>
              <a:buFont typeface="Wingdings"/>
              <a:buChar char=""/>
              <a:tabLst>
                <a:tab pos="658495" algn="l"/>
              </a:tabLst>
            </a:pPr>
            <a:r>
              <a:rPr sz="1800" spc="-5" dirty="0">
                <a:latin typeface="Times New Roman"/>
                <a:cs typeface="Times New Roman"/>
              </a:rPr>
              <a:t>The availability </a:t>
            </a:r>
            <a:r>
              <a:rPr sz="1800" dirty="0">
                <a:latin typeface="Times New Roman"/>
                <a:cs typeface="Times New Roman"/>
              </a:rPr>
              <a:t>of </a:t>
            </a:r>
            <a:r>
              <a:rPr sz="1800" spc="-5" dirty="0">
                <a:latin typeface="Times New Roman"/>
                <a:cs typeface="Times New Roman"/>
              </a:rPr>
              <a:t>the contents </a:t>
            </a:r>
            <a:r>
              <a:rPr sz="1800" dirty="0">
                <a:latin typeface="Times New Roman"/>
                <a:cs typeface="Times New Roman"/>
              </a:rPr>
              <a:t>of </a:t>
            </a:r>
            <a:r>
              <a:rPr sz="1800" spc="-5" dirty="0">
                <a:latin typeface="Times New Roman"/>
                <a:cs typeface="Times New Roman"/>
              </a:rPr>
              <a:t>these elements in </a:t>
            </a:r>
            <a:r>
              <a:rPr sz="1800" dirty="0">
                <a:latin typeface="Times New Roman"/>
                <a:cs typeface="Times New Roman"/>
              </a:rPr>
              <a:t>the </a:t>
            </a:r>
            <a:r>
              <a:rPr sz="1800" spc="-5" dirty="0">
                <a:latin typeface="Times New Roman"/>
                <a:cs typeface="Times New Roman"/>
              </a:rPr>
              <a:t>soil is comprehensively 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10" dirty="0">
                <a:latin typeface="Times New Roman"/>
                <a:cs typeface="Times New Roman"/>
              </a:rPr>
              <a:t>affected </a:t>
            </a:r>
            <a:r>
              <a:rPr sz="1800" dirty="0">
                <a:latin typeface="Times New Roman"/>
                <a:cs typeface="Times New Roman"/>
              </a:rPr>
              <a:t>by </a:t>
            </a:r>
            <a:r>
              <a:rPr sz="1800" spc="-5" dirty="0">
                <a:latin typeface="Times New Roman"/>
                <a:cs typeface="Times New Roman"/>
              </a:rPr>
              <a:t>soil reaction, </a:t>
            </a:r>
            <a:r>
              <a:rPr sz="1800" spc="-15" dirty="0">
                <a:latin typeface="Times New Roman"/>
                <a:cs typeface="Times New Roman"/>
              </a:rPr>
              <a:t>water, </a:t>
            </a:r>
            <a:r>
              <a:rPr sz="1800" spc="-5" dirty="0">
                <a:latin typeface="Times New Roman"/>
                <a:cs typeface="Times New Roman"/>
              </a:rPr>
              <a:t>and </a:t>
            </a:r>
            <a:r>
              <a:rPr sz="1800" dirty="0">
                <a:latin typeface="Times New Roman"/>
                <a:cs typeface="Times New Roman"/>
              </a:rPr>
              <a:t>proportions of </a:t>
            </a:r>
            <a:r>
              <a:rPr sz="1800" spc="-5" dirty="0">
                <a:latin typeface="Times New Roman"/>
                <a:cs typeface="Times New Roman"/>
              </a:rPr>
              <a:t>the amount </a:t>
            </a:r>
            <a:r>
              <a:rPr sz="1800" dirty="0">
                <a:latin typeface="Times New Roman"/>
                <a:cs typeface="Times New Roman"/>
              </a:rPr>
              <a:t>of </a:t>
            </a:r>
            <a:r>
              <a:rPr sz="1800" spc="-5" dirty="0">
                <a:latin typeface="Times New Roman"/>
                <a:cs typeface="Times New Roman"/>
              </a:rPr>
              <a:t>each element, 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therefore,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when determining whether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the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plant nutrients are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rich or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not, must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be 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evaluated</a:t>
            </a:r>
            <a:r>
              <a:rPr sz="1800" spc="1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from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 the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overall</a:t>
            </a:r>
            <a:r>
              <a:rPr sz="1800" spc="1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chemical</a:t>
            </a:r>
            <a:r>
              <a:rPr sz="1800" spc="1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properties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composition</a:t>
            </a:r>
            <a:r>
              <a:rPr sz="1800" spc="1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of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soil.</a:t>
            </a:r>
            <a:endParaRPr sz="180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172359410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57998" y="148116"/>
            <a:ext cx="6538595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  <a:tabLst>
                <a:tab pos="546735" algn="l"/>
                <a:tab pos="1799589" algn="l"/>
                <a:tab pos="2304415" algn="l"/>
                <a:tab pos="3953510" algn="l"/>
                <a:tab pos="5090795" algn="l"/>
                <a:tab pos="5441950" algn="l"/>
              </a:tabLst>
            </a:pPr>
            <a:r>
              <a:rPr sz="2000" spc="-10" dirty="0">
                <a:latin typeface="Times New Roman"/>
                <a:cs typeface="Times New Roman"/>
              </a:rPr>
              <a:t>Si</a:t>
            </a:r>
            <a:r>
              <a:rPr sz="2000" spc="-5" dirty="0">
                <a:latin typeface="Times New Roman"/>
                <a:cs typeface="Times New Roman"/>
              </a:rPr>
              <a:t>te</a:t>
            </a:r>
            <a:r>
              <a:rPr sz="2000" dirty="0">
                <a:latin typeface="Times New Roman"/>
                <a:cs typeface="Times New Roman"/>
              </a:rPr>
              <a:t>	</a:t>
            </a:r>
            <a:r>
              <a:rPr sz="2000" spc="-10" dirty="0">
                <a:latin typeface="Times New Roman"/>
                <a:cs typeface="Times New Roman"/>
              </a:rPr>
              <a:t>C</a:t>
            </a:r>
            <a:r>
              <a:rPr sz="2000" spc="-5" dirty="0">
                <a:latin typeface="Times New Roman"/>
                <a:cs typeface="Times New Roman"/>
              </a:rPr>
              <a:t>on</a:t>
            </a:r>
            <a:r>
              <a:rPr sz="2000" spc="-10" dirty="0">
                <a:latin typeface="Times New Roman"/>
                <a:cs typeface="Times New Roman"/>
              </a:rPr>
              <a:t>ditio</a:t>
            </a:r>
            <a:r>
              <a:rPr sz="2000" spc="-5" dirty="0">
                <a:latin typeface="Times New Roman"/>
                <a:cs typeface="Times New Roman"/>
              </a:rPr>
              <a:t>ns</a:t>
            </a:r>
            <a:r>
              <a:rPr sz="2000" dirty="0">
                <a:latin typeface="Times New Roman"/>
                <a:cs typeface="Times New Roman"/>
              </a:rPr>
              <a:t>	</a:t>
            </a:r>
            <a:r>
              <a:rPr sz="2000" spc="-5" dirty="0">
                <a:latin typeface="Times New Roman"/>
                <a:cs typeface="Times New Roman"/>
              </a:rPr>
              <a:t>a</a:t>
            </a:r>
            <a:r>
              <a:rPr sz="2000" spc="-10" dirty="0">
                <a:latin typeface="Times New Roman"/>
                <a:cs typeface="Times New Roman"/>
              </a:rPr>
              <a:t>n</a:t>
            </a:r>
            <a:r>
              <a:rPr sz="2000" spc="-5" dirty="0">
                <a:latin typeface="Times New Roman"/>
                <a:cs typeface="Times New Roman"/>
              </a:rPr>
              <a:t>d</a:t>
            </a:r>
            <a:r>
              <a:rPr sz="2000" dirty="0">
                <a:latin typeface="Times New Roman"/>
                <a:cs typeface="Times New Roman"/>
              </a:rPr>
              <a:t>	</a:t>
            </a:r>
            <a:r>
              <a:rPr sz="2000" spc="-10" dirty="0">
                <a:latin typeface="Times New Roman"/>
                <a:cs typeface="Times New Roman"/>
              </a:rPr>
              <a:t>C</a:t>
            </a:r>
            <a:r>
              <a:rPr sz="2000" spc="-5" dirty="0">
                <a:latin typeface="Times New Roman"/>
                <a:cs typeface="Times New Roman"/>
              </a:rPr>
              <a:t>orresp</a:t>
            </a:r>
            <a:r>
              <a:rPr sz="2000" spc="-10" dirty="0">
                <a:latin typeface="Times New Roman"/>
                <a:cs typeface="Times New Roman"/>
              </a:rPr>
              <a:t>o</a:t>
            </a:r>
            <a:r>
              <a:rPr sz="2000" spc="-5" dirty="0">
                <a:latin typeface="Times New Roman"/>
                <a:cs typeface="Times New Roman"/>
              </a:rPr>
              <a:t>n</a:t>
            </a:r>
            <a:r>
              <a:rPr sz="2000" spc="-10" dirty="0">
                <a:latin typeface="Times New Roman"/>
                <a:cs typeface="Times New Roman"/>
              </a:rPr>
              <a:t>di</a:t>
            </a:r>
            <a:r>
              <a:rPr sz="2000" spc="-5" dirty="0">
                <a:latin typeface="Times New Roman"/>
                <a:cs typeface="Times New Roman"/>
              </a:rPr>
              <a:t>ng</a:t>
            </a:r>
            <a:r>
              <a:rPr sz="2000" dirty="0">
                <a:latin typeface="Times New Roman"/>
                <a:cs typeface="Times New Roman"/>
              </a:rPr>
              <a:t>	</a:t>
            </a:r>
            <a:r>
              <a:rPr sz="2000" spc="-10" dirty="0">
                <a:latin typeface="Times New Roman"/>
                <a:cs typeface="Times New Roman"/>
              </a:rPr>
              <a:t>Str</a:t>
            </a:r>
            <a:r>
              <a:rPr sz="2000" spc="-5" dirty="0">
                <a:latin typeface="Times New Roman"/>
                <a:cs typeface="Times New Roman"/>
              </a:rPr>
              <a:t>at</a:t>
            </a:r>
            <a:r>
              <a:rPr sz="2000" spc="-10" dirty="0">
                <a:latin typeface="Times New Roman"/>
                <a:cs typeface="Times New Roman"/>
              </a:rPr>
              <a:t>eg</a:t>
            </a:r>
            <a:r>
              <a:rPr sz="2000" spc="-5" dirty="0">
                <a:latin typeface="Times New Roman"/>
                <a:cs typeface="Times New Roman"/>
              </a:rPr>
              <a:t>i</a:t>
            </a:r>
            <a:r>
              <a:rPr sz="2000" spc="-10" dirty="0">
                <a:latin typeface="Times New Roman"/>
                <a:cs typeface="Times New Roman"/>
              </a:rPr>
              <a:t>e</a:t>
            </a:r>
            <a:r>
              <a:rPr sz="2000" spc="-5" dirty="0">
                <a:latin typeface="Times New Roman"/>
                <a:cs typeface="Times New Roman"/>
              </a:rPr>
              <a:t>s</a:t>
            </a:r>
            <a:r>
              <a:rPr sz="2000" dirty="0">
                <a:latin typeface="Times New Roman"/>
                <a:cs typeface="Times New Roman"/>
              </a:rPr>
              <a:t>	</a:t>
            </a:r>
            <a:r>
              <a:rPr sz="2000" spc="-5" dirty="0">
                <a:latin typeface="Times New Roman"/>
                <a:cs typeface="Times New Roman"/>
              </a:rPr>
              <a:t>of</a:t>
            </a:r>
            <a:r>
              <a:rPr sz="2000" dirty="0">
                <a:latin typeface="Times New Roman"/>
                <a:cs typeface="Times New Roman"/>
              </a:rPr>
              <a:t>	</a:t>
            </a:r>
            <a:r>
              <a:rPr sz="2000" spc="-229" dirty="0">
                <a:latin typeface="Times New Roman"/>
                <a:cs typeface="Times New Roman"/>
              </a:rPr>
              <a:t>V</a:t>
            </a:r>
            <a:r>
              <a:rPr sz="2000" dirty="0">
                <a:latin typeface="Times New Roman"/>
                <a:cs typeface="Times New Roman"/>
              </a:rPr>
              <a:t>e</a:t>
            </a:r>
            <a:r>
              <a:rPr sz="2000" spc="-5" dirty="0">
                <a:latin typeface="Times New Roman"/>
                <a:cs typeface="Times New Roman"/>
              </a:rPr>
              <a:t>g</a:t>
            </a:r>
            <a:r>
              <a:rPr sz="2000" spc="-10" dirty="0">
                <a:latin typeface="Times New Roman"/>
                <a:cs typeface="Times New Roman"/>
              </a:rPr>
              <a:t>e</a:t>
            </a:r>
            <a:r>
              <a:rPr sz="2000" spc="-5" dirty="0">
                <a:latin typeface="Times New Roman"/>
                <a:cs typeface="Times New Roman"/>
              </a:rPr>
              <a:t>t</a:t>
            </a:r>
            <a:r>
              <a:rPr sz="2000" spc="-10" dirty="0">
                <a:latin typeface="Times New Roman"/>
                <a:cs typeface="Times New Roman"/>
              </a:rPr>
              <a:t>ation  </a:t>
            </a:r>
            <a:r>
              <a:rPr sz="2000" spc="-5" dirty="0">
                <a:latin typeface="Times New Roman"/>
                <a:cs typeface="Times New Roman"/>
              </a:rPr>
              <a:t>Engineering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58251" y="855244"/>
            <a:ext cx="8483600" cy="3467100"/>
          </a:xfrm>
          <a:prstGeom prst="rect">
            <a:avLst/>
          </a:prstGeom>
        </p:spPr>
        <p:txBody>
          <a:bodyPr vert="horz" wrap="square" lIns="0" tIns="170180" rIns="0" bIns="0" rtlCol="0">
            <a:spAutoFit/>
          </a:bodyPr>
          <a:lstStyle/>
          <a:p>
            <a:pPr marL="298450" indent="-285750">
              <a:lnSpc>
                <a:spcPct val="100000"/>
              </a:lnSpc>
              <a:spcBef>
                <a:spcPts val="1340"/>
              </a:spcBef>
              <a:buFont typeface="Wingdings"/>
              <a:buChar char=""/>
              <a:tabLst>
                <a:tab pos="298450" algn="l"/>
              </a:tabLst>
            </a:pPr>
            <a:r>
              <a:rPr sz="1800" b="1" spc="-5" dirty="0">
                <a:latin typeface="Times New Roman"/>
                <a:cs typeface="Times New Roman"/>
              </a:rPr>
              <a:t>Soil chemical</a:t>
            </a:r>
            <a:r>
              <a:rPr sz="1800" b="1" spc="15" dirty="0">
                <a:latin typeface="Times New Roman"/>
                <a:cs typeface="Times New Roman"/>
              </a:rPr>
              <a:t> </a:t>
            </a:r>
            <a:r>
              <a:rPr sz="1800" b="1" spc="-10" dirty="0">
                <a:latin typeface="Times New Roman"/>
                <a:cs typeface="Times New Roman"/>
              </a:rPr>
              <a:t>properties</a:t>
            </a:r>
            <a:r>
              <a:rPr sz="1800" b="1" spc="5" dirty="0">
                <a:latin typeface="Times New Roman"/>
                <a:cs typeface="Times New Roman"/>
              </a:rPr>
              <a:t> </a:t>
            </a:r>
            <a:r>
              <a:rPr sz="1800" b="1" spc="-5" dirty="0">
                <a:latin typeface="Times New Roman"/>
                <a:cs typeface="Times New Roman"/>
              </a:rPr>
              <a:t>(Continued)</a:t>
            </a:r>
            <a:endParaRPr sz="1800">
              <a:latin typeface="Times New Roman"/>
              <a:cs typeface="Times New Roman"/>
            </a:endParaRPr>
          </a:p>
          <a:p>
            <a:pPr marL="658495" lvl="1" indent="-286385" algn="just">
              <a:lnSpc>
                <a:spcPct val="100000"/>
              </a:lnSpc>
              <a:spcBef>
                <a:spcPts val="1240"/>
              </a:spcBef>
              <a:buFont typeface="Wingdings"/>
              <a:buChar char=""/>
              <a:tabLst>
                <a:tab pos="658495" algn="l"/>
              </a:tabLst>
            </a:pPr>
            <a:r>
              <a:rPr sz="1800" spc="-5" dirty="0">
                <a:latin typeface="Times New Roman"/>
                <a:cs typeface="Times New Roman"/>
              </a:rPr>
              <a:t>Soil</a:t>
            </a:r>
            <a:r>
              <a:rPr sz="1800" spc="-3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pH</a:t>
            </a:r>
            <a:r>
              <a:rPr sz="1800" spc="-2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value</a:t>
            </a:r>
            <a:endParaRPr sz="1800">
              <a:latin typeface="Times New Roman"/>
              <a:cs typeface="Times New Roman"/>
            </a:endParaRPr>
          </a:p>
          <a:p>
            <a:pPr marL="660400" marR="5080" algn="just">
              <a:lnSpc>
                <a:spcPct val="150000"/>
              </a:lnSpc>
              <a:spcBef>
                <a:spcPts val="855"/>
              </a:spcBef>
            </a:pPr>
            <a:r>
              <a:rPr sz="1800" spc="-5" dirty="0">
                <a:latin typeface="Times New Roman"/>
                <a:cs typeface="Times New Roman"/>
              </a:rPr>
              <a:t>The soil solution often contains </a:t>
            </a:r>
            <a:r>
              <a:rPr sz="1800" dirty="0">
                <a:latin typeface="Times New Roman"/>
                <a:cs typeface="Times New Roman"/>
              </a:rPr>
              <a:t>H+ </a:t>
            </a:r>
            <a:r>
              <a:rPr sz="1800" spc="-5" dirty="0">
                <a:latin typeface="Times New Roman"/>
                <a:cs typeface="Times New Roman"/>
              </a:rPr>
              <a:t>and </a:t>
            </a:r>
            <a:r>
              <a:rPr sz="1800" dirty="0">
                <a:latin typeface="Times New Roman"/>
                <a:cs typeface="Times New Roman"/>
              </a:rPr>
              <a:t>OH- ions, </a:t>
            </a:r>
            <a:r>
              <a:rPr sz="1800" spc="-5" dirty="0">
                <a:latin typeface="Times New Roman"/>
                <a:cs typeface="Times New Roman"/>
              </a:rPr>
              <a:t>and the content </a:t>
            </a:r>
            <a:r>
              <a:rPr sz="1800" dirty="0">
                <a:latin typeface="Times New Roman"/>
                <a:cs typeface="Times New Roman"/>
              </a:rPr>
              <a:t>of the </a:t>
            </a:r>
            <a:r>
              <a:rPr sz="1800" spc="-5" dirty="0">
                <a:latin typeface="Times New Roman"/>
                <a:cs typeface="Times New Roman"/>
              </a:rPr>
              <a:t>two varies 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depending </a:t>
            </a:r>
            <a:r>
              <a:rPr sz="1800" dirty="0">
                <a:latin typeface="Times New Roman"/>
                <a:cs typeface="Times New Roman"/>
              </a:rPr>
              <a:t>on </a:t>
            </a:r>
            <a:r>
              <a:rPr sz="1800" spc="-5" dirty="0">
                <a:latin typeface="Times New Roman"/>
                <a:cs typeface="Times New Roman"/>
              </a:rPr>
              <a:t>soil </a:t>
            </a:r>
            <a:r>
              <a:rPr sz="1800" dirty="0">
                <a:latin typeface="Times New Roman"/>
                <a:cs typeface="Times New Roman"/>
              </a:rPr>
              <a:t>type, </a:t>
            </a:r>
            <a:r>
              <a:rPr sz="1800" spc="-5" dirty="0">
                <a:latin typeface="Times New Roman"/>
                <a:cs typeface="Times New Roman"/>
              </a:rPr>
              <a:t>which makes the soil acidic, neutral and alkaline, and is 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usually expressed </a:t>
            </a:r>
            <a:r>
              <a:rPr sz="1800" dirty="0">
                <a:latin typeface="Times New Roman"/>
                <a:cs typeface="Times New Roman"/>
              </a:rPr>
              <a:t>by pH </a:t>
            </a:r>
            <a:r>
              <a:rPr sz="1800" spc="-5" dirty="0">
                <a:latin typeface="Times New Roman"/>
                <a:cs typeface="Times New Roman"/>
              </a:rPr>
              <a:t>value. The </a:t>
            </a:r>
            <a:r>
              <a:rPr sz="1800" spc="-10" dirty="0">
                <a:latin typeface="Times New Roman"/>
                <a:cs typeface="Times New Roman"/>
              </a:rPr>
              <a:t>large </a:t>
            </a:r>
            <a:r>
              <a:rPr sz="1800" dirty="0">
                <a:latin typeface="Times New Roman"/>
                <a:cs typeface="Times New Roman"/>
              </a:rPr>
              <a:t>or </a:t>
            </a:r>
            <a:r>
              <a:rPr sz="1800" spc="-5" dirty="0">
                <a:latin typeface="Times New Roman"/>
                <a:cs typeface="Times New Roman"/>
              </a:rPr>
              <a:t>small </a:t>
            </a:r>
            <a:r>
              <a:rPr sz="1800" dirty="0">
                <a:latin typeface="Times New Roman"/>
                <a:cs typeface="Times New Roman"/>
              </a:rPr>
              <a:t>of pH </a:t>
            </a:r>
            <a:r>
              <a:rPr sz="1800" spc="-5" dirty="0">
                <a:latin typeface="Times New Roman"/>
                <a:cs typeface="Times New Roman"/>
              </a:rPr>
              <a:t>value is related to whether 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nutrients can </a:t>
            </a:r>
            <a:r>
              <a:rPr sz="1800" dirty="0">
                <a:latin typeface="Times New Roman"/>
                <a:cs typeface="Times New Roman"/>
              </a:rPr>
              <a:t>be </a:t>
            </a:r>
            <a:r>
              <a:rPr sz="1800" spc="-5" dirty="0">
                <a:latin typeface="Times New Roman"/>
                <a:cs typeface="Times New Roman"/>
              </a:rPr>
              <a:t>absorbed and utilized </a:t>
            </a:r>
            <a:r>
              <a:rPr sz="1800" dirty="0">
                <a:latin typeface="Times New Roman"/>
                <a:cs typeface="Times New Roman"/>
              </a:rPr>
              <a:t>by </a:t>
            </a:r>
            <a:r>
              <a:rPr sz="1800" spc="-5" dirty="0">
                <a:latin typeface="Times New Roman"/>
                <a:cs typeface="Times New Roman"/>
              </a:rPr>
              <a:t>plants. </a:t>
            </a:r>
            <a:r>
              <a:rPr sz="1800" spc="-45" dirty="0">
                <a:latin typeface="Times New Roman"/>
                <a:cs typeface="Times New Roman"/>
              </a:rPr>
              <a:t>Too </a:t>
            </a:r>
            <a:r>
              <a:rPr sz="1800" spc="-5" dirty="0">
                <a:latin typeface="Times New Roman"/>
                <a:cs typeface="Times New Roman"/>
              </a:rPr>
              <a:t>high </a:t>
            </a:r>
            <a:r>
              <a:rPr sz="1800" dirty="0">
                <a:latin typeface="Times New Roman"/>
                <a:cs typeface="Times New Roman"/>
              </a:rPr>
              <a:t>or </a:t>
            </a:r>
            <a:r>
              <a:rPr sz="1800" spc="-5" dirty="0">
                <a:latin typeface="Times New Roman"/>
                <a:cs typeface="Times New Roman"/>
              </a:rPr>
              <a:t>too low </a:t>
            </a:r>
            <a:r>
              <a:rPr sz="1800" dirty="0">
                <a:latin typeface="Times New Roman"/>
                <a:cs typeface="Times New Roman"/>
              </a:rPr>
              <a:t>pH </a:t>
            </a:r>
            <a:r>
              <a:rPr sz="1800" spc="-5" dirty="0">
                <a:latin typeface="Times New Roman"/>
                <a:cs typeface="Times New Roman"/>
              </a:rPr>
              <a:t>value may 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cause toxicity caused </a:t>
            </a:r>
            <a:r>
              <a:rPr sz="1800" dirty="0">
                <a:latin typeface="Times New Roman"/>
                <a:cs typeface="Times New Roman"/>
              </a:rPr>
              <a:t>by </a:t>
            </a:r>
            <a:r>
              <a:rPr sz="1800" spc="-5" dirty="0">
                <a:latin typeface="Times New Roman"/>
                <a:cs typeface="Times New Roman"/>
              </a:rPr>
              <a:t>certain nutrients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.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In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general plants prefer to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grow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in the soil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environment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with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a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pH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value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of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about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6.5.</a:t>
            </a:r>
            <a:endParaRPr sz="180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923869872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57998" y="148116"/>
            <a:ext cx="6538595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  <a:tabLst>
                <a:tab pos="546735" algn="l"/>
                <a:tab pos="1799589" algn="l"/>
                <a:tab pos="2304415" algn="l"/>
                <a:tab pos="3953510" algn="l"/>
                <a:tab pos="5090795" algn="l"/>
                <a:tab pos="5441950" algn="l"/>
              </a:tabLst>
            </a:pPr>
            <a:r>
              <a:rPr sz="2000" spc="-10" dirty="0">
                <a:latin typeface="Times New Roman"/>
                <a:cs typeface="Times New Roman"/>
              </a:rPr>
              <a:t>Si</a:t>
            </a:r>
            <a:r>
              <a:rPr sz="2000" spc="-5" dirty="0">
                <a:latin typeface="Times New Roman"/>
                <a:cs typeface="Times New Roman"/>
              </a:rPr>
              <a:t>te</a:t>
            </a:r>
            <a:r>
              <a:rPr sz="2000" dirty="0">
                <a:latin typeface="Times New Roman"/>
                <a:cs typeface="Times New Roman"/>
              </a:rPr>
              <a:t>	</a:t>
            </a:r>
            <a:r>
              <a:rPr sz="2000" spc="-10" dirty="0">
                <a:latin typeface="Times New Roman"/>
                <a:cs typeface="Times New Roman"/>
              </a:rPr>
              <a:t>C</a:t>
            </a:r>
            <a:r>
              <a:rPr sz="2000" spc="-5" dirty="0">
                <a:latin typeface="Times New Roman"/>
                <a:cs typeface="Times New Roman"/>
              </a:rPr>
              <a:t>on</a:t>
            </a:r>
            <a:r>
              <a:rPr sz="2000" spc="-10" dirty="0">
                <a:latin typeface="Times New Roman"/>
                <a:cs typeface="Times New Roman"/>
              </a:rPr>
              <a:t>ditio</a:t>
            </a:r>
            <a:r>
              <a:rPr sz="2000" spc="-5" dirty="0">
                <a:latin typeface="Times New Roman"/>
                <a:cs typeface="Times New Roman"/>
              </a:rPr>
              <a:t>ns</a:t>
            </a:r>
            <a:r>
              <a:rPr sz="2000" dirty="0">
                <a:latin typeface="Times New Roman"/>
                <a:cs typeface="Times New Roman"/>
              </a:rPr>
              <a:t>	</a:t>
            </a:r>
            <a:r>
              <a:rPr sz="2000" spc="-5" dirty="0">
                <a:latin typeface="Times New Roman"/>
                <a:cs typeface="Times New Roman"/>
              </a:rPr>
              <a:t>a</a:t>
            </a:r>
            <a:r>
              <a:rPr sz="2000" spc="-10" dirty="0">
                <a:latin typeface="Times New Roman"/>
                <a:cs typeface="Times New Roman"/>
              </a:rPr>
              <a:t>n</a:t>
            </a:r>
            <a:r>
              <a:rPr sz="2000" spc="-5" dirty="0">
                <a:latin typeface="Times New Roman"/>
                <a:cs typeface="Times New Roman"/>
              </a:rPr>
              <a:t>d</a:t>
            </a:r>
            <a:r>
              <a:rPr sz="2000" dirty="0">
                <a:latin typeface="Times New Roman"/>
                <a:cs typeface="Times New Roman"/>
              </a:rPr>
              <a:t>	</a:t>
            </a:r>
            <a:r>
              <a:rPr sz="2000" spc="-10" dirty="0">
                <a:latin typeface="Times New Roman"/>
                <a:cs typeface="Times New Roman"/>
              </a:rPr>
              <a:t>C</a:t>
            </a:r>
            <a:r>
              <a:rPr sz="2000" spc="-5" dirty="0">
                <a:latin typeface="Times New Roman"/>
                <a:cs typeface="Times New Roman"/>
              </a:rPr>
              <a:t>orresp</a:t>
            </a:r>
            <a:r>
              <a:rPr sz="2000" spc="-10" dirty="0">
                <a:latin typeface="Times New Roman"/>
                <a:cs typeface="Times New Roman"/>
              </a:rPr>
              <a:t>o</a:t>
            </a:r>
            <a:r>
              <a:rPr sz="2000" spc="-5" dirty="0">
                <a:latin typeface="Times New Roman"/>
                <a:cs typeface="Times New Roman"/>
              </a:rPr>
              <a:t>n</a:t>
            </a:r>
            <a:r>
              <a:rPr sz="2000" spc="-10" dirty="0">
                <a:latin typeface="Times New Roman"/>
                <a:cs typeface="Times New Roman"/>
              </a:rPr>
              <a:t>di</a:t>
            </a:r>
            <a:r>
              <a:rPr sz="2000" spc="-5" dirty="0">
                <a:latin typeface="Times New Roman"/>
                <a:cs typeface="Times New Roman"/>
              </a:rPr>
              <a:t>ng</a:t>
            </a:r>
            <a:r>
              <a:rPr sz="2000" dirty="0">
                <a:latin typeface="Times New Roman"/>
                <a:cs typeface="Times New Roman"/>
              </a:rPr>
              <a:t>	</a:t>
            </a:r>
            <a:r>
              <a:rPr sz="2000" spc="-10" dirty="0">
                <a:latin typeface="Times New Roman"/>
                <a:cs typeface="Times New Roman"/>
              </a:rPr>
              <a:t>Str</a:t>
            </a:r>
            <a:r>
              <a:rPr sz="2000" spc="-5" dirty="0">
                <a:latin typeface="Times New Roman"/>
                <a:cs typeface="Times New Roman"/>
              </a:rPr>
              <a:t>at</a:t>
            </a:r>
            <a:r>
              <a:rPr sz="2000" spc="-10" dirty="0">
                <a:latin typeface="Times New Roman"/>
                <a:cs typeface="Times New Roman"/>
              </a:rPr>
              <a:t>eg</a:t>
            </a:r>
            <a:r>
              <a:rPr sz="2000" spc="-5" dirty="0">
                <a:latin typeface="Times New Roman"/>
                <a:cs typeface="Times New Roman"/>
              </a:rPr>
              <a:t>i</a:t>
            </a:r>
            <a:r>
              <a:rPr sz="2000" spc="-10" dirty="0">
                <a:latin typeface="Times New Roman"/>
                <a:cs typeface="Times New Roman"/>
              </a:rPr>
              <a:t>e</a:t>
            </a:r>
            <a:r>
              <a:rPr sz="2000" spc="-5" dirty="0">
                <a:latin typeface="Times New Roman"/>
                <a:cs typeface="Times New Roman"/>
              </a:rPr>
              <a:t>s</a:t>
            </a:r>
            <a:r>
              <a:rPr sz="2000" dirty="0">
                <a:latin typeface="Times New Roman"/>
                <a:cs typeface="Times New Roman"/>
              </a:rPr>
              <a:t>	</a:t>
            </a:r>
            <a:r>
              <a:rPr sz="2000" spc="-5" dirty="0">
                <a:latin typeface="Times New Roman"/>
                <a:cs typeface="Times New Roman"/>
              </a:rPr>
              <a:t>of</a:t>
            </a:r>
            <a:r>
              <a:rPr sz="2000" dirty="0">
                <a:latin typeface="Times New Roman"/>
                <a:cs typeface="Times New Roman"/>
              </a:rPr>
              <a:t>	</a:t>
            </a:r>
            <a:r>
              <a:rPr sz="2000" spc="-229" dirty="0">
                <a:latin typeface="Times New Roman"/>
                <a:cs typeface="Times New Roman"/>
              </a:rPr>
              <a:t>V</a:t>
            </a:r>
            <a:r>
              <a:rPr sz="2000" dirty="0">
                <a:latin typeface="Times New Roman"/>
                <a:cs typeface="Times New Roman"/>
              </a:rPr>
              <a:t>e</a:t>
            </a:r>
            <a:r>
              <a:rPr sz="2000" spc="-5" dirty="0">
                <a:latin typeface="Times New Roman"/>
                <a:cs typeface="Times New Roman"/>
              </a:rPr>
              <a:t>g</a:t>
            </a:r>
            <a:r>
              <a:rPr sz="2000" spc="-10" dirty="0">
                <a:latin typeface="Times New Roman"/>
                <a:cs typeface="Times New Roman"/>
              </a:rPr>
              <a:t>e</a:t>
            </a:r>
            <a:r>
              <a:rPr sz="2000" spc="-5" dirty="0">
                <a:latin typeface="Times New Roman"/>
                <a:cs typeface="Times New Roman"/>
              </a:rPr>
              <a:t>t</a:t>
            </a:r>
            <a:r>
              <a:rPr sz="2000" spc="-10" dirty="0">
                <a:latin typeface="Times New Roman"/>
                <a:cs typeface="Times New Roman"/>
              </a:rPr>
              <a:t>ation  </a:t>
            </a:r>
            <a:r>
              <a:rPr sz="2000" spc="-5" dirty="0">
                <a:latin typeface="Times New Roman"/>
                <a:cs typeface="Times New Roman"/>
              </a:rPr>
              <a:t>Engineering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58251" y="855244"/>
            <a:ext cx="8482965" cy="4100829"/>
          </a:xfrm>
          <a:prstGeom prst="rect">
            <a:avLst/>
          </a:prstGeom>
        </p:spPr>
        <p:txBody>
          <a:bodyPr vert="horz" wrap="square" lIns="0" tIns="170180" rIns="0" bIns="0" rtlCol="0">
            <a:spAutoFit/>
          </a:bodyPr>
          <a:lstStyle/>
          <a:p>
            <a:pPr marL="298450" indent="-285750">
              <a:lnSpc>
                <a:spcPct val="100000"/>
              </a:lnSpc>
              <a:spcBef>
                <a:spcPts val="1340"/>
              </a:spcBef>
              <a:buFont typeface="Wingdings"/>
              <a:buChar char=""/>
              <a:tabLst>
                <a:tab pos="298450" algn="l"/>
              </a:tabLst>
            </a:pPr>
            <a:r>
              <a:rPr sz="1800" b="1" spc="-5" dirty="0">
                <a:latin typeface="Times New Roman"/>
                <a:cs typeface="Times New Roman"/>
              </a:rPr>
              <a:t>Soil chemical</a:t>
            </a:r>
            <a:r>
              <a:rPr sz="1800" b="1" spc="15" dirty="0">
                <a:latin typeface="Times New Roman"/>
                <a:cs typeface="Times New Roman"/>
              </a:rPr>
              <a:t> </a:t>
            </a:r>
            <a:r>
              <a:rPr sz="1800" b="1" spc="-10" dirty="0">
                <a:latin typeface="Times New Roman"/>
                <a:cs typeface="Times New Roman"/>
              </a:rPr>
              <a:t>properties</a:t>
            </a:r>
            <a:r>
              <a:rPr sz="1800" b="1" spc="5" dirty="0">
                <a:latin typeface="Times New Roman"/>
                <a:cs typeface="Times New Roman"/>
              </a:rPr>
              <a:t> </a:t>
            </a:r>
            <a:r>
              <a:rPr sz="1800" b="1" spc="-5" dirty="0">
                <a:latin typeface="Times New Roman"/>
                <a:cs typeface="Times New Roman"/>
              </a:rPr>
              <a:t>(Continued)</a:t>
            </a:r>
            <a:endParaRPr sz="1800">
              <a:latin typeface="Times New Roman"/>
              <a:cs typeface="Times New Roman"/>
            </a:endParaRPr>
          </a:p>
          <a:p>
            <a:pPr marL="658495" lvl="1" indent="-286385" algn="just">
              <a:lnSpc>
                <a:spcPct val="100000"/>
              </a:lnSpc>
              <a:spcBef>
                <a:spcPts val="1240"/>
              </a:spcBef>
              <a:buFont typeface="Wingdings"/>
              <a:buChar char=""/>
              <a:tabLst>
                <a:tab pos="658495" algn="l"/>
              </a:tabLst>
            </a:pPr>
            <a:r>
              <a:rPr sz="1800" spc="-5" dirty="0">
                <a:latin typeface="Times New Roman"/>
                <a:cs typeface="Times New Roman"/>
              </a:rPr>
              <a:t>Soil</a:t>
            </a:r>
            <a:r>
              <a:rPr sz="1800" spc="-3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nutrients</a:t>
            </a:r>
            <a:endParaRPr sz="1800">
              <a:latin typeface="Times New Roman"/>
              <a:cs typeface="Times New Roman"/>
            </a:endParaRPr>
          </a:p>
          <a:p>
            <a:pPr marL="661035" marR="5080" indent="-635" algn="just">
              <a:lnSpc>
                <a:spcPct val="100000"/>
              </a:lnSpc>
              <a:spcBef>
                <a:spcPts val="990"/>
              </a:spcBef>
            </a:pPr>
            <a:r>
              <a:rPr sz="1800" spc="-5" dirty="0">
                <a:latin typeface="Times New Roman"/>
                <a:cs typeface="Times New Roman"/>
              </a:rPr>
              <a:t>Deficiency </a:t>
            </a:r>
            <a:r>
              <a:rPr sz="1800" dirty="0">
                <a:latin typeface="Times New Roman"/>
                <a:cs typeface="Times New Roman"/>
              </a:rPr>
              <a:t>or </a:t>
            </a:r>
            <a:r>
              <a:rPr sz="1800" spc="-5" dirty="0">
                <a:latin typeface="Times New Roman"/>
                <a:cs typeface="Times New Roman"/>
              </a:rPr>
              <a:t>excess </a:t>
            </a:r>
            <a:r>
              <a:rPr sz="1800" dirty="0">
                <a:latin typeface="Times New Roman"/>
                <a:cs typeface="Times New Roman"/>
              </a:rPr>
              <a:t>of </a:t>
            </a:r>
            <a:r>
              <a:rPr sz="1800" spc="-5" dirty="0">
                <a:latin typeface="Times New Roman"/>
                <a:cs typeface="Times New Roman"/>
              </a:rPr>
              <a:t>soil nutrients will </a:t>
            </a:r>
            <a:r>
              <a:rPr sz="1800" spc="-10" dirty="0">
                <a:latin typeface="Times New Roman"/>
                <a:cs typeface="Times New Roman"/>
              </a:rPr>
              <a:t>affect </a:t>
            </a:r>
            <a:r>
              <a:rPr sz="1800" spc="-20" dirty="0">
                <a:latin typeface="Times New Roman"/>
                <a:cs typeface="Times New Roman"/>
              </a:rPr>
              <a:t>plant’s </a:t>
            </a:r>
            <a:r>
              <a:rPr sz="1800" spc="-5" dirty="0">
                <a:latin typeface="Times New Roman"/>
                <a:cs typeface="Times New Roman"/>
              </a:rPr>
              <a:t>growth, which may </a:t>
            </a:r>
            <a:r>
              <a:rPr sz="1800" dirty="0">
                <a:latin typeface="Times New Roman"/>
                <a:cs typeface="Times New Roman"/>
              </a:rPr>
              <a:t>occur in 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the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symptoms are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described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as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follows:</a:t>
            </a:r>
            <a:endParaRPr sz="1800">
              <a:latin typeface="Times New Roman"/>
              <a:cs typeface="Times New Roman"/>
            </a:endParaRPr>
          </a:p>
          <a:p>
            <a:pPr marL="945515" marR="5080" lvl="2" indent="-285750" algn="just">
              <a:lnSpc>
                <a:spcPct val="100000"/>
              </a:lnSpc>
              <a:spcBef>
                <a:spcPts val="775"/>
              </a:spcBef>
              <a:buFont typeface="Wingdings"/>
              <a:buChar char=""/>
              <a:tabLst>
                <a:tab pos="946785" algn="l"/>
              </a:tabLst>
            </a:pPr>
            <a:r>
              <a:rPr sz="1600" b="1" u="sng" spc="-5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Nitrogen </a:t>
            </a:r>
            <a:r>
              <a:rPr sz="1600" b="1" u="sng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fertilizer: </a:t>
            </a:r>
            <a:r>
              <a:rPr sz="1600" spc="-5" dirty="0">
                <a:latin typeface="Times New Roman"/>
                <a:cs typeface="Times New Roman"/>
              </a:rPr>
              <a:t>When </a:t>
            </a:r>
            <a:r>
              <a:rPr sz="1600" dirty="0">
                <a:latin typeface="Times New Roman"/>
                <a:cs typeface="Times New Roman"/>
              </a:rPr>
              <a:t>it </a:t>
            </a:r>
            <a:r>
              <a:rPr sz="1600" spc="-5" dirty="0">
                <a:latin typeface="Times New Roman"/>
                <a:cs typeface="Times New Roman"/>
              </a:rPr>
              <a:t>is lacking, the </a:t>
            </a:r>
            <a:r>
              <a:rPr sz="1600" dirty="0">
                <a:latin typeface="Times New Roman"/>
                <a:cs typeface="Times New Roman"/>
              </a:rPr>
              <a:t>leaves </a:t>
            </a:r>
            <a:r>
              <a:rPr sz="1600" spc="-5" dirty="0">
                <a:latin typeface="Times New Roman"/>
                <a:cs typeface="Times New Roman"/>
              </a:rPr>
              <a:t>will </a:t>
            </a:r>
            <a:r>
              <a:rPr sz="1600" dirty="0">
                <a:latin typeface="Times New Roman"/>
                <a:cs typeface="Times New Roman"/>
              </a:rPr>
              <a:t>become a </a:t>
            </a:r>
            <a:r>
              <a:rPr sz="1600" spc="-5" dirty="0">
                <a:latin typeface="Times New Roman"/>
                <a:cs typeface="Times New Roman"/>
              </a:rPr>
              <a:t>unclear yellow to </a:t>
            </a:r>
            <a:r>
              <a:rPr sz="1600" dirty="0">
                <a:latin typeface="Times New Roman"/>
                <a:cs typeface="Times New Roman"/>
              </a:rPr>
              <a:t>green; </a:t>
            </a:r>
            <a:r>
              <a:rPr sz="1600" spc="5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Times New Roman"/>
                <a:cs typeface="Times New Roman"/>
              </a:rPr>
              <a:t>when excessive, </a:t>
            </a:r>
            <a:r>
              <a:rPr sz="1600" dirty="0">
                <a:latin typeface="Times New Roman"/>
                <a:cs typeface="Times New Roman"/>
              </a:rPr>
              <a:t>the leaves </a:t>
            </a:r>
            <a:r>
              <a:rPr sz="1600" spc="-5" dirty="0">
                <a:latin typeface="Times New Roman"/>
                <a:cs typeface="Times New Roman"/>
              </a:rPr>
              <a:t>will </a:t>
            </a:r>
            <a:r>
              <a:rPr sz="1600" dirty="0">
                <a:latin typeface="Times New Roman"/>
                <a:cs typeface="Times New Roman"/>
              </a:rPr>
              <a:t>be in </a:t>
            </a:r>
            <a:r>
              <a:rPr sz="1600" spc="-5" dirty="0">
                <a:latin typeface="Times New Roman"/>
                <a:cs typeface="Times New Roman"/>
              </a:rPr>
              <a:t>dark green, the </a:t>
            </a:r>
            <a:r>
              <a:rPr sz="1600" dirty="0">
                <a:latin typeface="Times New Roman"/>
                <a:cs typeface="Times New Roman"/>
              </a:rPr>
              <a:t>leaves </a:t>
            </a:r>
            <a:r>
              <a:rPr sz="1600" spc="-5" dirty="0">
                <a:latin typeface="Times New Roman"/>
                <a:cs typeface="Times New Roman"/>
              </a:rPr>
              <a:t>will </a:t>
            </a:r>
            <a:r>
              <a:rPr sz="1600" dirty="0">
                <a:latin typeface="Times New Roman"/>
                <a:cs typeface="Times New Roman"/>
              </a:rPr>
              <a:t>be </a:t>
            </a:r>
            <a:r>
              <a:rPr sz="1600" spc="-5" dirty="0">
                <a:latin typeface="Times New Roman"/>
                <a:cs typeface="Times New Roman"/>
              </a:rPr>
              <a:t>juicy and soft, </a:t>
            </a:r>
            <a:r>
              <a:rPr sz="1600" dirty="0">
                <a:latin typeface="Times New Roman"/>
                <a:cs typeface="Times New Roman"/>
              </a:rPr>
              <a:t>and </a:t>
            </a:r>
            <a:r>
              <a:rPr sz="1600" spc="-5" dirty="0">
                <a:latin typeface="Times New Roman"/>
                <a:cs typeface="Times New Roman"/>
              </a:rPr>
              <a:t>the </a:t>
            </a:r>
            <a:r>
              <a:rPr sz="1600" dirty="0">
                <a:latin typeface="Times New Roman"/>
                <a:cs typeface="Times New Roman"/>
              </a:rPr>
              <a:t> flowers</a:t>
            </a:r>
            <a:r>
              <a:rPr sz="1600" spc="-5" dirty="0">
                <a:latin typeface="Times New Roman"/>
                <a:cs typeface="Times New Roman"/>
              </a:rPr>
              <a:t> will</a:t>
            </a:r>
            <a:r>
              <a:rPr sz="1600" spc="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be</a:t>
            </a:r>
            <a:r>
              <a:rPr sz="1600" spc="-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delayed</a:t>
            </a:r>
            <a:r>
              <a:rPr sz="1600" spc="-10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and</a:t>
            </a:r>
            <a:r>
              <a:rPr sz="1600" spc="-10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Times New Roman"/>
                <a:cs typeface="Times New Roman"/>
              </a:rPr>
              <a:t>fruits</a:t>
            </a:r>
            <a:r>
              <a:rPr sz="1600" spc="15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Times New Roman"/>
                <a:cs typeface="Times New Roman"/>
              </a:rPr>
              <a:t>will</a:t>
            </a:r>
            <a:r>
              <a:rPr sz="1600" spc="10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be</a:t>
            </a:r>
            <a:r>
              <a:rPr sz="1600" spc="-10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Times New Roman"/>
                <a:cs typeface="Times New Roman"/>
              </a:rPr>
              <a:t>less.</a:t>
            </a:r>
            <a:endParaRPr sz="1600">
              <a:latin typeface="Times New Roman"/>
              <a:cs typeface="Times New Roman"/>
            </a:endParaRPr>
          </a:p>
          <a:p>
            <a:pPr marL="945515" marR="5080" lvl="2" indent="-285750" algn="just">
              <a:lnSpc>
                <a:spcPct val="100000"/>
              </a:lnSpc>
              <a:buFont typeface="Wingdings"/>
              <a:buChar char=""/>
              <a:tabLst>
                <a:tab pos="946785" algn="l"/>
              </a:tabLst>
            </a:pPr>
            <a:r>
              <a:rPr sz="1600" b="1" u="sng" spc="-5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Phosphate </a:t>
            </a:r>
            <a:r>
              <a:rPr sz="1600" b="1" u="sng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fertilizer:</a:t>
            </a:r>
            <a:r>
              <a:rPr sz="1600" b="1" u="sng" spc="5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Times New Roman"/>
                <a:cs typeface="Times New Roman"/>
              </a:rPr>
              <a:t>When it is lacking, the cell division is declining, the plant is </a:t>
            </a:r>
            <a:r>
              <a:rPr sz="1600" dirty="0">
                <a:latin typeface="Times New Roman"/>
                <a:cs typeface="Times New Roman"/>
              </a:rPr>
              <a:t>poorly </a:t>
            </a:r>
            <a:r>
              <a:rPr sz="1600" spc="5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Times New Roman"/>
                <a:cs typeface="Times New Roman"/>
              </a:rPr>
              <a:t>developed,</a:t>
            </a:r>
            <a:r>
              <a:rPr sz="1600" spc="95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Times New Roman"/>
                <a:cs typeface="Times New Roman"/>
              </a:rPr>
              <a:t>the</a:t>
            </a:r>
            <a:r>
              <a:rPr sz="1600" spc="9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leaves</a:t>
            </a:r>
            <a:r>
              <a:rPr sz="1600" spc="90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are</a:t>
            </a:r>
            <a:r>
              <a:rPr sz="1600" spc="95" dirty="0">
                <a:latin typeface="Times New Roman"/>
                <a:cs typeface="Times New Roman"/>
              </a:rPr>
              <a:t> </a:t>
            </a:r>
            <a:r>
              <a:rPr sz="1600" spc="-20" dirty="0">
                <a:latin typeface="Times New Roman"/>
                <a:cs typeface="Times New Roman"/>
              </a:rPr>
              <a:t>narrow,</a:t>
            </a:r>
            <a:r>
              <a:rPr sz="1600" spc="100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Times New Roman"/>
                <a:cs typeface="Times New Roman"/>
              </a:rPr>
              <a:t>and</a:t>
            </a:r>
            <a:r>
              <a:rPr sz="1600" spc="105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Times New Roman"/>
                <a:cs typeface="Times New Roman"/>
              </a:rPr>
              <a:t>the</a:t>
            </a:r>
            <a:r>
              <a:rPr sz="1600" spc="90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Times New Roman"/>
                <a:cs typeface="Times New Roman"/>
              </a:rPr>
              <a:t>old</a:t>
            </a:r>
            <a:r>
              <a:rPr sz="1600" spc="9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leaves</a:t>
            </a:r>
            <a:r>
              <a:rPr sz="1600" spc="90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Times New Roman"/>
                <a:cs typeface="Times New Roman"/>
              </a:rPr>
              <a:t>appear</a:t>
            </a:r>
            <a:r>
              <a:rPr sz="1600" spc="105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Times New Roman"/>
                <a:cs typeface="Times New Roman"/>
              </a:rPr>
              <a:t>red;</a:t>
            </a:r>
            <a:r>
              <a:rPr sz="1600" spc="100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Times New Roman"/>
                <a:cs typeface="Times New Roman"/>
              </a:rPr>
              <a:t>when</a:t>
            </a:r>
            <a:r>
              <a:rPr sz="1600" spc="95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Times New Roman"/>
                <a:cs typeface="Times New Roman"/>
              </a:rPr>
              <a:t>excessive,</a:t>
            </a:r>
            <a:r>
              <a:rPr sz="1600" spc="95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Times New Roman"/>
                <a:cs typeface="Times New Roman"/>
              </a:rPr>
              <a:t>leaf</a:t>
            </a:r>
            <a:r>
              <a:rPr sz="1600" spc="105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Times New Roman"/>
                <a:cs typeface="Times New Roman"/>
              </a:rPr>
              <a:t>flesh </a:t>
            </a:r>
            <a:r>
              <a:rPr sz="1600" spc="-390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Times New Roman"/>
                <a:cs typeface="Times New Roman"/>
              </a:rPr>
              <a:t>is thick </a:t>
            </a:r>
            <a:r>
              <a:rPr sz="1600" dirty="0">
                <a:latin typeface="Times New Roman"/>
                <a:cs typeface="Times New Roman"/>
              </a:rPr>
              <a:t>and </a:t>
            </a:r>
            <a:r>
              <a:rPr sz="1600" spc="-5" dirty="0">
                <a:latin typeface="Times New Roman"/>
                <a:cs typeface="Times New Roman"/>
              </a:rPr>
              <a:t>the trunk is short, the </a:t>
            </a:r>
            <a:r>
              <a:rPr sz="1600" dirty="0">
                <a:latin typeface="Times New Roman"/>
                <a:cs typeface="Times New Roman"/>
              </a:rPr>
              <a:t>root </a:t>
            </a:r>
            <a:r>
              <a:rPr sz="1600" spc="-5" dirty="0">
                <a:latin typeface="Times New Roman"/>
                <a:cs typeface="Times New Roman"/>
              </a:rPr>
              <a:t>grows </a:t>
            </a:r>
            <a:r>
              <a:rPr sz="1600" spc="-15" dirty="0">
                <a:latin typeface="Times New Roman"/>
                <a:cs typeface="Times New Roman"/>
              </a:rPr>
              <a:t>poorly, </a:t>
            </a:r>
            <a:r>
              <a:rPr sz="1600" dirty="0">
                <a:latin typeface="Times New Roman"/>
                <a:cs typeface="Times New Roman"/>
              </a:rPr>
              <a:t>fruit </a:t>
            </a:r>
            <a:r>
              <a:rPr sz="1600" spc="-5" dirty="0">
                <a:latin typeface="Times New Roman"/>
                <a:cs typeface="Times New Roman"/>
              </a:rPr>
              <a:t>is excessively </a:t>
            </a:r>
            <a:r>
              <a:rPr sz="1600" dirty="0">
                <a:latin typeface="Times New Roman"/>
                <a:cs typeface="Times New Roman"/>
              </a:rPr>
              <a:t>mature </a:t>
            </a:r>
            <a:r>
              <a:rPr sz="1600" spc="-5" dirty="0">
                <a:latin typeface="Times New Roman"/>
                <a:cs typeface="Times New Roman"/>
              </a:rPr>
              <a:t>and yield </a:t>
            </a:r>
            <a:r>
              <a:rPr sz="1600" dirty="0">
                <a:latin typeface="Times New Roman"/>
                <a:cs typeface="Times New Roman"/>
              </a:rPr>
              <a:t> reduces.</a:t>
            </a:r>
            <a:endParaRPr sz="1600">
              <a:latin typeface="Times New Roman"/>
              <a:cs typeface="Times New Roman"/>
            </a:endParaRPr>
          </a:p>
          <a:p>
            <a:pPr marL="945515" marR="5715" lvl="2" indent="-285750" algn="just">
              <a:lnSpc>
                <a:spcPct val="100000"/>
              </a:lnSpc>
              <a:buFont typeface="Wingdings"/>
              <a:buChar char=""/>
              <a:tabLst>
                <a:tab pos="946785" algn="l"/>
              </a:tabLst>
            </a:pPr>
            <a:r>
              <a:rPr sz="1600" b="1" u="sng" spc="-5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Potassium </a:t>
            </a:r>
            <a:r>
              <a:rPr sz="1600" b="1" u="sng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fertilizer: </a:t>
            </a:r>
            <a:r>
              <a:rPr sz="1600" spc="-5" dirty="0">
                <a:latin typeface="Times New Roman"/>
                <a:cs typeface="Times New Roman"/>
              </a:rPr>
              <a:t>When it is lacking, the planting stock is short, the tip </a:t>
            </a:r>
            <a:r>
              <a:rPr sz="1600" dirty="0">
                <a:latin typeface="Times New Roman"/>
                <a:cs typeface="Times New Roman"/>
              </a:rPr>
              <a:t>of </a:t>
            </a:r>
            <a:r>
              <a:rPr sz="1600" spc="-5" dirty="0">
                <a:latin typeface="Times New Roman"/>
                <a:cs typeface="Times New Roman"/>
              </a:rPr>
              <a:t>the leaf is </a:t>
            </a:r>
            <a:r>
              <a:rPr sz="1600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Times New Roman"/>
                <a:cs typeface="Times New Roman"/>
              </a:rPr>
              <a:t>brown, and in severe </a:t>
            </a:r>
            <a:r>
              <a:rPr sz="1600" dirty="0">
                <a:latin typeface="Times New Roman"/>
                <a:cs typeface="Times New Roman"/>
              </a:rPr>
              <a:t>cases, </a:t>
            </a:r>
            <a:r>
              <a:rPr sz="1600" spc="-5" dirty="0">
                <a:latin typeface="Times New Roman"/>
                <a:cs typeface="Times New Roman"/>
              </a:rPr>
              <a:t>gangrene is produced; when it is </a:t>
            </a:r>
            <a:r>
              <a:rPr sz="1600" dirty="0">
                <a:latin typeface="Times New Roman"/>
                <a:cs typeface="Times New Roman"/>
              </a:rPr>
              <a:t>excessive, </a:t>
            </a:r>
            <a:r>
              <a:rPr sz="1600" spc="-5" dirty="0">
                <a:latin typeface="Times New Roman"/>
                <a:cs typeface="Times New Roman"/>
              </a:rPr>
              <a:t>the new </a:t>
            </a:r>
            <a:r>
              <a:rPr sz="1600" dirty="0">
                <a:latin typeface="Times New Roman"/>
                <a:cs typeface="Times New Roman"/>
              </a:rPr>
              <a:t>leaves </a:t>
            </a:r>
            <a:r>
              <a:rPr sz="1600" spc="-5" dirty="0">
                <a:latin typeface="Times New Roman"/>
                <a:cs typeface="Times New Roman"/>
              </a:rPr>
              <a:t>tend </a:t>
            </a:r>
            <a:r>
              <a:rPr sz="1600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Times New Roman"/>
                <a:cs typeface="Times New Roman"/>
              </a:rPr>
              <a:t>to</a:t>
            </a:r>
            <a:r>
              <a:rPr sz="1600" spc="5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become</a:t>
            </a:r>
            <a:r>
              <a:rPr sz="1600" spc="-5" dirty="0">
                <a:latin typeface="Times New Roman"/>
                <a:cs typeface="Times New Roman"/>
              </a:rPr>
              <a:t> </a:t>
            </a:r>
            <a:r>
              <a:rPr sz="1600" spc="-10" dirty="0">
                <a:latin typeface="Times New Roman"/>
                <a:cs typeface="Times New Roman"/>
              </a:rPr>
              <a:t>larger</a:t>
            </a:r>
            <a:r>
              <a:rPr sz="1600" spc="10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and</a:t>
            </a:r>
            <a:r>
              <a:rPr sz="1600" spc="-10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Times New Roman"/>
                <a:cs typeface="Times New Roman"/>
              </a:rPr>
              <a:t>the</a:t>
            </a:r>
            <a:r>
              <a:rPr sz="1600" spc="10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Times New Roman"/>
                <a:cs typeface="Times New Roman"/>
              </a:rPr>
              <a:t>planting</a:t>
            </a:r>
            <a:r>
              <a:rPr sz="1600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Times New Roman"/>
                <a:cs typeface="Times New Roman"/>
              </a:rPr>
              <a:t>stock</a:t>
            </a:r>
            <a:r>
              <a:rPr sz="1600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Times New Roman"/>
                <a:cs typeface="Times New Roman"/>
              </a:rPr>
              <a:t>is</a:t>
            </a:r>
            <a:r>
              <a:rPr sz="1600" spc="5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Times New Roman"/>
                <a:cs typeface="Times New Roman"/>
              </a:rPr>
              <a:t>elongated</a:t>
            </a:r>
            <a:r>
              <a:rPr sz="1600" dirty="0">
                <a:latin typeface="Times New Roman"/>
                <a:cs typeface="Times New Roman"/>
              </a:rPr>
              <a:t> and</a:t>
            </a:r>
            <a:r>
              <a:rPr sz="1600" spc="-10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Times New Roman"/>
                <a:cs typeface="Times New Roman"/>
              </a:rPr>
              <a:t>the</a:t>
            </a:r>
            <a:r>
              <a:rPr sz="1600" spc="10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growth</a:t>
            </a:r>
            <a:r>
              <a:rPr sz="1600" spc="-10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Times New Roman"/>
                <a:cs typeface="Times New Roman"/>
              </a:rPr>
              <a:t>energy</a:t>
            </a:r>
            <a:r>
              <a:rPr sz="1600" spc="-10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Times New Roman"/>
                <a:cs typeface="Times New Roman"/>
              </a:rPr>
              <a:t>is</a:t>
            </a:r>
            <a:r>
              <a:rPr sz="1600" spc="10" dirty="0">
                <a:latin typeface="Times New Roman"/>
                <a:cs typeface="Times New Roman"/>
              </a:rPr>
              <a:t> </a:t>
            </a:r>
            <a:r>
              <a:rPr sz="1600" dirty="0">
                <a:latin typeface="Times New Roman"/>
                <a:cs typeface="Times New Roman"/>
              </a:rPr>
              <a:t>weak.</a:t>
            </a:r>
            <a:endParaRPr sz="160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579573800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58251" y="292131"/>
            <a:ext cx="6123940" cy="330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000" spc="-5" dirty="0">
                <a:latin typeface="Times New Roman"/>
                <a:cs typeface="Times New Roman"/>
              </a:rPr>
              <a:t>Base Site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Conditions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and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spc="-25" dirty="0">
                <a:latin typeface="Times New Roman"/>
                <a:cs typeface="Times New Roman"/>
              </a:rPr>
              <a:t>Vegetation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Engineering</a:t>
            </a:r>
            <a:r>
              <a:rPr sz="2000" spc="-5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Treatment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02267" y="1012973"/>
            <a:ext cx="8284209" cy="10788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Times New Roman"/>
                <a:cs typeface="Times New Roman"/>
              </a:rPr>
              <a:t>1.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Side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slope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gradient</a:t>
            </a:r>
            <a:endParaRPr sz="18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550">
              <a:latin typeface="Times New Roman"/>
              <a:cs typeface="Times New Roman"/>
            </a:endParaRPr>
          </a:p>
          <a:p>
            <a:pPr marL="1494155" marR="5080" indent="-1181735">
              <a:lnSpc>
                <a:spcPct val="100000"/>
              </a:lnSpc>
            </a:pPr>
            <a:r>
              <a:rPr sz="1800" spc="-5" dirty="0">
                <a:latin typeface="Times New Roman"/>
                <a:cs typeface="Times New Roman"/>
              </a:rPr>
              <a:t>Required</a:t>
            </a:r>
            <a:r>
              <a:rPr sz="1800" spc="1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coordinating</a:t>
            </a:r>
            <a:r>
              <a:rPr sz="1800" spc="2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engineering</a:t>
            </a:r>
            <a:r>
              <a:rPr sz="1800" spc="1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treatments</a:t>
            </a:r>
            <a:r>
              <a:rPr sz="1800" spc="1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when</a:t>
            </a:r>
            <a:r>
              <a:rPr sz="1800" spc="1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conducting</a:t>
            </a:r>
            <a:r>
              <a:rPr sz="1800" spc="2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vegetation</a:t>
            </a:r>
            <a:r>
              <a:rPr sz="1800" spc="1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on</a:t>
            </a:r>
            <a:r>
              <a:rPr sz="1800" spc="1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different </a:t>
            </a:r>
            <a:r>
              <a:rPr sz="1800" spc="-434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gradients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(Source: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modified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from</a:t>
            </a:r>
            <a:r>
              <a:rPr sz="1800" spc="-65" dirty="0">
                <a:latin typeface="Times New Roman"/>
                <a:cs typeface="Times New Roman"/>
              </a:rPr>
              <a:t> </a:t>
            </a:r>
            <a:r>
              <a:rPr sz="1800" spc="-25" dirty="0">
                <a:latin typeface="Times New Roman"/>
                <a:cs typeface="Times New Roman"/>
              </a:rPr>
              <a:t>Yoshinari</a:t>
            </a:r>
            <a:r>
              <a:rPr sz="1800" spc="-60" dirty="0">
                <a:latin typeface="Times New Roman"/>
                <a:cs typeface="Times New Roman"/>
              </a:rPr>
              <a:t> </a:t>
            </a:r>
            <a:r>
              <a:rPr sz="1800" spc="-25" dirty="0">
                <a:latin typeface="Times New Roman"/>
                <a:cs typeface="Times New Roman"/>
              </a:rPr>
              <a:t>Yamadera,</a:t>
            </a:r>
            <a:r>
              <a:rPr sz="1800" spc="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1988)</a:t>
            </a:r>
            <a:endParaRPr sz="1800">
              <a:latin typeface="Times New Roman"/>
              <a:cs typeface="Times New Roman"/>
            </a:endParaRPr>
          </a:p>
        </p:txBody>
      </p:sp>
      <p:graphicFrame>
        <p:nvGraphicFramePr>
          <p:cNvPr id="5" name="object 5"/>
          <p:cNvGraphicFramePr>
            <a:graphicFrameLocks noGrp="1"/>
          </p:cNvGraphicFramePr>
          <p:nvPr/>
        </p:nvGraphicFramePr>
        <p:xfrm>
          <a:off x="561977" y="2252503"/>
          <a:ext cx="8281669" cy="213359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242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845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7283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3527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6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Gradient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494030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600" b="1" spc="-1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Vegetation</a:t>
                      </a:r>
                      <a:r>
                        <a:rPr sz="1600" b="1" spc="-3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growth</a:t>
                      </a:r>
                      <a:r>
                        <a:rPr sz="1600" b="1" spc="-3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situation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266700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6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Coordinating</a:t>
                      </a:r>
                      <a:r>
                        <a:rPr sz="1600" b="1" spc="-1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engineering</a:t>
                      </a:r>
                      <a:r>
                        <a:rPr sz="1600" b="1" spc="-1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treatment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9832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  <a:spcBef>
                          <a:spcPts val="1010"/>
                        </a:spcBef>
                      </a:pPr>
                      <a:r>
                        <a:rPr sz="1400" spc="-5" dirty="0">
                          <a:latin typeface="Times New Roman"/>
                          <a:cs typeface="Times New Roman"/>
                        </a:rPr>
                        <a:t>Below</a:t>
                      </a:r>
                      <a:r>
                        <a:rPr sz="14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35</a:t>
                      </a:r>
                      <a:r>
                        <a:rPr sz="1400" spc="-5" dirty="0">
                          <a:latin typeface="PMingLiU-ExtB"/>
                          <a:cs typeface="PMingLiU-ExtB"/>
                        </a:rPr>
                        <a:t>°</a:t>
                      </a:r>
                      <a:endParaRPr sz="1400">
                        <a:latin typeface="PMingLiU-ExtB"/>
                        <a:cs typeface="PMingLiU-ExtB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271145" indent="-180340">
                        <a:lnSpc>
                          <a:spcPct val="100000"/>
                        </a:lnSpc>
                        <a:spcBef>
                          <a:spcPts val="309"/>
                        </a:spcBef>
                        <a:buAutoNum type="arabicPeriod"/>
                        <a:tabLst>
                          <a:tab pos="271780" algn="l"/>
                        </a:tabLst>
                      </a:pPr>
                      <a:r>
                        <a:rPr sz="1400" spc="-5" dirty="0">
                          <a:latin typeface="Times New Roman"/>
                          <a:cs typeface="Times New Roman"/>
                        </a:rPr>
                        <a:t>Plants</a:t>
                      </a:r>
                      <a:r>
                        <a:rPr sz="14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grow</a:t>
                      </a:r>
                      <a:r>
                        <a:rPr sz="14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well.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L="271145" marR="84455" indent="-180340">
                        <a:lnSpc>
                          <a:spcPct val="100000"/>
                        </a:lnSpc>
                        <a:buAutoNum type="arabicPeriod"/>
                        <a:tabLst>
                          <a:tab pos="271780" algn="l"/>
                          <a:tab pos="845819" algn="l"/>
                          <a:tab pos="1617980" algn="l"/>
                          <a:tab pos="2232025" algn="l"/>
                          <a:tab pos="2628900" algn="l"/>
                        </a:tabLst>
                      </a:pPr>
                      <a:r>
                        <a:rPr sz="1400" dirty="0">
                          <a:latin typeface="Times New Roman"/>
                          <a:cs typeface="Times New Roman"/>
                        </a:rPr>
                        <a:t>Pl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nts	nat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u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lly	i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n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v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1400" spc="5" dirty="0">
                          <a:latin typeface="Times New Roman"/>
                          <a:cs typeface="Times New Roman"/>
                        </a:rPr>
                        <a:t>d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e	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nd	</a:t>
                      </a:r>
                      <a:r>
                        <a:rPr sz="1400" spc="5" dirty="0">
                          <a:latin typeface="Times New Roman"/>
                          <a:cs typeface="Times New Roman"/>
                        </a:rPr>
                        <a:t>g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n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1400" spc="5" dirty="0"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lly 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grow</a:t>
                      </a:r>
                      <a:r>
                        <a:rPr sz="14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well.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L="271145" indent="-180340">
                        <a:lnSpc>
                          <a:spcPct val="100000"/>
                        </a:lnSpc>
                        <a:buAutoNum type="arabicPeriod"/>
                        <a:tabLst>
                          <a:tab pos="271780" algn="l"/>
                        </a:tabLst>
                      </a:pPr>
                      <a:r>
                        <a:rPr sz="1400" spc="-5" dirty="0">
                          <a:latin typeface="Times New Roman"/>
                          <a:cs typeface="Times New Roman"/>
                        </a:rPr>
                        <a:t>May</a:t>
                      </a:r>
                      <a:r>
                        <a:rPr sz="14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restore</a:t>
                      </a:r>
                      <a:r>
                        <a:rPr sz="14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to arbor-based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plant</a:t>
                      </a:r>
                      <a:r>
                        <a:rPr sz="14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15" dirty="0">
                          <a:latin typeface="Times New Roman"/>
                          <a:cs typeface="Times New Roman"/>
                        </a:rPr>
                        <a:t>society.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9369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271145" marR="83820" indent="-180340" algn="just">
                        <a:lnSpc>
                          <a:spcPct val="100000"/>
                        </a:lnSpc>
                        <a:spcBef>
                          <a:spcPts val="310"/>
                        </a:spcBef>
                        <a:buAutoNum type="arabicPeriod"/>
                        <a:tabLst>
                          <a:tab pos="271780" algn="l"/>
                        </a:tabLst>
                      </a:pPr>
                      <a:r>
                        <a:rPr sz="1400" spc="-5" dirty="0">
                          <a:latin typeface="Times New Roman"/>
                          <a:cs typeface="Times New Roman"/>
                        </a:rPr>
                        <a:t>Mainly based on drainage and slope treatment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measures.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L="271145" marR="83185" indent="-180340" algn="just">
                        <a:lnSpc>
                          <a:spcPct val="100000"/>
                        </a:lnSpc>
                        <a:buAutoNum type="arabicPeriod"/>
                        <a:tabLst>
                          <a:tab pos="271780" algn="l"/>
                        </a:tabLst>
                      </a:pPr>
                      <a:r>
                        <a:rPr sz="1400" spc="-5" dirty="0">
                          <a:latin typeface="Times New Roman"/>
                          <a:cs typeface="Times New Roman"/>
                        </a:rPr>
                        <a:t>Can apply vegetation treatments such as turf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pavement,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vegetation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sheet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pavement,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hydroseeding,</a:t>
                      </a:r>
                      <a:r>
                        <a:rPr sz="14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etc.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L="271145" marR="83820" indent="-180340" algn="just">
                        <a:lnSpc>
                          <a:spcPct val="100000"/>
                        </a:lnSpc>
                        <a:buAutoNum type="arabicPeriod"/>
                        <a:tabLst>
                          <a:tab pos="271780" algn="l"/>
                        </a:tabLst>
                      </a:pPr>
                      <a:r>
                        <a:rPr sz="1400" spc="-5" dirty="0">
                          <a:latin typeface="Times New Roman"/>
                          <a:cs typeface="Times New Roman"/>
                        </a:rPr>
                        <a:t>Carry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out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vegetation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treatment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after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simple </a:t>
                      </a:r>
                      <a:r>
                        <a:rPr sz="1400" spc="-3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foundation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works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trench</a:t>
                      </a:r>
                      <a:r>
                        <a:rPr sz="1400" spc="3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diggings</a:t>
                      </a:r>
                      <a:r>
                        <a:rPr sz="1400" spc="3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and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slope drainage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39211209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759289" y="4835794"/>
            <a:ext cx="178435" cy="1968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525"/>
              </a:lnSpc>
            </a:pPr>
            <a:r>
              <a:rPr sz="1400" spc="-5" dirty="0">
                <a:latin typeface="Times New Roman"/>
                <a:cs typeface="Times New Roman"/>
              </a:rPr>
              <a:t>21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58251" y="292131"/>
            <a:ext cx="6123940" cy="330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000" spc="-5" dirty="0">
                <a:latin typeface="Times New Roman"/>
                <a:cs typeface="Times New Roman"/>
              </a:rPr>
              <a:t>Base Site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Conditions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and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spc="-25" dirty="0">
                <a:latin typeface="Times New Roman"/>
                <a:cs typeface="Times New Roman"/>
              </a:rPr>
              <a:t>Vegetation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Engineering</a:t>
            </a:r>
            <a:r>
              <a:rPr sz="2000" spc="-5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Treatment</a:t>
            </a:r>
            <a:endParaRPr sz="2000">
              <a:latin typeface="Times New Roman"/>
              <a:cs typeface="Times New Roman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389186" y="900430"/>
          <a:ext cx="8568690" cy="417955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668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137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8881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3528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6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Gradient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508634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600" b="1" spc="-1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Vegetation</a:t>
                      </a:r>
                      <a:r>
                        <a:rPr sz="1600" b="1" spc="-3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growth</a:t>
                      </a:r>
                      <a:r>
                        <a:rPr sz="1600" b="1" spc="-3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situation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374650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6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Coordinating</a:t>
                      </a:r>
                      <a:r>
                        <a:rPr sz="1600" b="1" spc="-1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engineering</a:t>
                      </a:r>
                      <a:r>
                        <a:rPr sz="1600" b="1" spc="-1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treatment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2779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400" spc="-5" dirty="0">
                          <a:latin typeface="Times New Roman"/>
                          <a:cs typeface="Times New Roman"/>
                        </a:rPr>
                        <a:t>35</a:t>
                      </a:r>
                      <a:r>
                        <a:rPr sz="1400" spc="-5" dirty="0">
                          <a:latin typeface="PMingLiU-ExtB"/>
                          <a:cs typeface="PMingLiU-ExtB"/>
                        </a:rPr>
                        <a:t>°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~45</a:t>
                      </a:r>
                      <a:r>
                        <a:rPr sz="1400" spc="-5" dirty="0">
                          <a:latin typeface="PMingLiU-ExtB"/>
                          <a:cs typeface="PMingLiU-ExtB"/>
                        </a:rPr>
                        <a:t>°</a:t>
                      </a:r>
                      <a:endParaRPr sz="1400">
                        <a:latin typeface="PMingLiU-ExtB"/>
                        <a:cs typeface="PMingLiU-ExtB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270510" marR="84455" indent="-179705">
                        <a:lnSpc>
                          <a:spcPct val="100000"/>
                        </a:lnSpc>
                        <a:spcBef>
                          <a:spcPts val="309"/>
                        </a:spcBef>
                        <a:buAutoNum type="arabicPeriod"/>
                        <a:tabLst>
                          <a:tab pos="271780" algn="l"/>
                        </a:tabLst>
                      </a:pPr>
                      <a:r>
                        <a:rPr sz="1400" spc="-5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1400" spc="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main</a:t>
                      </a:r>
                      <a:r>
                        <a:rPr sz="1400" spc="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plant</a:t>
                      </a:r>
                      <a:r>
                        <a:rPr sz="1400" spc="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communities</a:t>
                      </a:r>
                      <a:r>
                        <a:rPr sz="1400" spc="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are</a:t>
                      </a:r>
                      <a:r>
                        <a:rPr sz="1400" spc="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shrubs </a:t>
                      </a:r>
                      <a:r>
                        <a:rPr sz="1400" spc="-3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herbs.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L="271145" marR="40005" indent="-180340">
                        <a:lnSpc>
                          <a:spcPct val="100000"/>
                        </a:lnSpc>
                        <a:buAutoNum type="arabicPeriod"/>
                        <a:tabLst>
                          <a:tab pos="271780" algn="l"/>
                        </a:tabLst>
                      </a:pPr>
                      <a:r>
                        <a:rPr sz="1400" spc="-10" dirty="0">
                          <a:latin typeface="Times New Roman"/>
                          <a:cs typeface="Times New Roman"/>
                        </a:rPr>
                        <a:t>Transplanting</a:t>
                      </a:r>
                      <a:r>
                        <a:rPr sz="1400" spc="7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arbor</a:t>
                      </a:r>
                      <a:r>
                        <a:rPr sz="1400" spc="7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is</a:t>
                      </a:r>
                      <a:r>
                        <a:rPr sz="1400" spc="7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dangerous</a:t>
                      </a:r>
                      <a:r>
                        <a:rPr sz="1400" spc="8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1400" spc="7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easy </a:t>
                      </a:r>
                      <a:r>
                        <a:rPr sz="14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to</a:t>
                      </a:r>
                      <a:r>
                        <a:rPr sz="14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incur</a:t>
                      </a:r>
                      <a:r>
                        <a:rPr sz="1400" spc="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instability</a:t>
                      </a:r>
                      <a:r>
                        <a:rPr sz="1400" spc="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14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14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breeding</a:t>
                      </a:r>
                      <a:r>
                        <a:rPr sz="14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base.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L="270510" marR="38735" indent="-179705">
                        <a:lnSpc>
                          <a:spcPts val="1689"/>
                        </a:lnSpc>
                        <a:spcBef>
                          <a:spcPts val="40"/>
                        </a:spcBef>
                        <a:buAutoNum type="arabicPeriod"/>
                        <a:tabLst>
                          <a:tab pos="271780" algn="l"/>
                        </a:tabLst>
                      </a:pPr>
                      <a:r>
                        <a:rPr sz="1400" spc="-5" dirty="0">
                          <a:latin typeface="Times New Roman"/>
                          <a:cs typeface="Times New Roman"/>
                        </a:rPr>
                        <a:t>If</a:t>
                      </a:r>
                      <a:r>
                        <a:rPr sz="1400" spc="114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1400" spc="1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gradient</a:t>
                      </a:r>
                      <a:r>
                        <a:rPr sz="1400" spc="114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exceeds</a:t>
                      </a:r>
                      <a:r>
                        <a:rPr sz="1400" spc="114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35</a:t>
                      </a:r>
                      <a:r>
                        <a:rPr sz="1400" spc="-5" dirty="0">
                          <a:latin typeface="PMingLiU-ExtB"/>
                          <a:cs typeface="PMingLiU-ExtB"/>
                        </a:rPr>
                        <a:t>°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1400" spc="114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1400" spc="1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plants’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naturally</a:t>
                      </a:r>
                      <a:r>
                        <a:rPr sz="1400" spc="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invasion</a:t>
                      </a:r>
                      <a:r>
                        <a:rPr sz="1400" spc="6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1400" spc="5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breeding</a:t>
                      </a:r>
                      <a:r>
                        <a:rPr sz="1400" spc="6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are</a:t>
                      </a:r>
                      <a:r>
                        <a:rPr sz="1400" spc="5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15" dirty="0">
                          <a:latin typeface="Times New Roman"/>
                          <a:cs typeface="Times New Roman"/>
                        </a:rPr>
                        <a:t>slower.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9369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270510" marR="83820" indent="-179705" algn="just">
                        <a:lnSpc>
                          <a:spcPct val="100000"/>
                        </a:lnSpc>
                        <a:spcBef>
                          <a:spcPts val="309"/>
                        </a:spcBef>
                        <a:buAutoNum type="arabicPeriod"/>
                        <a:tabLst>
                          <a:tab pos="271145" algn="l"/>
                        </a:tabLst>
                      </a:pPr>
                      <a:r>
                        <a:rPr sz="1400" spc="-20" dirty="0">
                          <a:latin typeface="Times New Roman"/>
                          <a:cs typeface="Times New Roman"/>
                        </a:rPr>
                        <a:t>Vegetation</a:t>
                      </a:r>
                      <a:r>
                        <a:rPr sz="14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after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simple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 basic</a:t>
                      </a:r>
                      <a:r>
                        <a:rPr sz="14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engineering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treatment.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L="270510" marR="84455" indent="-180340" algn="just">
                        <a:lnSpc>
                          <a:spcPct val="100000"/>
                        </a:lnSpc>
                        <a:buAutoNum type="arabicPeriod"/>
                        <a:tabLst>
                          <a:tab pos="271145" algn="l"/>
                        </a:tabLst>
                      </a:pPr>
                      <a:r>
                        <a:rPr sz="1400" spc="-5" dirty="0">
                          <a:latin typeface="Times New Roman"/>
                          <a:cs typeface="Times New Roman"/>
                        </a:rPr>
                        <a:t>Retaining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wall,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retaining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fence,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staking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and </a:t>
                      </a:r>
                      <a:r>
                        <a:rPr sz="1400" spc="-3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wattling, wire cylinder slope protection, digging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planting</a:t>
                      </a:r>
                      <a:r>
                        <a:rPr sz="14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pits, etc.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L="270510" indent="-180975" algn="just">
                        <a:lnSpc>
                          <a:spcPct val="100000"/>
                        </a:lnSpc>
                        <a:buAutoNum type="arabicPeriod"/>
                        <a:tabLst>
                          <a:tab pos="271145" algn="l"/>
                        </a:tabLst>
                      </a:pPr>
                      <a:r>
                        <a:rPr sz="1400" spc="-5" dirty="0">
                          <a:latin typeface="Times New Roman"/>
                          <a:cs typeface="Times New Roman"/>
                        </a:rPr>
                        <a:t>Net</a:t>
                      </a:r>
                      <a:r>
                        <a:rPr sz="1400" spc="5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paving</a:t>
                      </a:r>
                      <a:r>
                        <a:rPr sz="1400" spc="5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1400" spc="5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hydroseeding,</a:t>
                      </a:r>
                      <a:r>
                        <a:rPr sz="1400" spc="5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shaping</a:t>
                      </a:r>
                      <a:r>
                        <a:rPr sz="1400" spc="5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frame,</a:t>
                      </a:r>
                      <a:r>
                        <a:rPr sz="1400" spc="5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etc.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9369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849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400" spc="-5" dirty="0">
                          <a:latin typeface="Times New Roman"/>
                          <a:cs typeface="Times New Roman"/>
                        </a:rPr>
                        <a:t>45</a:t>
                      </a:r>
                      <a:r>
                        <a:rPr sz="1400" spc="-5" dirty="0">
                          <a:latin typeface="PMingLiU-ExtB"/>
                          <a:cs typeface="PMingLiU-ExtB"/>
                        </a:rPr>
                        <a:t>°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~60</a:t>
                      </a:r>
                      <a:r>
                        <a:rPr sz="1400" spc="-5" dirty="0">
                          <a:latin typeface="PMingLiU-ExtB"/>
                          <a:cs typeface="PMingLiU-ExtB"/>
                        </a:rPr>
                        <a:t>°</a:t>
                      </a:r>
                      <a:endParaRPr sz="1400">
                        <a:latin typeface="PMingLiU-ExtB"/>
                        <a:cs typeface="PMingLiU-ExtB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269875" marR="85090" indent="-179705">
                        <a:lnSpc>
                          <a:spcPct val="100000"/>
                        </a:lnSpc>
                        <a:spcBef>
                          <a:spcPts val="310"/>
                        </a:spcBef>
                        <a:buAutoNum type="arabicPeriod"/>
                        <a:tabLst>
                          <a:tab pos="271145" algn="l"/>
                        </a:tabLst>
                      </a:pPr>
                      <a:r>
                        <a:rPr sz="1400" spc="-5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1400" spc="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main</a:t>
                      </a:r>
                      <a:r>
                        <a:rPr sz="1400" spc="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plant</a:t>
                      </a:r>
                      <a:r>
                        <a:rPr sz="1400" spc="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communities</a:t>
                      </a:r>
                      <a:r>
                        <a:rPr sz="1400" spc="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are</a:t>
                      </a:r>
                      <a:r>
                        <a:rPr sz="1400" spc="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shrubs </a:t>
                      </a:r>
                      <a:r>
                        <a:rPr sz="1400" spc="-3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herbs.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L="270510" marR="85725" indent="-180340">
                        <a:lnSpc>
                          <a:spcPts val="1689"/>
                        </a:lnSpc>
                        <a:spcBef>
                          <a:spcPts val="40"/>
                        </a:spcBef>
                        <a:buAutoNum type="arabicPeriod"/>
                        <a:tabLst>
                          <a:tab pos="271145" algn="l"/>
                        </a:tabLst>
                      </a:pPr>
                      <a:r>
                        <a:rPr sz="1400" spc="-5" dirty="0">
                          <a:latin typeface="Times New Roman"/>
                          <a:cs typeface="Times New Roman"/>
                        </a:rPr>
                        <a:t>45</a:t>
                      </a:r>
                      <a:r>
                        <a:rPr sz="1400" spc="-5" dirty="0">
                          <a:latin typeface="PMingLiU-ExtB"/>
                          <a:cs typeface="PMingLiU-ExtB"/>
                        </a:rPr>
                        <a:t>°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~50</a:t>
                      </a:r>
                      <a:r>
                        <a:rPr sz="1400" spc="-5" dirty="0">
                          <a:latin typeface="PMingLiU-ExtB"/>
                          <a:cs typeface="PMingLiU-ExtB"/>
                        </a:rPr>
                        <a:t>°</a:t>
                      </a:r>
                      <a:r>
                        <a:rPr sz="1400" spc="114" dirty="0">
                          <a:latin typeface="PMingLiU-ExtB"/>
                          <a:cs typeface="PMingLiU-ExtB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is</a:t>
                      </a:r>
                      <a:r>
                        <a:rPr sz="1400" spc="1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1400" spc="1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critical</a:t>
                      </a:r>
                      <a:r>
                        <a:rPr sz="1400" spc="1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gradient</a:t>
                      </a:r>
                      <a:r>
                        <a:rPr sz="1400" spc="1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1400" spc="1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planting </a:t>
                      </a:r>
                      <a:r>
                        <a:rPr sz="1400" spc="-3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15" dirty="0">
                          <a:latin typeface="Times New Roman"/>
                          <a:cs typeface="Times New Roman"/>
                        </a:rPr>
                        <a:t>arbor.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L="270510" indent="-180975">
                        <a:lnSpc>
                          <a:spcPts val="1620"/>
                        </a:lnSpc>
                        <a:buAutoNum type="arabicPeriod"/>
                        <a:tabLst>
                          <a:tab pos="271145" algn="l"/>
                        </a:tabLst>
                      </a:pPr>
                      <a:r>
                        <a:rPr sz="1400" spc="-5" dirty="0">
                          <a:latin typeface="Times New Roman"/>
                          <a:cs typeface="Times New Roman"/>
                        </a:rPr>
                        <a:t>Slope</a:t>
                      </a:r>
                      <a:r>
                        <a:rPr sz="1400" spc="15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stability</a:t>
                      </a:r>
                      <a:r>
                        <a:rPr sz="1400" spc="15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is</a:t>
                      </a:r>
                      <a:r>
                        <a:rPr sz="1400" spc="15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difficult,</a:t>
                      </a:r>
                      <a:r>
                        <a:rPr sz="1400" spc="15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1400" spc="15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1400" spc="15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terrace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L="270510" marR="83820">
                        <a:lnSpc>
                          <a:spcPct val="100000"/>
                        </a:lnSpc>
                      </a:pPr>
                      <a:r>
                        <a:rPr sz="1400" spc="-5" dirty="0">
                          <a:latin typeface="Times New Roman"/>
                          <a:cs typeface="Times New Roman"/>
                        </a:rPr>
                        <a:t>surface</a:t>
                      </a:r>
                      <a:r>
                        <a:rPr sz="1400" spc="17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1400" spc="17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1400" spc="18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whole</a:t>
                      </a:r>
                      <a:r>
                        <a:rPr sz="1400" spc="18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slope</a:t>
                      </a:r>
                      <a:r>
                        <a:rPr sz="1400" spc="18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is</a:t>
                      </a:r>
                      <a:r>
                        <a:rPr sz="1400" spc="18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coordinated </a:t>
                      </a:r>
                      <a:r>
                        <a:rPr sz="1400" spc="-3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with transplanting</a:t>
                      </a:r>
                      <a:r>
                        <a:rPr sz="14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plants.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270510" indent="-180975">
                        <a:lnSpc>
                          <a:spcPct val="100000"/>
                        </a:lnSpc>
                        <a:spcBef>
                          <a:spcPts val="310"/>
                        </a:spcBef>
                        <a:buAutoNum type="arabicPeriod"/>
                        <a:tabLst>
                          <a:tab pos="271145" algn="l"/>
                        </a:tabLst>
                      </a:pPr>
                      <a:r>
                        <a:rPr sz="1400" spc="-5" dirty="0">
                          <a:latin typeface="Times New Roman"/>
                          <a:cs typeface="Times New Roman"/>
                        </a:rPr>
                        <a:t>Fixing</a:t>
                      </a:r>
                      <a:r>
                        <a:rPr sz="14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frame,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retaining</a:t>
                      </a:r>
                      <a:r>
                        <a:rPr sz="14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wall.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L="270510" marR="83820" indent="-180340">
                        <a:lnSpc>
                          <a:spcPct val="100000"/>
                        </a:lnSpc>
                        <a:buAutoNum type="arabicPeriod"/>
                        <a:tabLst>
                          <a:tab pos="271145" algn="l"/>
                        </a:tabLst>
                      </a:pPr>
                      <a:r>
                        <a:rPr sz="1400" spc="-5" dirty="0">
                          <a:latin typeface="Times New Roman"/>
                          <a:cs typeface="Times New Roman"/>
                        </a:rPr>
                        <a:t>Laying</a:t>
                      </a:r>
                      <a:r>
                        <a:rPr sz="1400" spc="2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3D</a:t>
                      </a:r>
                      <a:r>
                        <a:rPr sz="1400" spc="2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net,</a:t>
                      </a:r>
                      <a:r>
                        <a:rPr sz="1400" spc="2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composite</a:t>
                      </a:r>
                      <a:r>
                        <a:rPr sz="1400" spc="2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net</a:t>
                      </a:r>
                      <a:r>
                        <a:rPr sz="1400" spc="2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coordinated</a:t>
                      </a:r>
                      <a:r>
                        <a:rPr sz="1400" spc="2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with </a:t>
                      </a:r>
                      <a:r>
                        <a:rPr sz="1400" spc="-3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guest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soil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hydroseeding.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3152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400" spc="-5" dirty="0">
                          <a:latin typeface="Times New Roman"/>
                          <a:cs typeface="Times New Roman"/>
                        </a:rPr>
                        <a:t>More</a:t>
                      </a:r>
                      <a:r>
                        <a:rPr sz="14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than</a:t>
                      </a:r>
                      <a:r>
                        <a:rPr sz="14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60</a:t>
                      </a:r>
                      <a:r>
                        <a:rPr sz="1400" spc="-5" dirty="0">
                          <a:latin typeface="PMingLiU-ExtB"/>
                          <a:cs typeface="PMingLiU-ExtB"/>
                        </a:rPr>
                        <a:t>°</a:t>
                      </a:r>
                      <a:endParaRPr sz="1400">
                        <a:latin typeface="PMingLiU-ExtB"/>
                        <a:cs typeface="PMingLiU-ExtB"/>
                      </a:endParaRPr>
                    </a:p>
                  </a:txBody>
                  <a:tcPr marL="0" marR="0" marT="38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90805" marR="281305" indent="-635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400" spc="-5" dirty="0">
                          <a:latin typeface="Times New Roman"/>
                          <a:cs typeface="Times New Roman"/>
                        </a:rPr>
                        <a:t>It</a:t>
                      </a:r>
                      <a:r>
                        <a:rPr sz="14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is</a:t>
                      </a:r>
                      <a:r>
                        <a:rPr sz="1400" spc="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not</a:t>
                      </a:r>
                      <a:r>
                        <a:rPr sz="14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easy</a:t>
                      </a:r>
                      <a:r>
                        <a:rPr sz="1400" spc="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to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transplant</a:t>
                      </a:r>
                      <a:r>
                        <a:rPr sz="14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plants</a:t>
                      </a:r>
                      <a:r>
                        <a:rPr sz="14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or natural </a:t>
                      </a:r>
                      <a:r>
                        <a:rPr sz="1400" spc="-3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invasion and</a:t>
                      </a:r>
                      <a:r>
                        <a:rPr sz="14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growth are difficult.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271145" indent="-180975">
                        <a:lnSpc>
                          <a:spcPct val="100000"/>
                        </a:lnSpc>
                        <a:spcBef>
                          <a:spcPts val="310"/>
                        </a:spcBef>
                        <a:buAutoNum type="arabicPeriod"/>
                        <a:tabLst>
                          <a:tab pos="271780" algn="l"/>
                        </a:tabLst>
                      </a:pPr>
                      <a:r>
                        <a:rPr sz="1400" spc="-5" dirty="0">
                          <a:latin typeface="Times New Roman"/>
                          <a:cs typeface="Times New Roman"/>
                        </a:rPr>
                        <a:t>Retaining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wall,</a:t>
                      </a:r>
                      <a:r>
                        <a:rPr sz="14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free beam</a:t>
                      </a:r>
                      <a:r>
                        <a:rPr sz="14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frame.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L="271145" marR="83185" indent="-180340">
                        <a:lnSpc>
                          <a:spcPct val="100000"/>
                        </a:lnSpc>
                        <a:spcBef>
                          <a:spcPts val="5"/>
                        </a:spcBef>
                        <a:buAutoNum type="arabicPeriod"/>
                        <a:tabLst>
                          <a:tab pos="271780" algn="l"/>
                          <a:tab pos="901700" algn="l"/>
                          <a:tab pos="2080895" algn="l"/>
                          <a:tab pos="2356485" algn="l"/>
                          <a:tab pos="3036570" algn="l"/>
                        </a:tabLst>
                      </a:pPr>
                      <a:r>
                        <a:rPr sz="1400" dirty="0"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tti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n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g	bu</a:t>
                      </a:r>
                      <a:r>
                        <a:rPr sz="1400" spc="-30" dirty="0">
                          <a:latin typeface="Times New Roman"/>
                          <a:cs typeface="Times New Roman"/>
                        </a:rPr>
                        <a:t>f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f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er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ing  </a:t>
                      </a:r>
                      <a:r>
                        <a:rPr sz="1400" spc="-5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b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lt	or	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o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kf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ll	p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re</a:t>
                      </a:r>
                      <a:r>
                        <a:rPr sz="1400" spc="5" dirty="0">
                          <a:latin typeface="Times New Roman"/>
                          <a:cs typeface="Times New Roman"/>
                        </a:rPr>
                        <a:t>v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ntion 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measures.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97914128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58251" y="292131"/>
            <a:ext cx="6123940" cy="330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000" spc="-5" dirty="0">
                <a:latin typeface="Times New Roman"/>
                <a:cs typeface="Times New Roman"/>
              </a:rPr>
              <a:t>Base Site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Conditions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and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spc="-25" dirty="0">
                <a:latin typeface="Times New Roman"/>
                <a:cs typeface="Times New Roman"/>
              </a:rPr>
              <a:t>Vegetation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Engineering</a:t>
            </a:r>
            <a:r>
              <a:rPr sz="2000" spc="-5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Treatment</a:t>
            </a:r>
            <a:endParaRPr sz="2000">
              <a:latin typeface="Times New Roman"/>
              <a:cs typeface="Times New Roman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500596" y="1131570"/>
            <a:ext cx="3139240" cy="3082905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402267" y="1012973"/>
            <a:ext cx="8032115" cy="35699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Times New Roman"/>
                <a:cs typeface="Times New Roman"/>
              </a:rPr>
              <a:t>2.</a:t>
            </a:r>
            <a:r>
              <a:rPr sz="1800" spc="-2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Soil</a:t>
            </a:r>
            <a:r>
              <a:rPr sz="1800" spc="-2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hardness</a:t>
            </a:r>
            <a:endParaRPr sz="1800">
              <a:latin typeface="Times New Roman"/>
              <a:cs typeface="Times New Roman"/>
            </a:endParaRPr>
          </a:p>
          <a:p>
            <a:pPr marL="227965" marR="3406775" algn="just">
              <a:lnSpc>
                <a:spcPct val="115700"/>
              </a:lnSpc>
              <a:spcBef>
                <a:spcPts val="1040"/>
              </a:spcBef>
            </a:pPr>
            <a:r>
              <a:rPr sz="1800" spc="-5" dirty="0">
                <a:latin typeface="Times New Roman"/>
                <a:cs typeface="Times New Roman"/>
              </a:rPr>
              <a:t>The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measured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value</a:t>
            </a:r>
            <a:r>
              <a:rPr sz="1800" dirty="0">
                <a:latin typeface="Times New Roman"/>
                <a:cs typeface="Times New Roman"/>
              </a:rPr>
              <a:t> of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30" dirty="0">
                <a:latin typeface="Times New Roman"/>
                <a:cs typeface="Times New Roman"/>
              </a:rPr>
              <a:t>Yamanak</a:t>
            </a:r>
            <a:r>
              <a:rPr sz="1800" spc="-2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a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hardness </a:t>
            </a:r>
            <a:r>
              <a:rPr sz="1800" spc="-434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tester is usually used as standard </a:t>
            </a:r>
            <a:r>
              <a:rPr sz="1800" dirty="0">
                <a:latin typeface="Times New Roman"/>
                <a:cs typeface="Times New Roman"/>
              </a:rPr>
              <a:t>of </a:t>
            </a:r>
            <a:r>
              <a:rPr sz="1800" spc="-5" dirty="0">
                <a:latin typeface="Times New Roman"/>
                <a:cs typeface="Times New Roman"/>
              </a:rPr>
              <a:t>indicator </a:t>
            </a:r>
            <a:r>
              <a:rPr sz="1800" dirty="0">
                <a:latin typeface="Times New Roman"/>
                <a:cs typeface="Times New Roman"/>
              </a:rPr>
              <a:t>of 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soil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hardness.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25" dirty="0">
                <a:solidFill>
                  <a:srgbClr val="C00000"/>
                </a:solidFill>
                <a:latin typeface="Times New Roman"/>
                <a:cs typeface="Times New Roman"/>
              </a:rPr>
              <a:t>Yamanaka</a:t>
            </a:r>
            <a:r>
              <a:rPr sz="1800" spc="-2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hardness</a:t>
            </a:r>
            <a:r>
              <a:rPr sz="1800" spc="44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tester </a:t>
            </a:r>
            <a:r>
              <a:rPr sz="1800" spc="-434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has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a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length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of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23cm,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a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diameter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of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5cm and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a 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weight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of 0.65kg. </a:t>
            </a:r>
            <a:r>
              <a:rPr sz="1800" spc="-5" dirty="0">
                <a:latin typeface="Times New Roman"/>
                <a:cs typeface="Times New Roman"/>
              </a:rPr>
              <a:t>When inserting the tip </a:t>
            </a:r>
            <a:r>
              <a:rPr sz="1800" dirty="0">
                <a:latin typeface="Times New Roman"/>
                <a:cs typeface="Times New Roman"/>
              </a:rPr>
              <a:t>of </a:t>
            </a:r>
            <a:r>
              <a:rPr sz="1800" spc="-5" dirty="0">
                <a:latin typeface="Times New Roman"/>
                <a:cs typeface="Times New Roman"/>
              </a:rPr>
              <a:t>the 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cone into the soil, then the retraction </a:t>
            </a:r>
            <a:r>
              <a:rPr sz="1800" dirty="0">
                <a:latin typeface="Times New Roman"/>
                <a:cs typeface="Times New Roman"/>
              </a:rPr>
              <a:t>length of 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the</a:t>
            </a:r>
            <a:r>
              <a:rPr sz="1800" dirty="0">
                <a:latin typeface="Times New Roman"/>
                <a:cs typeface="Times New Roman"/>
              </a:rPr>
              <a:t> spring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contained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inside,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which</a:t>
            </a:r>
            <a:r>
              <a:rPr sz="1800" dirty="0">
                <a:latin typeface="Times New Roman"/>
                <a:cs typeface="Times New Roman"/>
              </a:rPr>
              <a:t> is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of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8kg </a:t>
            </a:r>
            <a:r>
              <a:rPr sz="1800" spc="-434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resistance strength, is the measured value </a:t>
            </a:r>
            <a:r>
              <a:rPr sz="1800" dirty="0">
                <a:latin typeface="Times New Roman"/>
                <a:cs typeface="Times New Roman"/>
              </a:rPr>
              <a:t>of </a:t>
            </a:r>
            <a:r>
              <a:rPr sz="1800" spc="-10" dirty="0">
                <a:latin typeface="Times New Roman"/>
                <a:cs typeface="Times New Roman"/>
              </a:rPr>
              <a:t>the </a:t>
            </a:r>
            <a:r>
              <a:rPr sz="1800" spc="-434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soil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hardness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20" dirty="0">
                <a:latin typeface="Times New Roman"/>
                <a:cs typeface="Times New Roman"/>
              </a:rPr>
              <a:t>tester.</a:t>
            </a:r>
            <a:endParaRPr sz="1800">
              <a:latin typeface="Times New Roman"/>
              <a:cs typeface="Times New Roman"/>
            </a:endParaRPr>
          </a:p>
          <a:p>
            <a:pPr marL="5250815" algn="just">
              <a:lnSpc>
                <a:spcPct val="100000"/>
              </a:lnSpc>
              <a:spcBef>
                <a:spcPts val="50"/>
              </a:spcBef>
            </a:pPr>
            <a:r>
              <a:rPr sz="1800" spc="-5" dirty="0">
                <a:latin typeface="Times New Roman"/>
                <a:cs typeface="Times New Roman"/>
              </a:rPr>
              <a:t>The</a:t>
            </a:r>
            <a:r>
              <a:rPr sz="1800" spc="-80" dirty="0">
                <a:latin typeface="Times New Roman"/>
                <a:cs typeface="Times New Roman"/>
              </a:rPr>
              <a:t> </a:t>
            </a:r>
            <a:r>
              <a:rPr sz="1800" spc="-25" dirty="0">
                <a:latin typeface="Times New Roman"/>
                <a:cs typeface="Times New Roman"/>
              </a:rPr>
              <a:t>Yamanaka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hardness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tester</a:t>
            </a:r>
            <a:endParaRPr sz="180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239719815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58251" y="292131"/>
            <a:ext cx="6123940" cy="330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000" spc="-5" dirty="0">
                <a:latin typeface="Times New Roman"/>
                <a:cs typeface="Times New Roman"/>
              </a:rPr>
              <a:t>Base Site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Conditions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and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spc="-25" dirty="0">
                <a:latin typeface="Times New Roman"/>
                <a:cs typeface="Times New Roman"/>
              </a:rPr>
              <a:t>Vegetation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Engineering</a:t>
            </a:r>
            <a:r>
              <a:rPr sz="2000" spc="-5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Treatment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95951" y="1013735"/>
            <a:ext cx="74942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Times New Roman"/>
                <a:cs typeface="Times New Roman"/>
              </a:rPr>
              <a:t>Principles</a:t>
            </a:r>
            <a:r>
              <a:rPr sz="1800" spc="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of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vegetation</a:t>
            </a:r>
            <a:r>
              <a:rPr sz="1800" spc="1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engineering</a:t>
            </a:r>
            <a:r>
              <a:rPr sz="1800" spc="1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treatment</a:t>
            </a:r>
            <a:r>
              <a:rPr sz="1800" spc="1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methods</a:t>
            </a:r>
            <a:r>
              <a:rPr sz="1800" spc="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for</a:t>
            </a:r>
            <a:r>
              <a:rPr sz="1800" spc="1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different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soil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hardness</a:t>
            </a:r>
            <a:endParaRPr sz="1800">
              <a:latin typeface="Times New Roman"/>
              <a:cs typeface="Times New Roman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677153" y="1452880"/>
          <a:ext cx="7921624" cy="35661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5843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286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086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822960">
                <a:tc>
                  <a:txBody>
                    <a:bodyPr/>
                    <a:lstStyle/>
                    <a:p>
                      <a:pPr marL="132080" marR="125095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600" b="1" spc="-5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Soil hardness </a:t>
                      </a:r>
                      <a:r>
                        <a:rPr sz="1600" b="1" spc="-550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 </a:t>
                      </a:r>
                      <a:r>
                        <a:rPr sz="1600" b="1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mea</a:t>
                      </a:r>
                      <a:r>
                        <a:rPr sz="1600" b="1" spc="-5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su</a:t>
                      </a:r>
                      <a:r>
                        <a:rPr sz="1600" b="1" spc="-10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r</a:t>
                      </a:r>
                      <a:r>
                        <a:rPr sz="1600" b="1" spc="-5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em</a:t>
                      </a:r>
                      <a:r>
                        <a:rPr sz="1600" b="1" spc="-10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e</a:t>
                      </a:r>
                      <a:r>
                        <a:rPr sz="1600" b="1" spc="-5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n</a:t>
                      </a:r>
                      <a:r>
                        <a:rPr sz="1600" b="1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t  </a:t>
                      </a:r>
                      <a:r>
                        <a:rPr sz="1600" b="1" spc="-10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value</a:t>
                      </a:r>
                      <a:r>
                        <a:rPr sz="1600" b="1" spc="-15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(H)</a:t>
                      </a:r>
                      <a:endParaRPr sz="1600">
                        <a:latin typeface="Malgun Gothic"/>
                        <a:cs typeface="Malgun Gothic"/>
                      </a:endParaRPr>
                    </a:p>
                  </a:txBody>
                  <a:tcPr marL="0" marR="0" marT="419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950">
                        <a:latin typeface="Times New Roman"/>
                        <a:cs typeface="Times New Roman"/>
                      </a:endParaRPr>
                    </a:p>
                    <a:p>
                      <a:pPr marL="593090">
                        <a:lnSpc>
                          <a:spcPct val="100000"/>
                        </a:lnSpc>
                      </a:pPr>
                      <a:r>
                        <a:rPr sz="1600" b="1" spc="-5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Plant</a:t>
                      </a:r>
                      <a:r>
                        <a:rPr sz="1600" b="1" spc="-15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breeding</a:t>
                      </a:r>
                      <a:r>
                        <a:rPr sz="1600" b="1" spc="-40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situation</a:t>
                      </a:r>
                      <a:endParaRPr sz="1600">
                        <a:latin typeface="Malgun Gothic"/>
                        <a:cs typeface="Malgun Gothic"/>
                      </a:endParaRPr>
                    </a:p>
                  </a:txBody>
                  <a:tcPr marL="0" marR="0" marT="6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278130" marR="270510" indent="284480">
                        <a:lnSpc>
                          <a:spcPct val="100000"/>
                        </a:lnSpc>
                        <a:spcBef>
                          <a:spcPts val="1290"/>
                        </a:spcBef>
                      </a:pPr>
                      <a:r>
                        <a:rPr sz="1600" b="1" spc="-5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Coordinated with </a:t>
                      </a:r>
                      <a:r>
                        <a:rPr sz="1600" b="1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vegetation</a:t>
                      </a:r>
                      <a:r>
                        <a:rPr sz="1600" b="1" spc="-65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engineering</a:t>
                      </a:r>
                      <a:endParaRPr sz="1600">
                        <a:latin typeface="Malgun Gothic"/>
                        <a:cs typeface="Malgun Gothic"/>
                      </a:endParaRPr>
                    </a:p>
                  </a:txBody>
                  <a:tcPr marL="0" marR="0" marT="16383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716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1060"/>
                        </a:spcBef>
                      </a:pPr>
                      <a:r>
                        <a:rPr sz="1400" spc="-5" dirty="0">
                          <a:latin typeface="Times New Roman"/>
                          <a:cs typeface="Times New Roman"/>
                        </a:rPr>
                        <a:t>H&lt;10mm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270510" marR="83185" indent="-179705" algn="just">
                        <a:lnSpc>
                          <a:spcPct val="100000"/>
                        </a:lnSpc>
                        <a:spcBef>
                          <a:spcPts val="310"/>
                        </a:spcBef>
                        <a:buAutoNum type="arabicPeriod"/>
                        <a:tabLst>
                          <a:tab pos="271780" algn="l"/>
                        </a:tabLst>
                      </a:pPr>
                      <a:r>
                        <a:rPr sz="1400" spc="-5" dirty="0">
                          <a:latin typeface="Times New Roman"/>
                          <a:cs typeface="Times New Roman"/>
                        </a:rPr>
                        <a:t>The soil is soft and </a:t>
                      </a:r>
                      <a:r>
                        <a:rPr sz="1400" spc="-25" dirty="0">
                          <a:latin typeface="Times New Roman"/>
                          <a:cs typeface="Times New Roman"/>
                        </a:rPr>
                        <a:t>dry,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the water preserving </a:t>
                      </a:r>
                      <a:r>
                        <a:rPr sz="1400" spc="-3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ability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soil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is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15" dirty="0">
                          <a:latin typeface="Times New Roman"/>
                          <a:cs typeface="Times New Roman"/>
                        </a:rPr>
                        <a:t>poor,</a:t>
                      </a:r>
                      <a:r>
                        <a:rPr sz="14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plants </a:t>
                      </a:r>
                      <a:r>
                        <a:rPr sz="1400" spc="-3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germinate</a:t>
                      </a:r>
                      <a:r>
                        <a:rPr sz="14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14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grow</a:t>
                      </a:r>
                      <a:r>
                        <a:rPr sz="1400" spc="-15" dirty="0">
                          <a:latin typeface="Times New Roman"/>
                          <a:cs typeface="Times New Roman"/>
                        </a:rPr>
                        <a:t> poorly.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L="271145" marR="85090" indent="-180340" algn="just">
                        <a:lnSpc>
                          <a:spcPct val="100000"/>
                        </a:lnSpc>
                        <a:buAutoNum type="arabicPeriod"/>
                        <a:tabLst>
                          <a:tab pos="271145" algn="l"/>
                        </a:tabLst>
                      </a:pPr>
                      <a:r>
                        <a:rPr sz="1400" spc="-5" dirty="0">
                          <a:latin typeface="Times New Roman"/>
                          <a:cs typeface="Times New Roman"/>
                        </a:rPr>
                        <a:t>When</a:t>
                      </a:r>
                      <a:r>
                        <a:rPr sz="1400" spc="27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1400" spc="28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slope</a:t>
                      </a:r>
                      <a:r>
                        <a:rPr sz="1400" spc="27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is</a:t>
                      </a:r>
                      <a:r>
                        <a:rPr sz="1400" spc="29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not</a:t>
                      </a:r>
                      <a:r>
                        <a:rPr sz="1400" spc="27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treated</a:t>
                      </a:r>
                      <a:r>
                        <a:rPr sz="1400" spc="28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or</a:t>
                      </a:r>
                      <a:r>
                        <a:rPr sz="1400" spc="27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is</a:t>
                      </a:r>
                      <a:r>
                        <a:rPr sz="1400" spc="28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10" dirty="0">
                          <a:latin typeface="Times New Roman"/>
                          <a:cs typeface="Times New Roman"/>
                        </a:rPr>
                        <a:t>larger </a:t>
                      </a:r>
                      <a:r>
                        <a:rPr sz="1400" spc="-3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than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resting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angle,</a:t>
                      </a:r>
                      <a:r>
                        <a:rPr sz="14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it</a:t>
                      </a:r>
                      <a:r>
                        <a:rPr sz="14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is</a:t>
                      </a:r>
                      <a:r>
                        <a:rPr sz="14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easy</a:t>
                      </a:r>
                      <a:r>
                        <a:rPr sz="1400" spc="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to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fall.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271145" marR="83820" indent="-179705">
                        <a:lnSpc>
                          <a:spcPct val="100000"/>
                        </a:lnSpc>
                        <a:spcBef>
                          <a:spcPts val="310"/>
                        </a:spcBef>
                        <a:buAutoNum type="arabicPeriod"/>
                        <a:tabLst>
                          <a:tab pos="271780" algn="l"/>
                        </a:tabLst>
                      </a:pPr>
                      <a:r>
                        <a:rPr sz="1400" spc="-5" dirty="0">
                          <a:latin typeface="Times New Roman"/>
                          <a:cs typeface="Times New Roman"/>
                        </a:rPr>
                        <a:t>Measures</a:t>
                      </a:r>
                      <a:r>
                        <a:rPr sz="1400" spc="17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sz="1400" spc="16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preventing</a:t>
                      </a:r>
                      <a:r>
                        <a:rPr sz="1400" spc="16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drying </a:t>
                      </a:r>
                      <a:r>
                        <a:rPr sz="1400" spc="-3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such</a:t>
                      </a:r>
                      <a:r>
                        <a:rPr sz="14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as</a:t>
                      </a:r>
                      <a:r>
                        <a:rPr sz="14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covering with straw mats.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L="270510" marR="85090" indent="-179705">
                        <a:lnSpc>
                          <a:spcPct val="100000"/>
                        </a:lnSpc>
                        <a:buAutoNum type="arabicPeriod"/>
                        <a:tabLst>
                          <a:tab pos="271145" algn="l"/>
                          <a:tab pos="902969" algn="l"/>
                          <a:tab pos="1485900" algn="l"/>
                          <a:tab pos="1911985" algn="l"/>
                          <a:tab pos="2457450" algn="l"/>
                        </a:tabLst>
                      </a:pPr>
                      <a:r>
                        <a:rPr sz="1400" dirty="0">
                          <a:latin typeface="Times New Roman"/>
                          <a:cs typeface="Times New Roman"/>
                        </a:rPr>
                        <a:t>F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xi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n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g	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fr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m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e	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nd	guest	soil 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vegetation.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L="270510" marR="84455" indent="-180340">
                        <a:lnSpc>
                          <a:spcPct val="100000"/>
                        </a:lnSpc>
                        <a:buAutoNum type="arabicPeriod"/>
                        <a:tabLst>
                          <a:tab pos="271145" algn="l"/>
                        </a:tabLst>
                      </a:pPr>
                      <a:r>
                        <a:rPr sz="1400" spc="-5" dirty="0">
                          <a:latin typeface="Times New Roman"/>
                          <a:cs typeface="Times New Roman"/>
                        </a:rPr>
                        <a:t>Covering</a:t>
                      </a:r>
                      <a:r>
                        <a:rPr sz="1400" spc="1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with</a:t>
                      </a:r>
                      <a:r>
                        <a:rPr sz="1400" spc="1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straw</a:t>
                      </a:r>
                      <a:r>
                        <a:rPr sz="1400" spc="1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mats</a:t>
                      </a:r>
                      <a:r>
                        <a:rPr sz="1400" spc="1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after </a:t>
                      </a:r>
                      <a:r>
                        <a:rPr sz="1400" spc="-3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seed</a:t>
                      </a:r>
                      <a:r>
                        <a:rPr sz="1400" spc="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spraying.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716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  <a:spcBef>
                          <a:spcPts val="1065"/>
                        </a:spcBef>
                      </a:pPr>
                      <a:r>
                        <a:rPr sz="1400" spc="-5" dirty="0">
                          <a:latin typeface="Times New Roman"/>
                          <a:cs typeface="Times New Roman"/>
                        </a:rPr>
                        <a:t>10~20mm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311785" indent="-221615">
                        <a:lnSpc>
                          <a:spcPct val="100000"/>
                        </a:lnSpc>
                        <a:spcBef>
                          <a:spcPts val="315"/>
                        </a:spcBef>
                        <a:buAutoNum type="arabicPeriod"/>
                        <a:tabLst>
                          <a:tab pos="312420" algn="l"/>
                        </a:tabLst>
                      </a:pPr>
                      <a:r>
                        <a:rPr sz="1400" spc="-5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14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roots</a:t>
                      </a:r>
                      <a:r>
                        <a:rPr sz="14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stretch well.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L="314960" indent="-224790">
                        <a:lnSpc>
                          <a:spcPct val="100000"/>
                        </a:lnSpc>
                        <a:buAutoNum type="arabicPeriod"/>
                        <a:tabLst>
                          <a:tab pos="315595" algn="l"/>
                        </a:tabLst>
                      </a:pPr>
                      <a:r>
                        <a:rPr sz="1400" spc="-5" dirty="0">
                          <a:latin typeface="Times New Roman"/>
                          <a:cs typeface="Times New Roman"/>
                        </a:rPr>
                        <a:t>Seed</a:t>
                      </a:r>
                      <a:r>
                        <a:rPr sz="14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germination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growth are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good.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40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271145" indent="-180975" algn="just">
                        <a:lnSpc>
                          <a:spcPct val="100000"/>
                        </a:lnSpc>
                        <a:spcBef>
                          <a:spcPts val="315"/>
                        </a:spcBef>
                        <a:buAutoNum type="arabicPeriod"/>
                        <a:tabLst>
                          <a:tab pos="271780" algn="l"/>
                        </a:tabLst>
                      </a:pPr>
                      <a:r>
                        <a:rPr sz="1400" spc="-25" dirty="0">
                          <a:latin typeface="Times New Roman"/>
                          <a:cs typeface="Times New Roman"/>
                        </a:rPr>
                        <a:t>Woody</a:t>
                      </a:r>
                      <a:r>
                        <a:rPr sz="14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plants can</a:t>
                      </a:r>
                      <a:r>
                        <a:rPr sz="14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be</a:t>
                      </a:r>
                      <a:r>
                        <a:rPr sz="14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planted.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L="271145" marR="84455" indent="-180340" algn="just">
                        <a:lnSpc>
                          <a:spcPct val="100000"/>
                        </a:lnSpc>
                        <a:buAutoNum type="arabicPeriod"/>
                        <a:tabLst>
                          <a:tab pos="271145" algn="l"/>
                        </a:tabLst>
                      </a:pPr>
                      <a:r>
                        <a:rPr sz="1400" spc="-20" dirty="0">
                          <a:latin typeface="Times New Roman"/>
                          <a:cs typeface="Times New Roman"/>
                        </a:rPr>
                        <a:t>Vegetation</a:t>
                      </a:r>
                      <a:r>
                        <a:rPr sz="14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methods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such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as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hydroseeding method, vegetation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sheet,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soil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bag,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net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paving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and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guest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soil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hydroseeding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can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be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used.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40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54820132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605209" y="930910"/>
          <a:ext cx="7921625" cy="420623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5843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644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728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822960">
                <a:tc>
                  <a:txBody>
                    <a:bodyPr/>
                    <a:lstStyle/>
                    <a:p>
                      <a:pPr marL="132080" marR="125095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600" b="1" spc="-5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Soil hardness </a:t>
                      </a:r>
                      <a:r>
                        <a:rPr sz="1600" b="1" spc="-550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 </a:t>
                      </a:r>
                      <a:r>
                        <a:rPr sz="1600" b="1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mea</a:t>
                      </a:r>
                      <a:r>
                        <a:rPr sz="1600" b="1" spc="-5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su</a:t>
                      </a:r>
                      <a:r>
                        <a:rPr sz="1600" b="1" spc="-10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r</a:t>
                      </a:r>
                      <a:r>
                        <a:rPr sz="1600" b="1" spc="-5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em</a:t>
                      </a:r>
                      <a:r>
                        <a:rPr sz="1600" b="1" spc="-10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e</a:t>
                      </a:r>
                      <a:r>
                        <a:rPr sz="1600" b="1" spc="-5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n</a:t>
                      </a:r>
                      <a:r>
                        <a:rPr sz="1600" b="1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t  </a:t>
                      </a:r>
                      <a:r>
                        <a:rPr sz="1600" b="1" spc="-10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value</a:t>
                      </a:r>
                      <a:r>
                        <a:rPr sz="1600" b="1" spc="-15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(H)</a:t>
                      </a:r>
                      <a:endParaRPr sz="1600">
                        <a:latin typeface="Malgun Gothic"/>
                        <a:cs typeface="Malgun Gothic"/>
                      </a:endParaRPr>
                    </a:p>
                  </a:txBody>
                  <a:tcPr marL="0" marR="0" marT="419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950">
                        <a:latin typeface="Times New Roman"/>
                        <a:cs typeface="Times New Roman"/>
                      </a:endParaRPr>
                    </a:p>
                    <a:p>
                      <a:pPr marL="160655">
                        <a:lnSpc>
                          <a:spcPct val="100000"/>
                        </a:lnSpc>
                      </a:pPr>
                      <a:r>
                        <a:rPr sz="1600" b="1" spc="-5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Plant</a:t>
                      </a:r>
                      <a:r>
                        <a:rPr sz="1600" b="1" spc="-15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breeding</a:t>
                      </a:r>
                      <a:r>
                        <a:rPr sz="1600" b="1" spc="-40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situation</a:t>
                      </a:r>
                      <a:endParaRPr sz="1600">
                        <a:latin typeface="Malgun Gothic"/>
                        <a:cs typeface="Malgun Gothic"/>
                      </a:endParaRPr>
                    </a:p>
                  </a:txBody>
                  <a:tcPr marL="0" marR="0" marT="6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1259840" marR="435609" indent="-815340">
                        <a:lnSpc>
                          <a:spcPct val="100000"/>
                        </a:lnSpc>
                        <a:spcBef>
                          <a:spcPts val="1290"/>
                        </a:spcBef>
                      </a:pPr>
                      <a:r>
                        <a:rPr sz="1600" b="1" spc="-5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Coordinated with vegetation </a:t>
                      </a:r>
                      <a:r>
                        <a:rPr sz="1600" b="1" spc="-550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engineering</a:t>
                      </a:r>
                      <a:endParaRPr sz="1600">
                        <a:latin typeface="Malgun Gothic"/>
                        <a:cs typeface="Malgun Gothic"/>
                      </a:endParaRPr>
                    </a:p>
                  </a:txBody>
                  <a:tcPr marL="0" marR="0" marT="16383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5823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65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1400" spc="-5" dirty="0">
                          <a:latin typeface="Times New Roman"/>
                          <a:cs typeface="Times New Roman"/>
                        </a:rPr>
                        <a:t>20~26mm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271145" indent="-180975" algn="just">
                        <a:lnSpc>
                          <a:spcPct val="100000"/>
                        </a:lnSpc>
                        <a:spcBef>
                          <a:spcPts val="310"/>
                        </a:spcBef>
                        <a:buAutoNum type="arabicPeriod"/>
                        <a:tabLst>
                          <a:tab pos="271780" algn="l"/>
                        </a:tabLst>
                      </a:pPr>
                      <a:r>
                        <a:rPr sz="1400" spc="-5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14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plants grow</a:t>
                      </a:r>
                      <a:r>
                        <a:rPr sz="14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well.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L="271145" marR="83820" indent="-180340" algn="just">
                        <a:lnSpc>
                          <a:spcPct val="100000"/>
                        </a:lnSpc>
                        <a:buAutoNum type="arabicPeriod"/>
                        <a:tabLst>
                          <a:tab pos="271780" algn="l"/>
                        </a:tabLst>
                      </a:pPr>
                      <a:r>
                        <a:rPr sz="1400" spc="-5" dirty="0">
                          <a:latin typeface="Times New Roman"/>
                          <a:cs typeface="Times New Roman"/>
                        </a:rPr>
                        <a:t>There may be a rapid decline in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hydroseeding</a:t>
                      </a:r>
                      <a:r>
                        <a:rPr sz="1400" spc="3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1400" spc="3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exotic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grass</a:t>
                      </a:r>
                      <a:r>
                        <a:rPr sz="14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species.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271145" marR="83820" indent="-180340" algn="just">
                        <a:lnSpc>
                          <a:spcPct val="100000"/>
                        </a:lnSpc>
                        <a:spcBef>
                          <a:spcPts val="310"/>
                        </a:spcBef>
                        <a:buAutoNum type="arabicPeriod"/>
                        <a:tabLst>
                          <a:tab pos="271780" algn="l"/>
                        </a:tabLst>
                      </a:pPr>
                      <a:r>
                        <a:rPr sz="1400" spc="-25" dirty="0">
                          <a:latin typeface="Times New Roman"/>
                          <a:cs typeface="Times New Roman"/>
                        </a:rPr>
                        <a:t>Woody</a:t>
                      </a:r>
                      <a:r>
                        <a:rPr sz="14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plants</a:t>
                      </a:r>
                      <a:r>
                        <a:rPr sz="1400" spc="3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can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be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planted,</a:t>
                      </a:r>
                      <a:r>
                        <a:rPr sz="1400" spc="3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but the design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of pit planting and guest soil volume are still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needed</a:t>
                      </a:r>
                      <a:r>
                        <a:rPr sz="1400" spc="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to be</a:t>
                      </a:r>
                      <a:r>
                        <a:rPr sz="14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strengthened.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L="271145" marR="83185" indent="-180340" algn="just">
                        <a:lnSpc>
                          <a:spcPct val="100000"/>
                        </a:lnSpc>
                        <a:buAutoNum type="arabicPeriod"/>
                        <a:tabLst>
                          <a:tab pos="271780" algn="l"/>
                        </a:tabLst>
                      </a:pPr>
                      <a:r>
                        <a:rPr sz="1400" spc="-5" dirty="0">
                          <a:latin typeface="Times New Roman"/>
                          <a:cs typeface="Times New Roman"/>
                        </a:rPr>
                        <a:t>Can be coordinated with the seeding practice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14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applying middle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layer</a:t>
                      </a:r>
                      <a:r>
                        <a:rPr sz="14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materials.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250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  <a:spcBef>
                          <a:spcPts val="969"/>
                        </a:spcBef>
                      </a:pPr>
                      <a:r>
                        <a:rPr sz="1400" spc="-5" dirty="0">
                          <a:latin typeface="Times New Roman"/>
                          <a:cs typeface="Times New Roman"/>
                        </a:rPr>
                        <a:t>26~30mm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271145" marR="84455" indent="-180340" algn="just">
                        <a:lnSpc>
                          <a:spcPct val="100000"/>
                        </a:lnSpc>
                        <a:spcBef>
                          <a:spcPts val="310"/>
                        </a:spcBef>
                        <a:buAutoNum type="arabicPeriod"/>
                        <a:tabLst>
                          <a:tab pos="271780" algn="l"/>
                        </a:tabLst>
                      </a:pPr>
                      <a:r>
                        <a:rPr sz="1400" spc="-5" dirty="0">
                          <a:latin typeface="Times New Roman"/>
                          <a:cs typeface="Times New Roman"/>
                        </a:rPr>
                        <a:t>Root growth is blocked or </a:t>
                      </a:r>
                      <a:r>
                        <a:rPr sz="1400" spc="-10" dirty="0">
                          <a:latin typeface="Times New Roman"/>
                          <a:cs typeface="Times New Roman"/>
                        </a:rPr>
                        <a:t>may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 decline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15" dirty="0">
                          <a:latin typeface="Times New Roman"/>
                          <a:cs typeface="Times New Roman"/>
                        </a:rPr>
                        <a:t>rapidly.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L="271145" marR="83185" indent="-180340" algn="just">
                        <a:lnSpc>
                          <a:spcPct val="100000"/>
                        </a:lnSpc>
                        <a:buAutoNum type="arabicPeriod"/>
                        <a:tabLst>
                          <a:tab pos="271780" algn="l"/>
                        </a:tabLst>
                      </a:pPr>
                      <a:r>
                        <a:rPr sz="1400" spc="-5" dirty="0">
                          <a:latin typeface="Times New Roman"/>
                          <a:cs typeface="Times New Roman"/>
                        </a:rPr>
                        <a:t>If the soil has big hole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spaces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,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the growth of plant roots is still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possible.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271145" marR="84455" indent="-180340" algn="just">
                        <a:lnSpc>
                          <a:spcPct val="100000"/>
                        </a:lnSpc>
                        <a:spcBef>
                          <a:spcPts val="310"/>
                        </a:spcBef>
                        <a:buAutoNum type="arabicPeriod"/>
                        <a:tabLst>
                          <a:tab pos="271780" algn="l"/>
                        </a:tabLst>
                      </a:pPr>
                      <a:r>
                        <a:rPr sz="1400" spc="-5" dirty="0">
                          <a:latin typeface="Times New Roman"/>
                          <a:cs typeface="Times New Roman"/>
                        </a:rPr>
                        <a:t>Improving soil hardness by drilling holes or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digging</a:t>
                      </a:r>
                      <a:r>
                        <a:rPr sz="14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trenches.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L="271145" marR="83820" indent="-180340" algn="just">
                        <a:lnSpc>
                          <a:spcPct val="100000"/>
                        </a:lnSpc>
                        <a:spcBef>
                          <a:spcPts val="5"/>
                        </a:spcBef>
                        <a:buAutoNum type="arabicPeriod"/>
                        <a:tabLst>
                          <a:tab pos="271780" algn="l"/>
                        </a:tabLst>
                      </a:pPr>
                      <a:r>
                        <a:rPr sz="1400" spc="-15" dirty="0">
                          <a:latin typeface="Times New Roman"/>
                          <a:cs typeface="Times New Roman"/>
                        </a:rPr>
                        <a:t>Avoiding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the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use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of the vegetation methods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such as transplanting, seed broadcasting and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stem</a:t>
                      </a:r>
                      <a:r>
                        <a:rPr sz="14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burying.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L="271145" indent="-180340" algn="just">
                        <a:lnSpc>
                          <a:spcPct val="100000"/>
                        </a:lnSpc>
                        <a:buAutoNum type="arabicPeriod"/>
                        <a:tabLst>
                          <a:tab pos="271780" algn="l"/>
                        </a:tabLst>
                      </a:pPr>
                      <a:r>
                        <a:rPr sz="1400" spc="-5" dirty="0">
                          <a:latin typeface="Times New Roman"/>
                          <a:cs typeface="Times New Roman"/>
                        </a:rPr>
                        <a:t>Better</a:t>
                      </a:r>
                      <a:r>
                        <a:rPr sz="14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to use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seed</a:t>
                      </a:r>
                      <a:r>
                        <a:rPr sz="1400" spc="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spraying</a:t>
                      </a:r>
                      <a:r>
                        <a:rPr sz="14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after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L="271780" marR="82550" indent="-180340" algn="just">
                        <a:lnSpc>
                          <a:spcPct val="100000"/>
                        </a:lnSpc>
                        <a:buAutoNum type="arabicPeriod"/>
                        <a:tabLst>
                          <a:tab pos="272415" algn="l"/>
                        </a:tabLst>
                      </a:pPr>
                      <a:r>
                        <a:rPr sz="1400" spc="-5" dirty="0">
                          <a:latin typeface="Times New Roman"/>
                          <a:cs typeface="Times New Roman"/>
                        </a:rPr>
                        <a:t>drilling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holes,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or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paving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vegetation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sheet,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laying ne t and guest soil hydroseeding, fixing </a:t>
                      </a:r>
                      <a:r>
                        <a:rPr sz="1400" spc="-3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frame and guest soil vegetation and the like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after thickening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guest</a:t>
                      </a:r>
                      <a:r>
                        <a:rPr sz="14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soil.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58251" y="292131"/>
            <a:ext cx="6123940" cy="330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000" spc="-5" dirty="0">
                <a:latin typeface="Times New Roman"/>
                <a:cs typeface="Times New Roman"/>
              </a:rPr>
              <a:t>Base Site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Conditions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and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spc="-25" dirty="0">
                <a:latin typeface="Times New Roman"/>
                <a:cs typeface="Times New Roman"/>
              </a:rPr>
              <a:t>Vegetation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Engineering</a:t>
            </a:r>
            <a:r>
              <a:rPr sz="2000" spc="-5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Treatment</a:t>
            </a:r>
            <a:endParaRPr sz="200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076566367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605209" y="1125240"/>
          <a:ext cx="7921625" cy="155447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5843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644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728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822959">
                <a:tc>
                  <a:txBody>
                    <a:bodyPr/>
                    <a:lstStyle/>
                    <a:p>
                      <a:pPr marL="132080" marR="125095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600" b="1" spc="-5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Soil hardness </a:t>
                      </a:r>
                      <a:r>
                        <a:rPr sz="1600" b="1" spc="-550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 </a:t>
                      </a:r>
                      <a:r>
                        <a:rPr sz="1600" b="1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mea</a:t>
                      </a:r>
                      <a:r>
                        <a:rPr sz="1600" b="1" spc="-5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su</a:t>
                      </a:r>
                      <a:r>
                        <a:rPr sz="1600" b="1" spc="-10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r</a:t>
                      </a:r>
                      <a:r>
                        <a:rPr sz="1600" b="1" spc="-5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em</a:t>
                      </a:r>
                      <a:r>
                        <a:rPr sz="1600" b="1" spc="-10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e</a:t>
                      </a:r>
                      <a:r>
                        <a:rPr sz="1600" b="1" spc="-5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n</a:t>
                      </a:r>
                      <a:r>
                        <a:rPr sz="1600" b="1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t  </a:t>
                      </a:r>
                      <a:r>
                        <a:rPr sz="1600" b="1" spc="-10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value</a:t>
                      </a:r>
                      <a:r>
                        <a:rPr sz="1600" b="1" spc="-15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(H)</a:t>
                      </a:r>
                      <a:endParaRPr sz="1600">
                        <a:latin typeface="Malgun Gothic"/>
                        <a:cs typeface="Malgun Gothic"/>
                      </a:endParaRPr>
                    </a:p>
                  </a:txBody>
                  <a:tcPr marL="0" marR="0" marT="419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950">
                        <a:latin typeface="Times New Roman"/>
                        <a:cs typeface="Times New Roman"/>
                      </a:endParaRPr>
                    </a:p>
                    <a:p>
                      <a:pPr marL="160655">
                        <a:lnSpc>
                          <a:spcPct val="100000"/>
                        </a:lnSpc>
                      </a:pPr>
                      <a:r>
                        <a:rPr sz="1600" b="1" spc="-5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Plant</a:t>
                      </a:r>
                      <a:r>
                        <a:rPr sz="1600" b="1" spc="-15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breeding</a:t>
                      </a:r>
                      <a:r>
                        <a:rPr sz="1600" b="1" spc="-40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situation</a:t>
                      </a:r>
                      <a:endParaRPr sz="1600">
                        <a:latin typeface="Malgun Gothic"/>
                        <a:cs typeface="Malgun Gothic"/>
                      </a:endParaRPr>
                    </a:p>
                  </a:txBody>
                  <a:tcPr marL="0" marR="0" marT="6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1259840" marR="435609" indent="-815340">
                        <a:lnSpc>
                          <a:spcPct val="100000"/>
                        </a:lnSpc>
                        <a:spcBef>
                          <a:spcPts val="1290"/>
                        </a:spcBef>
                      </a:pPr>
                      <a:r>
                        <a:rPr sz="1600" b="1" spc="-5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Coordinated with vegetation </a:t>
                      </a:r>
                      <a:r>
                        <a:rPr sz="1600" b="1" spc="-550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engineering</a:t>
                      </a:r>
                      <a:endParaRPr sz="1600">
                        <a:latin typeface="Malgun Gothic"/>
                        <a:cs typeface="Malgun Gothic"/>
                      </a:endParaRPr>
                    </a:p>
                  </a:txBody>
                  <a:tcPr marL="0" marR="0" marT="16383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3151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 marL="429259">
                        <a:lnSpc>
                          <a:spcPct val="100000"/>
                        </a:lnSpc>
                      </a:pPr>
                      <a:r>
                        <a:rPr sz="1400" spc="-5" dirty="0">
                          <a:latin typeface="Times New Roman"/>
                          <a:cs typeface="Times New Roman"/>
                        </a:rPr>
                        <a:t>H&gt;</a:t>
                      </a:r>
                      <a:r>
                        <a:rPr sz="1400" spc="-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30mm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44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271145" marR="84455" indent="-180340">
                        <a:lnSpc>
                          <a:spcPct val="100000"/>
                        </a:lnSpc>
                        <a:spcBef>
                          <a:spcPts val="309"/>
                        </a:spcBef>
                        <a:buAutoNum type="arabicPeriod"/>
                        <a:tabLst>
                          <a:tab pos="271780" algn="l"/>
                        </a:tabLst>
                      </a:pPr>
                      <a:r>
                        <a:rPr sz="1400" spc="-5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1400" spc="1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plant</a:t>
                      </a:r>
                      <a:r>
                        <a:rPr sz="1400" spc="1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root</a:t>
                      </a:r>
                      <a:r>
                        <a:rPr sz="1400" spc="1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system</a:t>
                      </a:r>
                      <a:r>
                        <a:rPr sz="1400" spc="10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is</a:t>
                      </a:r>
                      <a:r>
                        <a:rPr sz="1400" spc="1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unable </a:t>
                      </a:r>
                      <a:r>
                        <a:rPr sz="1400" spc="-3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to invade and</a:t>
                      </a:r>
                      <a:r>
                        <a:rPr sz="14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20" dirty="0">
                          <a:latin typeface="Times New Roman"/>
                          <a:cs typeface="Times New Roman"/>
                        </a:rPr>
                        <a:t>grow.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L="271145" indent="-180340">
                        <a:lnSpc>
                          <a:spcPct val="100000"/>
                        </a:lnSpc>
                        <a:buAutoNum type="arabicPeriod"/>
                        <a:tabLst>
                          <a:tab pos="271780" algn="l"/>
                        </a:tabLst>
                      </a:pPr>
                      <a:r>
                        <a:rPr sz="1400" spc="-5" dirty="0">
                          <a:latin typeface="Times New Roman"/>
                          <a:cs typeface="Times New Roman"/>
                        </a:rPr>
                        <a:t>Breeding</a:t>
                      </a:r>
                      <a:r>
                        <a:rPr sz="14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is</a:t>
                      </a:r>
                      <a:r>
                        <a:rPr sz="14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difficult.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9369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271145" indent="-180340">
                        <a:lnSpc>
                          <a:spcPct val="100000"/>
                        </a:lnSpc>
                        <a:spcBef>
                          <a:spcPts val="310"/>
                        </a:spcBef>
                        <a:buAutoNum type="arabicPeriod"/>
                        <a:tabLst>
                          <a:tab pos="271780" algn="l"/>
                        </a:tabLst>
                      </a:pPr>
                      <a:r>
                        <a:rPr sz="1400" spc="-5" dirty="0">
                          <a:latin typeface="Times New Roman"/>
                          <a:cs typeface="Times New Roman"/>
                        </a:rPr>
                        <a:t>Guest</a:t>
                      </a:r>
                      <a:r>
                        <a:rPr sz="1400" spc="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soil</a:t>
                      </a:r>
                      <a:r>
                        <a:rPr sz="14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hydroseeding</a:t>
                      </a:r>
                      <a:r>
                        <a:rPr sz="14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after</a:t>
                      </a:r>
                      <a:r>
                        <a:rPr sz="14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drilling</a:t>
                      </a:r>
                      <a:r>
                        <a:rPr sz="14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holes.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L="271145" marR="83185" indent="-180340">
                        <a:lnSpc>
                          <a:spcPct val="100000"/>
                        </a:lnSpc>
                        <a:buAutoNum type="arabicPeriod"/>
                        <a:tabLst>
                          <a:tab pos="271780" algn="l"/>
                        </a:tabLst>
                      </a:pPr>
                      <a:r>
                        <a:rPr sz="1400" spc="-15" dirty="0">
                          <a:latin typeface="Times New Roman"/>
                          <a:cs typeface="Times New Roman"/>
                        </a:rPr>
                        <a:t>Wire</a:t>
                      </a:r>
                      <a:r>
                        <a:rPr sz="1400" spc="17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cylinder</a:t>
                      </a:r>
                      <a:r>
                        <a:rPr sz="1400" spc="16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coordinated</a:t>
                      </a:r>
                      <a:r>
                        <a:rPr sz="1400" spc="16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with</a:t>
                      </a:r>
                      <a:r>
                        <a:rPr sz="1400" spc="16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guest</a:t>
                      </a:r>
                      <a:r>
                        <a:rPr sz="1400" spc="17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soil, </a:t>
                      </a:r>
                      <a:r>
                        <a:rPr sz="1400" spc="-3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shaping frame</a:t>
                      </a:r>
                      <a:r>
                        <a:rPr sz="1400" spc="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guest</a:t>
                      </a:r>
                      <a:r>
                        <a:rPr sz="14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soil</a:t>
                      </a:r>
                      <a:r>
                        <a:rPr sz="14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vegetation.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58251" y="292131"/>
            <a:ext cx="6123940" cy="330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000" spc="-5" dirty="0">
                <a:latin typeface="Times New Roman"/>
                <a:cs typeface="Times New Roman"/>
              </a:rPr>
              <a:t>Base Site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Conditions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and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spc="-25" dirty="0">
                <a:latin typeface="Times New Roman"/>
                <a:cs typeface="Times New Roman"/>
              </a:rPr>
              <a:t>Vegetation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Engineering</a:t>
            </a:r>
            <a:r>
              <a:rPr sz="2000" spc="-5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Treatment</a:t>
            </a:r>
            <a:endParaRPr sz="200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115463578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02267" y="216314"/>
            <a:ext cx="1517650" cy="4527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800" spc="-5" dirty="0">
                <a:latin typeface="Times New Roman"/>
                <a:cs typeface="Times New Roman"/>
              </a:rPr>
              <a:t>Guest</a:t>
            </a:r>
            <a:r>
              <a:rPr sz="2800" spc="-95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Soil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73514" y="1084981"/>
            <a:ext cx="8125459" cy="3225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3335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Times New Roman"/>
                <a:cs typeface="Times New Roman"/>
              </a:rPr>
              <a:t>Definition</a:t>
            </a:r>
            <a:endParaRPr sz="1800">
              <a:latin typeface="Times New Roman"/>
              <a:cs typeface="Times New Roman"/>
            </a:endParaRPr>
          </a:p>
          <a:p>
            <a:pPr marL="12700" marR="5080" indent="635" algn="just">
              <a:lnSpc>
                <a:spcPct val="150000"/>
              </a:lnSpc>
              <a:spcBef>
                <a:spcPts val="355"/>
              </a:spcBef>
            </a:pPr>
            <a:r>
              <a:rPr sz="1800" spc="-5" dirty="0">
                <a:latin typeface="Times New Roman"/>
                <a:cs typeface="Times New Roman"/>
              </a:rPr>
              <a:t>Guest soils refer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to the soils containing rich </a:t>
            </a:r>
            <a:r>
              <a:rPr sz="1800" spc="-10" dirty="0">
                <a:solidFill>
                  <a:srgbClr val="C00000"/>
                </a:solidFill>
                <a:latin typeface="Times New Roman"/>
                <a:cs typeface="Times New Roman"/>
              </a:rPr>
              <a:t>organic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matters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and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better physicochemical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properties casted in construction site </a:t>
            </a:r>
            <a:r>
              <a:rPr sz="1800" spc="-5" dirty="0">
                <a:latin typeface="Times New Roman"/>
                <a:cs typeface="Times New Roman"/>
              </a:rPr>
              <a:t>in order </a:t>
            </a:r>
            <a:r>
              <a:rPr sz="1800" dirty="0">
                <a:latin typeface="Times New Roman"/>
                <a:cs typeface="Times New Roman"/>
              </a:rPr>
              <a:t>to </a:t>
            </a:r>
            <a:r>
              <a:rPr sz="1800" b="1" u="sng" spc="-10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improve</a:t>
            </a:r>
            <a:r>
              <a:rPr sz="1800" b="1" spc="-1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006FC0"/>
                </a:solidFill>
                <a:latin typeface="Times New Roman"/>
                <a:cs typeface="Times New Roman"/>
              </a:rPr>
              <a:t>soil conditions </a:t>
            </a:r>
            <a:r>
              <a:rPr sz="1800" dirty="0">
                <a:solidFill>
                  <a:srgbClr val="006FC0"/>
                </a:solidFill>
                <a:latin typeface="Times New Roman"/>
                <a:cs typeface="Times New Roman"/>
              </a:rPr>
              <a:t>of </a:t>
            </a:r>
            <a:r>
              <a:rPr sz="1800" spc="-5" dirty="0">
                <a:solidFill>
                  <a:srgbClr val="006FC0"/>
                </a:solidFill>
                <a:latin typeface="Times New Roman"/>
                <a:cs typeface="Times New Roman"/>
              </a:rPr>
              <a:t>vegetation </a:t>
            </a:r>
            <a:r>
              <a:rPr sz="1800" dirty="0">
                <a:solidFill>
                  <a:srgbClr val="006FC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006FC0"/>
                </a:solidFill>
                <a:latin typeface="Times New Roman"/>
                <a:cs typeface="Times New Roman"/>
              </a:rPr>
              <a:t>environment</a:t>
            </a:r>
            <a:r>
              <a:rPr sz="1800" dirty="0">
                <a:solidFill>
                  <a:srgbClr val="006FC0"/>
                </a:solidFill>
                <a:latin typeface="Times New Roman"/>
                <a:cs typeface="Times New Roman"/>
              </a:rPr>
              <a:t> and</a:t>
            </a:r>
            <a:r>
              <a:rPr sz="1800" spc="5" dirty="0">
                <a:solidFill>
                  <a:srgbClr val="006FC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006FC0"/>
                </a:solidFill>
                <a:latin typeface="Times New Roman"/>
                <a:cs typeface="Times New Roman"/>
              </a:rPr>
              <a:t>facilitate</a:t>
            </a:r>
            <a:r>
              <a:rPr sz="1800" dirty="0">
                <a:solidFill>
                  <a:srgbClr val="006FC0"/>
                </a:solidFill>
                <a:latin typeface="Times New Roman"/>
                <a:cs typeface="Times New Roman"/>
              </a:rPr>
              <a:t> growth</a:t>
            </a:r>
            <a:r>
              <a:rPr sz="1800" spc="5" dirty="0">
                <a:solidFill>
                  <a:srgbClr val="006FC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006FC0"/>
                </a:solidFill>
                <a:latin typeface="Times New Roman"/>
                <a:cs typeface="Times New Roman"/>
              </a:rPr>
              <a:t>of</a:t>
            </a:r>
            <a:r>
              <a:rPr sz="1800" spc="5" dirty="0">
                <a:solidFill>
                  <a:srgbClr val="006FC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006FC0"/>
                </a:solidFill>
                <a:latin typeface="Times New Roman"/>
                <a:cs typeface="Times New Roman"/>
              </a:rPr>
              <a:t>introduced</a:t>
            </a:r>
            <a:r>
              <a:rPr sz="1800" dirty="0">
                <a:solidFill>
                  <a:srgbClr val="006FC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006FC0"/>
                </a:solidFill>
                <a:latin typeface="Times New Roman"/>
                <a:cs typeface="Times New Roman"/>
              </a:rPr>
              <a:t>plants.</a:t>
            </a:r>
            <a:r>
              <a:rPr sz="1800" dirty="0">
                <a:solidFill>
                  <a:srgbClr val="006FC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The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natures</a:t>
            </a:r>
            <a:r>
              <a:rPr sz="1800" dirty="0">
                <a:latin typeface="Times New Roman"/>
                <a:cs typeface="Times New Roman"/>
              </a:rPr>
              <a:t> of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guest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soil 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materials are usually different </a:t>
            </a:r>
            <a:r>
              <a:rPr sz="1800" dirty="0">
                <a:latin typeface="Times New Roman"/>
                <a:cs typeface="Times New Roman"/>
              </a:rPr>
              <a:t>from </a:t>
            </a:r>
            <a:r>
              <a:rPr sz="1800" spc="-5" dirty="0">
                <a:latin typeface="Times New Roman"/>
                <a:cs typeface="Times New Roman"/>
              </a:rPr>
              <a:t>those </a:t>
            </a:r>
            <a:r>
              <a:rPr sz="1800" dirty="0">
                <a:latin typeface="Times New Roman"/>
                <a:cs typeface="Times New Roman"/>
              </a:rPr>
              <a:t>of </a:t>
            </a:r>
            <a:r>
              <a:rPr sz="1800" spc="-5" dirty="0">
                <a:latin typeface="Times New Roman"/>
                <a:cs typeface="Times New Roman"/>
              </a:rPr>
              <a:t>the original soil </a:t>
            </a:r>
            <a:r>
              <a:rPr sz="1800" dirty="0">
                <a:latin typeface="Times New Roman"/>
                <a:cs typeface="Times New Roman"/>
              </a:rPr>
              <a:t>of </a:t>
            </a:r>
            <a:r>
              <a:rPr sz="1800" spc="-5" dirty="0">
                <a:latin typeface="Times New Roman"/>
                <a:cs typeface="Times New Roman"/>
              </a:rPr>
              <a:t>the slope, </a:t>
            </a:r>
            <a:r>
              <a:rPr sz="1800" dirty="0">
                <a:latin typeface="Times New Roman"/>
                <a:cs typeface="Times New Roman"/>
              </a:rPr>
              <a:t>and </a:t>
            </a:r>
            <a:r>
              <a:rPr sz="1800" spc="-5" dirty="0">
                <a:latin typeface="Times New Roman"/>
                <a:cs typeface="Times New Roman"/>
              </a:rPr>
              <a:t>after 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improving original </a:t>
            </a:r>
            <a:r>
              <a:rPr sz="1800" dirty="0">
                <a:latin typeface="Times New Roman"/>
                <a:cs typeface="Times New Roman"/>
              </a:rPr>
              <a:t>ground </a:t>
            </a:r>
            <a:r>
              <a:rPr sz="1800" spc="-5" dirty="0">
                <a:latin typeface="Times New Roman"/>
                <a:cs typeface="Times New Roman"/>
              </a:rPr>
              <a:t>topsoil </a:t>
            </a:r>
            <a:r>
              <a:rPr sz="1800" dirty="0">
                <a:latin typeface="Times New Roman"/>
                <a:cs typeface="Times New Roman"/>
              </a:rPr>
              <a:t>or </a:t>
            </a:r>
            <a:r>
              <a:rPr sz="1800" spc="-5" dirty="0">
                <a:latin typeface="Times New Roman"/>
                <a:cs typeface="Times New Roman"/>
              </a:rPr>
              <a:t>adding </a:t>
            </a:r>
            <a:r>
              <a:rPr sz="1800" spc="-10" dirty="0">
                <a:latin typeface="Times New Roman"/>
                <a:cs typeface="Times New Roman"/>
              </a:rPr>
              <a:t>organic</a:t>
            </a:r>
            <a:r>
              <a:rPr sz="1800" spc="-5" dirty="0">
                <a:latin typeface="Times New Roman"/>
                <a:cs typeface="Times New Roman"/>
              </a:rPr>
              <a:t> materials, and then casting </a:t>
            </a:r>
            <a:r>
              <a:rPr sz="1800" dirty="0">
                <a:latin typeface="Times New Roman"/>
                <a:cs typeface="Times New Roman"/>
              </a:rPr>
              <a:t>on 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surface as vegetation </a:t>
            </a:r>
            <a:r>
              <a:rPr sz="1800" dirty="0">
                <a:latin typeface="Times New Roman"/>
                <a:cs typeface="Times New Roman"/>
              </a:rPr>
              <a:t>base </a:t>
            </a:r>
            <a:r>
              <a:rPr sz="1800" spc="-5" dirty="0">
                <a:latin typeface="Times New Roman"/>
                <a:cs typeface="Times New Roman"/>
              </a:rPr>
              <a:t>materials, </a:t>
            </a:r>
            <a:r>
              <a:rPr sz="1800" dirty="0">
                <a:latin typeface="Times New Roman"/>
                <a:cs typeface="Times New Roman"/>
              </a:rPr>
              <a:t>the </a:t>
            </a:r>
            <a:r>
              <a:rPr sz="1800" spc="-5" dirty="0">
                <a:latin typeface="Times New Roman"/>
                <a:cs typeface="Times New Roman"/>
              </a:rPr>
              <a:t>soil properties is different </a:t>
            </a:r>
            <a:r>
              <a:rPr sz="1800" dirty="0">
                <a:latin typeface="Times New Roman"/>
                <a:cs typeface="Times New Roman"/>
              </a:rPr>
              <a:t>from </a:t>
            </a:r>
            <a:r>
              <a:rPr sz="1800" spc="-5" dirty="0">
                <a:latin typeface="Times New Roman"/>
                <a:cs typeface="Times New Roman"/>
              </a:rPr>
              <a:t>the original 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surface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soil, this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also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belongs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to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the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operational</a:t>
            </a:r>
            <a:r>
              <a:rPr sz="1800" spc="1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method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of </a:t>
            </a:r>
            <a:r>
              <a:rPr sz="1800" spc="-5" dirty="0">
                <a:latin typeface="Times New Roman"/>
                <a:cs typeface="Times New Roman"/>
              </a:rPr>
              <a:t>guest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soil.</a:t>
            </a:r>
            <a:endParaRPr sz="180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821617700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02267" y="216314"/>
            <a:ext cx="1517650" cy="4527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800" spc="-5" dirty="0">
                <a:latin typeface="Times New Roman"/>
                <a:cs typeface="Times New Roman"/>
              </a:rPr>
              <a:t>Guest</a:t>
            </a:r>
            <a:r>
              <a:rPr sz="2800" spc="-95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Soil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xfrm>
            <a:off x="402267" y="872806"/>
            <a:ext cx="5459095" cy="371640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Applications</a:t>
            </a:r>
          </a:p>
          <a:p>
            <a:pPr marL="12700" marR="5080" algn="just">
              <a:lnSpc>
                <a:spcPct val="150000"/>
              </a:lnSpc>
              <a:spcBef>
                <a:spcPts val="355"/>
              </a:spcBef>
            </a:pPr>
            <a:r>
              <a:rPr dirty="0"/>
              <a:t>In </a:t>
            </a:r>
            <a:r>
              <a:rPr spc="-5" dirty="0"/>
              <a:t>exposed area </a:t>
            </a:r>
            <a:r>
              <a:rPr dirty="0"/>
              <a:t>of </a:t>
            </a:r>
            <a:r>
              <a:rPr spc="-10" dirty="0">
                <a:solidFill>
                  <a:srgbClr val="C00000"/>
                </a:solidFill>
              </a:rPr>
              <a:t>large </a:t>
            </a:r>
            <a:r>
              <a:rPr spc="-5" dirty="0">
                <a:solidFill>
                  <a:srgbClr val="C00000"/>
                </a:solidFill>
              </a:rPr>
              <a:t>area slope development, </a:t>
            </a:r>
            <a:r>
              <a:rPr dirty="0">
                <a:solidFill>
                  <a:srgbClr val="C00000"/>
                </a:solidFill>
              </a:rPr>
              <a:t>slope of </a:t>
            </a:r>
            <a:r>
              <a:rPr spc="5" dirty="0">
                <a:solidFill>
                  <a:srgbClr val="C00000"/>
                </a:solidFill>
              </a:rPr>
              <a:t> </a:t>
            </a:r>
            <a:r>
              <a:rPr spc="-5" dirty="0">
                <a:solidFill>
                  <a:srgbClr val="C00000"/>
                </a:solidFill>
              </a:rPr>
              <a:t>road</a:t>
            </a:r>
            <a:r>
              <a:rPr dirty="0">
                <a:solidFill>
                  <a:srgbClr val="C00000"/>
                </a:solidFill>
              </a:rPr>
              <a:t> </a:t>
            </a:r>
            <a:r>
              <a:rPr spc="-5" dirty="0">
                <a:solidFill>
                  <a:srgbClr val="C00000"/>
                </a:solidFill>
              </a:rPr>
              <a:t>cutting</a:t>
            </a:r>
            <a:r>
              <a:rPr dirty="0">
                <a:solidFill>
                  <a:srgbClr val="C00000"/>
                </a:solidFill>
              </a:rPr>
              <a:t> and</a:t>
            </a:r>
            <a:r>
              <a:rPr spc="5" dirty="0">
                <a:solidFill>
                  <a:srgbClr val="C00000"/>
                </a:solidFill>
              </a:rPr>
              <a:t> </a:t>
            </a:r>
            <a:r>
              <a:rPr spc="-5" dirty="0">
                <a:solidFill>
                  <a:srgbClr val="C00000"/>
                </a:solidFill>
              </a:rPr>
              <a:t>filling,</a:t>
            </a:r>
            <a:r>
              <a:rPr dirty="0">
                <a:solidFill>
                  <a:srgbClr val="C00000"/>
                </a:solidFill>
              </a:rPr>
              <a:t> </a:t>
            </a:r>
            <a:r>
              <a:rPr spc="-5" dirty="0">
                <a:solidFill>
                  <a:srgbClr val="C00000"/>
                </a:solidFill>
              </a:rPr>
              <a:t>mudstone</a:t>
            </a:r>
            <a:r>
              <a:rPr dirty="0">
                <a:solidFill>
                  <a:srgbClr val="C00000"/>
                </a:solidFill>
              </a:rPr>
              <a:t> </a:t>
            </a:r>
            <a:r>
              <a:rPr spc="-5" dirty="0">
                <a:solidFill>
                  <a:srgbClr val="C00000"/>
                </a:solidFill>
              </a:rPr>
              <a:t>area</a:t>
            </a:r>
            <a:r>
              <a:rPr dirty="0">
                <a:solidFill>
                  <a:srgbClr val="C00000"/>
                </a:solidFill>
              </a:rPr>
              <a:t> or</a:t>
            </a:r>
            <a:r>
              <a:rPr spc="5" dirty="0">
                <a:solidFill>
                  <a:srgbClr val="C00000"/>
                </a:solidFill>
              </a:rPr>
              <a:t> </a:t>
            </a:r>
            <a:r>
              <a:rPr spc="-5" dirty="0">
                <a:solidFill>
                  <a:srgbClr val="C00000"/>
                </a:solidFill>
              </a:rPr>
              <a:t>mining</a:t>
            </a:r>
            <a:r>
              <a:rPr dirty="0">
                <a:solidFill>
                  <a:srgbClr val="C00000"/>
                </a:solidFill>
              </a:rPr>
              <a:t> </a:t>
            </a:r>
            <a:r>
              <a:rPr spc="-5" dirty="0">
                <a:solidFill>
                  <a:srgbClr val="C00000"/>
                </a:solidFill>
              </a:rPr>
              <a:t>area</a:t>
            </a:r>
            <a:r>
              <a:rPr spc="-5" dirty="0"/>
              <a:t>, </a:t>
            </a:r>
            <a:r>
              <a:rPr spc="-434" dirty="0"/>
              <a:t> </a:t>
            </a:r>
            <a:r>
              <a:rPr spc="-5" dirty="0"/>
              <a:t>because</a:t>
            </a:r>
            <a:r>
              <a:rPr dirty="0"/>
              <a:t> of</a:t>
            </a:r>
            <a:r>
              <a:rPr spc="5" dirty="0"/>
              <a:t> </a:t>
            </a:r>
            <a:r>
              <a:rPr spc="-5" dirty="0">
                <a:solidFill>
                  <a:srgbClr val="C00000"/>
                </a:solidFill>
              </a:rPr>
              <a:t>its</a:t>
            </a:r>
            <a:r>
              <a:rPr dirty="0">
                <a:solidFill>
                  <a:srgbClr val="C00000"/>
                </a:solidFill>
              </a:rPr>
              <a:t> </a:t>
            </a:r>
            <a:r>
              <a:rPr spc="-5" dirty="0">
                <a:solidFill>
                  <a:srgbClr val="C00000"/>
                </a:solidFill>
              </a:rPr>
              <a:t>innate</a:t>
            </a:r>
            <a:r>
              <a:rPr dirty="0">
                <a:solidFill>
                  <a:srgbClr val="C00000"/>
                </a:solidFill>
              </a:rPr>
              <a:t> </a:t>
            </a:r>
            <a:r>
              <a:rPr spc="-5" dirty="0">
                <a:solidFill>
                  <a:srgbClr val="C00000"/>
                </a:solidFill>
              </a:rPr>
              <a:t>site</a:t>
            </a:r>
            <a:r>
              <a:rPr dirty="0">
                <a:solidFill>
                  <a:srgbClr val="C00000"/>
                </a:solidFill>
              </a:rPr>
              <a:t> </a:t>
            </a:r>
            <a:r>
              <a:rPr spc="-5" dirty="0">
                <a:solidFill>
                  <a:srgbClr val="C00000"/>
                </a:solidFill>
              </a:rPr>
              <a:t>and</a:t>
            </a:r>
            <a:r>
              <a:rPr dirty="0">
                <a:solidFill>
                  <a:srgbClr val="C00000"/>
                </a:solidFill>
              </a:rPr>
              <a:t> </a:t>
            </a:r>
            <a:r>
              <a:rPr spc="-5" dirty="0">
                <a:solidFill>
                  <a:srgbClr val="C00000"/>
                </a:solidFill>
              </a:rPr>
              <a:t>soil</a:t>
            </a:r>
            <a:r>
              <a:rPr dirty="0">
                <a:solidFill>
                  <a:srgbClr val="C00000"/>
                </a:solidFill>
              </a:rPr>
              <a:t> </a:t>
            </a:r>
            <a:r>
              <a:rPr spc="-5" dirty="0">
                <a:solidFill>
                  <a:srgbClr val="C00000"/>
                </a:solidFill>
              </a:rPr>
              <a:t>conditions</a:t>
            </a:r>
            <a:r>
              <a:rPr dirty="0">
                <a:solidFill>
                  <a:srgbClr val="C00000"/>
                </a:solidFill>
              </a:rPr>
              <a:t> </a:t>
            </a:r>
            <a:r>
              <a:rPr spc="-5" dirty="0">
                <a:solidFill>
                  <a:srgbClr val="C00000"/>
                </a:solidFill>
              </a:rPr>
              <a:t>are</a:t>
            </a:r>
            <a:r>
              <a:rPr dirty="0">
                <a:solidFill>
                  <a:srgbClr val="C00000"/>
                </a:solidFill>
              </a:rPr>
              <a:t> </a:t>
            </a:r>
            <a:r>
              <a:rPr spc="-20" dirty="0">
                <a:solidFill>
                  <a:srgbClr val="C00000"/>
                </a:solidFill>
              </a:rPr>
              <a:t>poor, </a:t>
            </a:r>
            <a:r>
              <a:rPr spc="-15" dirty="0">
                <a:solidFill>
                  <a:srgbClr val="C00000"/>
                </a:solidFill>
              </a:rPr>
              <a:t> </a:t>
            </a:r>
            <a:r>
              <a:rPr spc="-5" dirty="0"/>
              <a:t>causing</a:t>
            </a:r>
            <a:r>
              <a:rPr spc="75" dirty="0"/>
              <a:t> </a:t>
            </a:r>
            <a:r>
              <a:rPr spc="-5" dirty="0">
                <a:solidFill>
                  <a:srgbClr val="C00000"/>
                </a:solidFill>
              </a:rPr>
              <a:t>considerable</a:t>
            </a:r>
            <a:r>
              <a:rPr spc="70" dirty="0">
                <a:solidFill>
                  <a:srgbClr val="C00000"/>
                </a:solidFill>
              </a:rPr>
              <a:t> </a:t>
            </a:r>
            <a:r>
              <a:rPr spc="-5" dirty="0">
                <a:solidFill>
                  <a:srgbClr val="C00000"/>
                </a:solidFill>
              </a:rPr>
              <a:t>difficulties</a:t>
            </a:r>
            <a:r>
              <a:rPr spc="70" dirty="0">
                <a:solidFill>
                  <a:srgbClr val="C00000"/>
                </a:solidFill>
              </a:rPr>
              <a:t> </a:t>
            </a:r>
            <a:r>
              <a:rPr spc="-5" dirty="0">
                <a:solidFill>
                  <a:srgbClr val="C00000"/>
                </a:solidFill>
              </a:rPr>
              <a:t>in</a:t>
            </a:r>
            <a:r>
              <a:rPr spc="65" dirty="0">
                <a:solidFill>
                  <a:srgbClr val="C00000"/>
                </a:solidFill>
              </a:rPr>
              <a:t> </a:t>
            </a:r>
            <a:r>
              <a:rPr spc="-5" dirty="0">
                <a:solidFill>
                  <a:srgbClr val="C00000"/>
                </a:solidFill>
              </a:rPr>
              <a:t>plant</a:t>
            </a:r>
            <a:r>
              <a:rPr spc="70" dirty="0">
                <a:solidFill>
                  <a:srgbClr val="C00000"/>
                </a:solidFill>
              </a:rPr>
              <a:t> </a:t>
            </a:r>
            <a:r>
              <a:rPr spc="-5" dirty="0">
                <a:solidFill>
                  <a:srgbClr val="C00000"/>
                </a:solidFill>
              </a:rPr>
              <a:t>growth</a:t>
            </a:r>
            <a:r>
              <a:rPr spc="-5" dirty="0"/>
              <a:t>;</a:t>
            </a:r>
            <a:r>
              <a:rPr spc="65" dirty="0"/>
              <a:t> </a:t>
            </a:r>
            <a:r>
              <a:rPr spc="-5" dirty="0" smtClean="0"/>
              <a:t>in</a:t>
            </a:r>
            <a:r>
              <a:rPr lang="en-US" spc="-5" dirty="0" smtClean="0"/>
              <a:t> </a:t>
            </a:r>
            <a:r>
              <a:rPr lang="en-US" altLang="zh-TW" spc="-5" dirty="0"/>
              <a:t>addition,</a:t>
            </a:r>
            <a:r>
              <a:rPr lang="en-US" altLang="zh-TW" dirty="0"/>
              <a:t> </a:t>
            </a:r>
            <a:r>
              <a:rPr lang="en-US" altLang="zh-TW" spc="-5" dirty="0"/>
              <a:t>seedling</a:t>
            </a:r>
            <a:r>
              <a:rPr lang="en-US" altLang="zh-TW" dirty="0"/>
              <a:t> </a:t>
            </a:r>
            <a:r>
              <a:rPr lang="en-US" altLang="zh-TW" spc="-5" dirty="0"/>
              <a:t>pit</a:t>
            </a:r>
            <a:r>
              <a:rPr lang="en-US" altLang="zh-TW" dirty="0"/>
              <a:t> </a:t>
            </a:r>
            <a:r>
              <a:rPr lang="en-US" altLang="zh-TW" spc="-5" dirty="0"/>
              <a:t>planting</a:t>
            </a:r>
            <a:r>
              <a:rPr lang="en-US" altLang="zh-TW" dirty="0"/>
              <a:t> </a:t>
            </a:r>
            <a:r>
              <a:rPr lang="en-US" altLang="zh-TW" spc="-5" dirty="0"/>
              <a:t>site</a:t>
            </a:r>
            <a:r>
              <a:rPr lang="en-US" altLang="zh-TW" dirty="0"/>
              <a:t> or</a:t>
            </a:r>
            <a:r>
              <a:rPr lang="en-US" altLang="zh-TW" spc="455" dirty="0"/>
              <a:t> </a:t>
            </a:r>
            <a:r>
              <a:rPr lang="en-US" altLang="zh-TW" spc="-5" dirty="0"/>
              <a:t>vegetation </a:t>
            </a:r>
            <a:r>
              <a:rPr lang="en-US" altLang="zh-TW" dirty="0"/>
              <a:t> </a:t>
            </a:r>
            <a:r>
              <a:rPr lang="en-US" altLang="zh-TW" spc="-5" dirty="0"/>
              <a:t>engineering construction site which needs </a:t>
            </a:r>
            <a:r>
              <a:rPr lang="en-US" altLang="zh-TW" dirty="0"/>
              <a:t>fast growth of </a:t>
            </a:r>
            <a:r>
              <a:rPr lang="en-US" altLang="zh-TW" spc="5" dirty="0"/>
              <a:t> </a:t>
            </a:r>
            <a:r>
              <a:rPr lang="en-US" altLang="zh-TW" spc="-5" dirty="0"/>
              <a:t>dense</a:t>
            </a:r>
            <a:r>
              <a:rPr lang="en-US" altLang="zh-TW" spc="40" dirty="0"/>
              <a:t> </a:t>
            </a:r>
            <a:r>
              <a:rPr lang="en-US" altLang="zh-TW" dirty="0"/>
              <a:t>turf,</a:t>
            </a:r>
            <a:r>
              <a:rPr lang="en-US" altLang="zh-TW" spc="45" dirty="0"/>
              <a:t> </a:t>
            </a:r>
            <a:r>
              <a:rPr lang="en-US" altLang="zh-TW" spc="-5" dirty="0"/>
              <a:t>also</a:t>
            </a:r>
            <a:r>
              <a:rPr lang="en-US" altLang="zh-TW" spc="50" dirty="0"/>
              <a:t> </a:t>
            </a:r>
            <a:r>
              <a:rPr lang="en-US" altLang="zh-TW" spc="-5" dirty="0"/>
              <a:t>needs</a:t>
            </a:r>
            <a:r>
              <a:rPr lang="en-US" altLang="zh-TW" spc="40" dirty="0"/>
              <a:t> </a:t>
            </a:r>
            <a:r>
              <a:rPr lang="en-US" altLang="zh-TW" spc="-5" dirty="0"/>
              <a:t>guest</a:t>
            </a:r>
            <a:r>
              <a:rPr lang="en-US" altLang="zh-TW" spc="40" dirty="0"/>
              <a:t> </a:t>
            </a:r>
            <a:r>
              <a:rPr lang="en-US" altLang="zh-TW" spc="-5" dirty="0"/>
              <a:t>soil</a:t>
            </a:r>
            <a:r>
              <a:rPr lang="en-US" altLang="zh-TW" spc="50" dirty="0"/>
              <a:t> </a:t>
            </a:r>
            <a:r>
              <a:rPr lang="en-US" altLang="zh-TW" spc="-5" dirty="0"/>
              <a:t>treatment</a:t>
            </a:r>
            <a:r>
              <a:rPr lang="en-US" altLang="zh-TW" spc="40" dirty="0"/>
              <a:t> </a:t>
            </a:r>
            <a:r>
              <a:rPr lang="en-US" altLang="zh-TW" spc="-5" dirty="0"/>
              <a:t>in</a:t>
            </a:r>
            <a:r>
              <a:rPr lang="en-US" altLang="zh-TW" spc="45" dirty="0"/>
              <a:t> </a:t>
            </a:r>
            <a:r>
              <a:rPr lang="en-US" altLang="zh-TW" dirty="0"/>
              <a:t>order</a:t>
            </a:r>
            <a:r>
              <a:rPr lang="en-US" altLang="zh-TW" spc="45" dirty="0"/>
              <a:t> </a:t>
            </a:r>
            <a:r>
              <a:rPr lang="en-US" altLang="zh-TW" spc="-5" dirty="0"/>
              <a:t>to</a:t>
            </a:r>
            <a:r>
              <a:rPr lang="en-US" altLang="zh-TW" spc="40" dirty="0"/>
              <a:t> </a:t>
            </a:r>
            <a:r>
              <a:rPr lang="en-US" altLang="zh-TW" spc="-5" dirty="0"/>
              <a:t>reach</a:t>
            </a:r>
            <a:endParaRPr lang="en-US" altLang="zh-TW" dirty="0"/>
          </a:p>
          <a:p>
            <a:pPr marL="12700" marR="5080" algn="just">
              <a:lnSpc>
                <a:spcPct val="150000"/>
              </a:lnSpc>
              <a:spcBef>
                <a:spcPts val="355"/>
              </a:spcBef>
            </a:pPr>
            <a:r>
              <a:rPr lang="en-US" altLang="zh-TW" spc="-5" dirty="0"/>
              <a:t>expected results</a:t>
            </a:r>
            <a:r>
              <a:rPr lang="en-US" altLang="zh-TW" spc="-10" dirty="0"/>
              <a:t> </a:t>
            </a:r>
            <a:r>
              <a:rPr lang="en-US" altLang="zh-TW" dirty="0"/>
              <a:t>of</a:t>
            </a:r>
            <a:r>
              <a:rPr lang="en-US" altLang="zh-TW" spc="-15" dirty="0"/>
              <a:t> </a:t>
            </a:r>
            <a:r>
              <a:rPr lang="en-US" altLang="zh-TW" spc="-5" dirty="0"/>
              <a:t>vegetation</a:t>
            </a:r>
            <a:r>
              <a:rPr lang="en-US" altLang="zh-TW" spc="-5" dirty="0" smtClean="0"/>
              <a:t>.</a:t>
            </a:r>
            <a:endParaRPr spc="-5" dirty="0"/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227826" y="987552"/>
            <a:ext cx="2619755" cy="1743455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227826" y="3113532"/>
            <a:ext cx="2619755" cy="1364741"/>
          </a:xfrm>
          <a:prstGeom prst="rect">
            <a:avLst/>
          </a:prstGeom>
        </p:spPr>
      </p:pic>
      <p:sp>
        <p:nvSpPr>
          <p:cNvPr id="8" name="object 8"/>
          <p:cNvSpPr txBox="1"/>
          <p:nvPr/>
        </p:nvSpPr>
        <p:spPr>
          <a:xfrm>
            <a:off x="6849340" y="2756810"/>
            <a:ext cx="137731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Mudstone</a:t>
            </a:r>
            <a:r>
              <a:rPr sz="1800" spc="-5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area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969811" y="4499885"/>
            <a:ext cx="113601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Mining</a:t>
            </a:r>
            <a:r>
              <a:rPr sz="1800" spc="-6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area</a:t>
            </a:r>
            <a:endParaRPr sz="180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547961704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 descr="畫面剪輯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0" y="1363945"/>
            <a:ext cx="9144000" cy="13831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68580" tIns="34290" rIns="68580" bIns="34290" numCol="1" anchor="b" anchorCtr="1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新細明體" charset="-12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新細明體" charset="-12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新細明體" charset="-12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新細明體" charset="-12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新細明體" charset="-12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新細明體" charset="-12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新細明體" charset="-12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新細明體" charset="-120"/>
              </a:defRPr>
            </a:lvl9pPr>
          </a:lstStyle>
          <a:p>
            <a:pPr eaLnBrk="1" hangingPunct="1">
              <a:defRPr/>
            </a:pPr>
            <a:r>
              <a:rPr lang="en-US" altLang="zh-TW" sz="4050" b="1" kern="0" dirty="0">
                <a:solidFill>
                  <a:schemeClr val="accent2">
                    <a:lumMod val="50000"/>
                  </a:schemeClr>
                </a:solidFill>
                <a:ea typeface="標楷體" pitchFamily="65" charset="-120"/>
              </a:rPr>
              <a:t>Vegetation Survey  and Analysis</a:t>
            </a: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3260994" y="4399731"/>
            <a:ext cx="5883007" cy="743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FF66"/>
              </a:buClr>
              <a:buSzPct val="50000"/>
              <a:buFont typeface="Wingdings" pitchFamily="2" charset="2"/>
              <a:buNone/>
              <a:defRPr kumimoji="1"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kumimoji="1"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3300"/>
              </a:buClr>
              <a:buSzPct val="60000"/>
              <a:buFont typeface="Wingdings" pitchFamily="2" charset="2"/>
              <a:buChar char="n"/>
              <a:defRPr kumimoji="1"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0099"/>
              </a:buClr>
              <a:buSzPct val="60000"/>
              <a:buFont typeface="Wingdings" pitchFamily="2" charset="2"/>
              <a:buChar char="Ø"/>
              <a:defRPr kumimoji="1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 kumimoji="1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 kumimoji="1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 kumimoji="1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 kumimoji="1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 kumimoji="1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</a:defRPr>
            </a:lvl9pPr>
          </a:lstStyle>
          <a:p>
            <a:pPr algn="r" eaLnBrk="1" hangingPunct="1">
              <a:lnSpc>
                <a:spcPct val="80000"/>
              </a:lnSpc>
              <a:defRPr/>
            </a:pPr>
            <a:r>
              <a:rPr lang="en-US" altLang="zh-TW" sz="900" kern="0" dirty="0">
                <a:solidFill>
                  <a:srgbClr val="002060"/>
                </a:solidFill>
                <a:ea typeface="標楷體" pitchFamily="65" charset="-120"/>
              </a:rPr>
              <a:t>          </a:t>
            </a:r>
            <a:r>
              <a:rPr lang="zh-TW" altLang="en-US" sz="1500" kern="0" dirty="0">
                <a:solidFill>
                  <a:srgbClr val="002060"/>
                </a:solidFill>
                <a:ea typeface="Batang" pitchFamily="18" charset="-127"/>
              </a:rPr>
              <a:t>       </a:t>
            </a:r>
            <a:endParaRPr lang="zh-TW" altLang="en-US" sz="1500" kern="0" dirty="0">
              <a:solidFill>
                <a:srgbClr val="002060"/>
              </a:solidFill>
              <a:ea typeface="Batang" pitchFamily="18" charset="-127"/>
            </a:endParaRPr>
          </a:p>
          <a:p>
            <a:pPr algn="r" eaLnBrk="1" hangingPunct="1">
              <a:lnSpc>
                <a:spcPct val="80000"/>
              </a:lnSpc>
              <a:defRPr/>
            </a:pPr>
            <a:r>
              <a:rPr lang="en-US" altLang="zh-TW" sz="1500" kern="0" dirty="0">
                <a:solidFill>
                  <a:srgbClr val="002060"/>
                </a:solidFill>
              </a:rPr>
              <a:t>Department of Soil </a:t>
            </a:r>
            <a:r>
              <a:rPr lang="en-US" altLang="zh-TW" sz="1500" kern="0" dirty="0">
                <a:solidFill>
                  <a:srgbClr val="002060"/>
                </a:solidFill>
              </a:rPr>
              <a:t>and Water Conservation</a:t>
            </a:r>
          </a:p>
          <a:p>
            <a:pPr algn="r" eaLnBrk="1" hangingPunct="1">
              <a:lnSpc>
                <a:spcPct val="80000"/>
              </a:lnSpc>
              <a:defRPr/>
            </a:pPr>
            <a:r>
              <a:rPr lang="en-US" altLang="zh-TW" sz="1500" kern="0" dirty="0">
                <a:solidFill>
                  <a:srgbClr val="002060"/>
                </a:solidFill>
              </a:rPr>
              <a:t>National Pingtung University of Science and </a:t>
            </a:r>
            <a:r>
              <a:rPr lang="en-US" altLang="zh-TW" sz="1500" kern="0" dirty="0">
                <a:solidFill>
                  <a:srgbClr val="002060"/>
                </a:solidFill>
              </a:rPr>
              <a:t>Technology</a:t>
            </a:r>
            <a:endParaRPr lang="en-US" altLang="zh-TW" sz="1500" kern="0" dirty="0">
              <a:solidFill>
                <a:srgbClr val="002060"/>
              </a:solidFill>
            </a:endParaRPr>
          </a:p>
        </p:txBody>
      </p:sp>
      <p:pic>
        <p:nvPicPr>
          <p:cNvPr id="7" name="Picture 2" descr="行政院農業委員會水土保持局- 维基百科，自由的百科全书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909" y="837711"/>
            <a:ext cx="931579" cy="931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國立屏東科技大學- 维基百科，自由的百科全书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1389" y="55148"/>
            <a:ext cx="2082611" cy="1147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矩形 8"/>
          <p:cNvSpPr/>
          <p:nvPr/>
        </p:nvSpPr>
        <p:spPr>
          <a:xfrm>
            <a:off x="0" y="2908755"/>
            <a:ext cx="9144000" cy="4330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en-US" altLang="zh-TW" sz="2700" b="1" kern="0" dirty="0" err="1">
                <a:solidFill>
                  <a:srgbClr val="002060"/>
                </a:solidFill>
                <a:ea typeface="標楷體" pitchFamily="65" charset="-120"/>
              </a:rPr>
              <a:t>Chih</a:t>
            </a:r>
            <a:r>
              <a:rPr lang="en-US" altLang="zh-TW" sz="2700" b="1" kern="0" dirty="0">
                <a:solidFill>
                  <a:srgbClr val="002060"/>
                </a:solidFill>
                <a:ea typeface="標楷體" pitchFamily="65" charset="-120"/>
              </a:rPr>
              <a:t>-Wei Chuang</a:t>
            </a:r>
            <a:endParaRPr lang="en-US" altLang="zh-TW" sz="2700" b="1" kern="0" dirty="0">
              <a:solidFill>
                <a:srgbClr val="002060"/>
              </a:solidFill>
              <a:ea typeface="標楷體" pitchFamily="65" charset="-120"/>
            </a:endParaRPr>
          </a:p>
        </p:txBody>
      </p:sp>
      <p:pic>
        <p:nvPicPr>
          <p:cNvPr id="10" name="圖片 9" descr="剪取工具"/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07" t="35287" r="5293" b="12730"/>
          <a:stretch/>
        </p:blipFill>
        <p:spPr>
          <a:xfrm rot="698359">
            <a:off x="747966" y="3607867"/>
            <a:ext cx="3062806" cy="1583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2188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82288" y="872385"/>
            <a:ext cx="7451725" cy="3865879"/>
          </a:xfrm>
          <a:prstGeom prst="rect">
            <a:avLst/>
          </a:prstGeom>
        </p:spPr>
        <p:txBody>
          <a:bodyPr vert="horz" wrap="square" lIns="0" tIns="19558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540"/>
              </a:spcBef>
              <a:buFont typeface="Wingdings"/>
              <a:buChar char=""/>
              <a:tabLst>
                <a:tab pos="355600" algn="l"/>
              </a:tabLst>
            </a:pPr>
            <a:r>
              <a:rPr sz="2400" spc="-35" dirty="0">
                <a:latin typeface="Times New Roman"/>
                <a:cs typeface="Times New Roman"/>
              </a:rPr>
              <a:t>Types</a:t>
            </a:r>
            <a:r>
              <a:rPr sz="2400" spc="-1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of</a:t>
            </a:r>
            <a:r>
              <a:rPr sz="2400" spc="-55" dirty="0">
                <a:latin typeface="Times New Roman"/>
                <a:cs typeface="Times New Roman"/>
              </a:rPr>
              <a:t> </a:t>
            </a:r>
            <a:r>
              <a:rPr sz="2400" spc="-30" dirty="0">
                <a:latin typeface="Times New Roman"/>
                <a:cs typeface="Times New Roman"/>
              </a:rPr>
              <a:t>Vegetation</a:t>
            </a:r>
            <a:r>
              <a:rPr sz="2400" spc="-4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Survey</a:t>
            </a:r>
            <a:endParaRPr sz="24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1440"/>
              </a:spcBef>
              <a:buFont typeface="Wingdings"/>
              <a:buChar char=""/>
              <a:tabLst>
                <a:tab pos="355600" algn="l"/>
              </a:tabLst>
            </a:pPr>
            <a:r>
              <a:rPr sz="2400" dirty="0">
                <a:latin typeface="Times New Roman"/>
                <a:cs typeface="Times New Roman"/>
              </a:rPr>
              <a:t>Qualitative</a:t>
            </a:r>
            <a:r>
              <a:rPr sz="2400" spc="-6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survey</a:t>
            </a:r>
            <a:r>
              <a:rPr sz="2400" spc="-1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of</a:t>
            </a:r>
            <a:r>
              <a:rPr sz="2400" spc="-2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plant</a:t>
            </a:r>
            <a:r>
              <a:rPr sz="2400" spc="-3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communities</a:t>
            </a:r>
            <a:endParaRPr sz="24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1440"/>
              </a:spcBef>
              <a:buFont typeface="Wingdings"/>
              <a:buChar char=""/>
              <a:tabLst>
                <a:tab pos="355600" algn="l"/>
              </a:tabLst>
            </a:pPr>
            <a:r>
              <a:rPr sz="2400" spc="-5" dirty="0">
                <a:latin typeface="Times New Roman"/>
                <a:cs typeface="Times New Roman"/>
              </a:rPr>
              <a:t>Quantitative</a:t>
            </a:r>
            <a:r>
              <a:rPr sz="2400" spc="-5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survey</a:t>
            </a:r>
            <a:r>
              <a:rPr sz="2400" spc="-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of</a:t>
            </a:r>
            <a:r>
              <a:rPr sz="2400" spc="-1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plant</a:t>
            </a:r>
            <a:r>
              <a:rPr sz="2400" spc="-2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communities</a:t>
            </a:r>
            <a:endParaRPr sz="2400">
              <a:latin typeface="Times New Roman"/>
              <a:cs typeface="Times New Roman"/>
            </a:endParaRPr>
          </a:p>
          <a:p>
            <a:pPr marL="812800" lvl="1" indent="-343535">
              <a:lnSpc>
                <a:spcPct val="100000"/>
              </a:lnSpc>
              <a:spcBef>
                <a:spcPts val="1440"/>
              </a:spcBef>
              <a:buFont typeface="Wingdings"/>
              <a:buChar char=""/>
              <a:tabLst>
                <a:tab pos="812800" algn="l"/>
              </a:tabLst>
            </a:pPr>
            <a:r>
              <a:rPr sz="2400" spc="-5" dirty="0">
                <a:latin typeface="Times New Roman"/>
                <a:cs typeface="Times New Roman"/>
              </a:rPr>
              <a:t>Key</a:t>
            </a:r>
            <a:r>
              <a:rPr sz="240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Points</a:t>
            </a:r>
            <a:r>
              <a:rPr sz="2400" spc="-1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for</a:t>
            </a:r>
            <a:r>
              <a:rPr sz="2400" spc="1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Sample</a:t>
            </a:r>
            <a:r>
              <a:rPr sz="2400" spc="-13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Area</a:t>
            </a:r>
            <a:r>
              <a:rPr sz="2400" spc="-1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Sampling</a:t>
            </a:r>
            <a:r>
              <a:rPr sz="240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Survey</a:t>
            </a:r>
            <a:r>
              <a:rPr sz="2400" spc="-1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Method</a:t>
            </a:r>
            <a:endParaRPr sz="2400">
              <a:latin typeface="Times New Roman"/>
              <a:cs typeface="Times New Roman"/>
            </a:endParaRPr>
          </a:p>
          <a:p>
            <a:pPr marL="812800" lvl="1" indent="-343535">
              <a:lnSpc>
                <a:spcPct val="100000"/>
              </a:lnSpc>
              <a:spcBef>
                <a:spcPts val="1440"/>
              </a:spcBef>
              <a:buFont typeface="Wingdings"/>
              <a:buChar char=""/>
              <a:tabLst>
                <a:tab pos="812800" algn="l"/>
              </a:tabLst>
            </a:pPr>
            <a:r>
              <a:rPr sz="2400" spc="-5" dirty="0">
                <a:latin typeface="Times New Roman"/>
                <a:cs typeface="Times New Roman"/>
              </a:rPr>
              <a:t>Sample</a:t>
            </a:r>
            <a:r>
              <a:rPr sz="2400" spc="-13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Area</a:t>
            </a:r>
            <a:r>
              <a:rPr sz="2400" spc="-1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Sampling</a:t>
            </a:r>
            <a:r>
              <a:rPr sz="240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Survey Items </a:t>
            </a:r>
            <a:r>
              <a:rPr sz="2400" dirty="0">
                <a:latin typeface="Times New Roman"/>
                <a:cs typeface="Times New Roman"/>
              </a:rPr>
              <a:t>and</a:t>
            </a:r>
            <a:r>
              <a:rPr sz="2400" spc="-2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Methods</a:t>
            </a:r>
            <a:endParaRPr sz="2400">
              <a:latin typeface="Times New Roman"/>
              <a:cs typeface="Times New Roman"/>
            </a:endParaRPr>
          </a:p>
          <a:p>
            <a:pPr marL="812800" lvl="1" indent="-343535">
              <a:lnSpc>
                <a:spcPct val="100000"/>
              </a:lnSpc>
              <a:spcBef>
                <a:spcPts val="1440"/>
              </a:spcBef>
              <a:buFont typeface="Wingdings"/>
              <a:buChar char=""/>
              <a:tabLst>
                <a:tab pos="812800" algn="l"/>
              </a:tabLst>
            </a:pPr>
            <a:r>
              <a:rPr sz="2400" spc="-5" dirty="0">
                <a:latin typeface="Times New Roman"/>
                <a:cs typeface="Times New Roman"/>
              </a:rPr>
              <a:t>No</a:t>
            </a:r>
            <a:r>
              <a:rPr sz="240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Sample</a:t>
            </a:r>
            <a:r>
              <a:rPr sz="2400" spc="-13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Area</a:t>
            </a:r>
            <a:r>
              <a:rPr sz="2400" spc="-1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Sampling Survey </a:t>
            </a:r>
            <a:r>
              <a:rPr sz="2400" dirty="0">
                <a:latin typeface="Times New Roman"/>
                <a:cs typeface="Times New Roman"/>
              </a:rPr>
              <a:t>Method</a:t>
            </a:r>
            <a:endParaRPr sz="24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1440"/>
              </a:spcBef>
              <a:buFont typeface="Wingdings"/>
              <a:buChar char=""/>
              <a:tabLst>
                <a:tab pos="355600" algn="l"/>
              </a:tabLst>
            </a:pPr>
            <a:r>
              <a:rPr sz="2400" dirty="0">
                <a:latin typeface="Times New Roman"/>
                <a:cs typeface="Times New Roman"/>
              </a:rPr>
              <a:t>Analysis</a:t>
            </a:r>
            <a:r>
              <a:rPr sz="2400" spc="-1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and</a:t>
            </a:r>
            <a:r>
              <a:rPr sz="2400" spc="-13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Application</a:t>
            </a:r>
            <a:r>
              <a:rPr sz="2400" spc="-4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of</a:t>
            </a:r>
            <a:r>
              <a:rPr sz="2400" spc="-45" dirty="0">
                <a:latin typeface="Times New Roman"/>
                <a:cs typeface="Times New Roman"/>
              </a:rPr>
              <a:t> </a:t>
            </a:r>
            <a:r>
              <a:rPr sz="2400" spc="-30" dirty="0">
                <a:latin typeface="Times New Roman"/>
                <a:cs typeface="Times New Roman"/>
              </a:rPr>
              <a:t>Vegetation</a:t>
            </a:r>
            <a:r>
              <a:rPr sz="2400" spc="-4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Data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79505" y="214790"/>
            <a:ext cx="1247140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O</a:t>
            </a:r>
            <a:r>
              <a:rPr sz="3200" u="heavy" spc="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u</a:t>
            </a:r>
            <a:r>
              <a:rPr sz="3200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tli</a:t>
            </a:r>
            <a:r>
              <a:rPr sz="3200" u="heavy" spc="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n</a:t>
            </a:r>
            <a:r>
              <a:rPr sz="3200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e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756666" y="759713"/>
            <a:ext cx="1296670" cy="0"/>
          </a:xfrm>
          <a:custGeom>
            <a:avLst/>
            <a:gdLst/>
            <a:ahLst/>
            <a:cxnLst/>
            <a:rect l="l" t="t" r="r" b="b"/>
            <a:pathLst>
              <a:path w="1296670">
                <a:moveTo>
                  <a:pt x="0" y="0"/>
                </a:moveTo>
                <a:lnTo>
                  <a:pt x="1296149" y="0"/>
                </a:lnTo>
              </a:path>
            </a:pathLst>
          </a:custGeom>
          <a:ln w="1981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961641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30259" y="217838"/>
            <a:ext cx="413829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45" dirty="0">
                <a:latin typeface="Times New Roman"/>
                <a:cs typeface="Times New Roman"/>
              </a:rPr>
              <a:t>Types</a:t>
            </a:r>
            <a:r>
              <a:rPr sz="2800" b="1" spc="-20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of</a:t>
            </a:r>
            <a:r>
              <a:rPr sz="2800" b="1" spc="-65" dirty="0">
                <a:latin typeface="Times New Roman"/>
                <a:cs typeface="Times New Roman"/>
              </a:rPr>
              <a:t> </a:t>
            </a:r>
            <a:r>
              <a:rPr sz="2800" b="1" spc="-30" dirty="0">
                <a:latin typeface="Times New Roman"/>
                <a:cs typeface="Times New Roman"/>
              </a:rPr>
              <a:t>Vegetation</a:t>
            </a:r>
            <a:r>
              <a:rPr sz="2800" b="1" spc="-15" dirty="0">
                <a:latin typeface="Times New Roman"/>
                <a:cs typeface="Times New Roman"/>
              </a:rPr>
              <a:t> </a:t>
            </a:r>
            <a:r>
              <a:rPr sz="2800" b="1" spc="-5" dirty="0">
                <a:latin typeface="Times New Roman"/>
                <a:cs typeface="Times New Roman"/>
              </a:rPr>
              <a:t>Survey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74047" y="855239"/>
            <a:ext cx="8125459" cy="1438275"/>
          </a:xfrm>
          <a:prstGeom prst="rect">
            <a:avLst/>
          </a:prstGeom>
        </p:spPr>
        <p:txBody>
          <a:bodyPr vert="horz" wrap="square" lIns="0" tIns="1701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40"/>
              </a:spcBef>
            </a:pPr>
            <a:r>
              <a:rPr sz="1800" b="1" spc="-5" dirty="0">
                <a:latin typeface="Times New Roman"/>
                <a:cs typeface="Times New Roman"/>
              </a:rPr>
              <a:t>Purpose</a:t>
            </a:r>
            <a:endParaRPr sz="1800">
              <a:latin typeface="Times New Roman"/>
              <a:cs typeface="Times New Roman"/>
            </a:endParaRPr>
          </a:p>
          <a:p>
            <a:pPr marL="12700" marR="5080" algn="just">
              <a:lnSpc>
                <a:spcPct val="100000"/>
              </a:lnSpc>
              <a:spcBef>
                <a:spcPts val="1245"/>
              </a:spcBef>
            </a:pPr>
            <a:r>
              <a:rPr sz="1800" dirty="0">
                <a:latin typeface="Times New Roman"/>
                <a:cs typeface="Times New Roman"/>
              </a:rPr>
              <a:t>The </a:t>
            </a:r>
            <a:r>
              <a:rPr sz="1800" spc="-5" dirty="0">
                <a:latin typeface="Times New Roman"/>
                <a:cs typeface="Times New Roman"/>
              </a:rPr>
              <a:t>purpose </a:t>
            </a:r>
            <a:r>
              <a:rPr sz="1800" dirty="0">
                <a:latin typeface="Times New Roman"/>
                <a:cs typeface="Times New Roman"/>
              </a:rPr>
              <a:t>of </a:t>
            </a:r>
            <a:r>
              <a:rPr sz="1800" spc="-5" dirty="0">
                <a:latin typeface="Times New Roman"/>
                <a:cs typeface="Times New Roman"/>
              </a:rPr>
              <a:t>vegetation survey </a:t>
            </a:r>
            <a:r>
              <a:rPr sz="1800" dirty="0">
                <a:latin typeface="Times New Roman"/>
                <a:cs typeface="Times New Roman"/>
              </a:rPr>
              <a:t>is to </a:t>
            </a:r>
            <a:r>
              <a:rPr sz="1800" spc="-5" dirty="0">
                <a:latin typeface="Times New Roman"/>
                <a:cs typeface="Times New Roman"/>
              </a:rPr>
              <a:t>derive all clusters </a:t>
            </a:r>
            <a:r>
              <a:rPr sz="1800" dirty="0">
                <a:latin typeface="Times New Roman"/>
                <a:cs typeface="Times New Roman"/>
              </a:rPr>
              <a:t>and </a:t>
            </a:r>
            <a:r>
              <a:rPr sz="1800" spc="-5" dirty="0">
                <a:latin typeface="Times New Roman"/>
                <a:cs typeface="Times New Roman"/>
              </a:rPr>
              <a:t>their attributes </a:t>
            </a:r>
            <a:r>
              <a:rPr sz="1800" dirty="0">
                <a:latin typeface="Times New Roman"/>
                <a:cs typeface="Times New Roman"/>
              </a:rPr>
              <a:t>of plant 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society within an area </a:t>
            </a:r>
            <a:r>
              <a:rPr sz="1800" dirty="0">
                <a:latin typeface="Times New Roman"/>
                <a:cs typeface="Times New Roman"/>
              </a:rPr>
              <a:t>,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study and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analyze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the composing individuals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and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their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sizes , 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15" dirty="0">
                <a:solidFill>
                  <a:srgbClr val="C00000"/>
                </a:solidFill>
                <a:latin typeface="Times New Roman"/>
                <a:cs typeface="Times New Roman"/>
              </a:rPr>
              <a:t>number,</a:t>
            </a:r>
            <a:r>
              <a:rPr sz="1800" spc="29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arrangement,</a:t>
            </a:r>
            <a:r>
              <a:rPr sz="1800" spc="28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etc.</a:t>
            </a:r>
            <a:r>
              <a:rPr sz="1800" spc="28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and</a:t>
            </a:r>
            <a:r>
              <a:rPr sz="1800" spc="26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mutual</a:t>
            </a:r>
            <a:r>
              <a:rPr sz="1800" spc="29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relationships</a:t>
            </a:r>
            <a:r>
              <a:rPr sz="1800" spc="28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of</a:t>
            </a:r>
            <a:r>
              <a:rPr sz="1800" spc="28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these</a:t>
            </a:r>
            <a:r>
              <a:rPr sz="1800" spc="27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plant</a:t>
            </a:r>
            <a:r>
              <a:rPr sz="1800" spc="27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communities</a:t>
            </a:r>
            <a:r>
              <a:rPr sz="1800" spc="27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,</a:t>
            </a:r>
            <a:r>
              <a:rPr sz="1800" spc="26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and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74504" y="2267987"/>
            <a:ext cx="180022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836930" algn="l"/>
              </a:tabLst>
            </a:pP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further	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conjecture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451209" y="2267987"/>
            <a:ext cx="614616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379220" algn="l"/>
                <a:tab pos="2366645" algn="l"/>
                <a:tab pos="2757170" algn="l"/>
                <a:tab pos="3676015" algn="l"/>
                <a:tab pos="4206240" algn="l"/>
                <a:tab pos="5157470" algn="l"/>
              </a:tabLst>
            </a:pP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c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o</a:t>
            </a:r>
            <a:r>
              <a:rPr sz="1800" spc="-10" dirty="0">
                <a:solidFill>
                  <a:srgbClr val="C00000"/>
                </a:solidFill>
                <a:latin typeface="Times New Roman"/>
                <a:cs typeface="Times New Roman"/>
              </a:rPr>
              <a:t>m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p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e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t</a:t>
            </a:r>
            <a:r>
              <a:rPr sz="1800" spc="-10" dirty="0">
                <a:solidFill>
                  <a:srgbClr val="C00000"/>
                </a:solidFill>
                <a:latin typeface="Times New Roman"/>
                <a:cs typeface="Times New Roman"/>
              </a:rPr>
              <a:t>i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ti</a:t>
            </a:r>
            <a:r>
              <a:rPr sz="1800" spc="-15" dirty="0">
                <a:solidFill>
                  <a:srgbClr val="C00000"/>
                </a:solidFill>
                <a:latin typeface="Times New Roman"/>
                <a:cs typeface="Times New Roman"/>
              </a:rPr>
              <a:t>v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e	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s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it</a:t>
            </a:r>
            <a:r>
              <a:rPr sz="1800" spc="-15" dirty="0">
                <a:solidFill>
                  <a:srgbClr val="C00000"/>
                </a:solidFill>
                <a:latin typeface="Times New Roman"/>
                <a:cs typeface="Times New Roman"/>
              </a:rPr>
              <a:t>u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a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tion	</a:t>
            </a:r>
            <a:r>
              <a:rPr sz="1800" spc="-15" dirty="0">
                <a:solidFill>
                  <a:srgbClr val="C00000"/>
                </a:solidFill>
                <a:latin typeface="Times New Roman"/>
                <a:cs typeface="Times New Roman"/>
              </a:rPr>
              <a:t>o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f	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s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p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ec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i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e</a:t>
            </a:r>
            <a:r>
              <a:rPr sz="1800" spc="-20" dirty="0">
                <a:solidFill>
                  <a:srgbClr val="C00000"/>
                </a:solidFill>
                <a:latin typeface="Times New Roman"/>
                <a:cs typeface="Times New Roman"/>
              </a:rPr>
              <a:t>s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,	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a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nd	po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ss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ible	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su</a:t>
            </a:r>
            <a:r>
              <a:rPr sz="1800" spc="-10" dirty="0">
                <a:solidFill>
                  <a:srgbClr val="C00000"/>
                </a:solidFill>
                <a:latin typeface="Times New Roman"/>
                <a:cs typeface="Times New Roman"/>
              </a:rPr>
              <a:t>cc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e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ss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ion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74504" y="2436465"/>
            <a:ext cx="8088630" cy="1978660"/>
          </a:xfrm>
          <a:prstGeom prst="rect">
            <a:avLst/>
          </a:prstGeom>
        </p:spPr>
        <p:txBody>
          <a:bodyPr vert="horz" wrap="square" lIns="0" tIns="118110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930"/>
              </a:spcBef>
            </a:pP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development</a:t>
            </a:r>
            <a:r>
              <a:rPr sz="1800" spc="-2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of the</a:t>
            </a:r>
            <a:r>
              <a:rPr sz="1800" spc="-1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plant</a:t>
            </a:r>
            <a:r>
              <a:rPr sz="1800" spc="-15" dirty="0">
                <a:solidFill>
                  <a:srgbClr val="C00000"/>
                </a:solidFill>
                <a:latin typeface="Times New Roman"/>
                <a:cs typeface="Times New Roman"/>
              </a:rPr>
              <a:t> society.</a:t>
            </a:r>
            <a:endParaRPr sz="180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  <a:spcBef>
                <a:spcPts val="835"/>
              </a:spcBef>
            </a:pPr>
            <a:r>
              <a:rPr sz="1800" b="1" spc="-5" dirty="0">
                <a:latin typeface="Times New Roman"/>
                <a:cs typeface="Times New Roman"/>
              </a:rPr>
              <a:t>Category</a:t>
            </a:r>
            <a:r>
              <a:rPr sz="1800" b="1" spc="-20" dirty="0">
                <a:latin typeface="Times New Roman"/>
                <a:cs typeface="Times New Roman"/>
              </a:rPr>
              <a:t> </a:t>
            </a:r>
            <a:r>
              <a:rPr sz="1800" b="1" spc="-5" dirty="0">
                <a:latin typeface="Times New Roman"/>
                <a:cs typeface="Times New Roman"/>
              </a:rPr>
              <a:t>Definition</a:t>
            </a:r>
            <a:endParaRPr sz="1800">
              <a:latin typeface="Times New Roman"/>
              <a:cs typeface="Times New Roman"/>
            </a:endParaRPr>
          </a:p>
          <a:p>
            <a:pPr marL="12700" marR="5080" algn="just">
              <a:lnSpc>
                <a:spcPct val="100000"/>
              </a:lnSpc>
              <a:spcBef>
                <a:spcPts val="750"/>
              </a:spcBef>
            </a:pPr>
            <a:r>
              <a:rPr sz="1800" spc="-20" dirty="0">
                <a:latin typeface="Times New Roman"/>
                <a:cs typeface="Times New Roman"/>
              </a:rPr>
              <a:t>Vegetation </a:t>
            </a:r>
            <a:r>
              <a:rPr sz="1800" spc="-5" dirty="0">
                <a:latin typeface="Times New Roman"/>
                <a:cs typeface="Times New Roman"/>
              </a:rPr>
              <a:t>survey </a:t>
            </a:r>
            <a:r>
              <a:rPr sz="1800" dirty="0">
                <a:latin typeface="Times New Roman"/>
                <a:cs typeface="Times New Roman"/>
              </a:rPr>
              <a:t>often </a:t>
            </a:r>
            <a:r>
              <a:rPr sz="1800" spc="-5" dirty="0">
                <a:latin typeface="Times New Roman"/>
                <a:cs typeface="Times New Roman"/>
              </a:rPr>
              <a:t>uses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sample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area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data </a:t>
            </a:r>
            <a:r>
              <a:rPr sz="1800" dirty="0">
                <a:latin typeface="Times New Roman"/>
                <a:cs typeface="Times New Roman"/>
              </a:rPr>
              <a:t>to conjecture the </a:t>
            </a:r>
            <a:r>
              <a:rPr sz="1800" spc="-5" dirty="0">
                <a:latin typeface="Times New Roman"/>
                <a:cs typeface="Times New Roman"/>
              </a:rPr>
              <a:t>attributes </a:t>
            </a:r>
            <a:r>
              <a:rPr sz="1800" dirty="0">
                <a:latin typeface="Times New Roman"/>
                <a:cs typeface="Times New Roman"/>
              </a:rPr>
              <a:t>of the parent 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population,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speculate</a:t>
            </a:r>
            <a:r>
              <a:rPr sz="1800" dirty="0">
                <a:latin typeface="Times New Roman"/>
                <a:cs typeface="Times New Roman"/>
              </a:rPr>
              <a:t> the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overall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characteristics</a:t>
            </a:r>
            <a:r>
              <a:rPr sz="1800" dirty="0">
                <a:latin typeface="Times New Roman"/>
                <a:cs typeface="Times New Roman"/>
              </a:rPr>
              <a:t> of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the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vegetation</a:t>
            </a:r>
            <a:r>
              <a:rPr sz="1800" spc="44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community</a:t>
            </a:r>
            <a:r>
              <a:rPr sz="1800" spc="44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with 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fewer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survey data,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and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use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them as a reference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basis</a:t>
            </a:r>
            <a:r>
              <a:rPr sz="1800" spc="-5" dirty="0">
                <a:latin typeface="Times New Roman"/>
                <a:cs typeface="Times New Roman"/>
              </a:rPr>
              <a:t>. </a:t>
            </a:r>
            <a:r>
              <a:rPr sz="1800" spc="-25" dirty="0">
                <a:latin typeface="Times New Roman"/>
                <a:cs typeface="Times New Roman"/>
              </a:rPr>
              <a:t>Vegetation </a:t>
            </a:r>
            <a:r>
              <a:rPr sz="1800" spc="-5" dirty="0">
                <a:latin typeface="Times New Roman"/>
                <a:cs typeface="Times New Roman"/>
              </a:rPr>
              <a:t>survey categories </a:t>
            </a:r>
            <a:r>
              <a:rPr sz="1800" spc="5" dirty="0">
                <a:latin typeface="Times New Roman"/>
                <a:cs typeface="Times New Roman"/>
              </a:rPr>
              <a:t>can </a:t>
            </a:r>
            <a:r>
              <a:rPr sz="1800" spc="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be</a:t>
            </a:r>
            <a:r>
              <a:rPr sz="1800" spc="-5" dirty="0">
                <a:latin typeface="Times New Roman"/>
                <a:cs typeface="Times New Roman"/>
              </a:rPr>
              <a:t> summarized</a:t>
            </a:r>
            <a:r>
              <a:rPr sz="1800" dirty="0">
                <a:latin typeface="Times New Roman"/>
                <a:cs typeface="Times New Roman"/>
              </a:rPr>
              <a:t> into</a:t>
            </a:r>
            <a:r>
              <a:rPr sz="1800" spc="-5" dirty="0"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flora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survey</a:t>
            </a:r>
            <a:r>
              <a:rPr sz="1800" spc="-1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and</a:t>
            </a:r>
            <a:r>
              <a:rPr sz="1800" spc="-5" dirty="0"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plant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 community</a:t>
            </a:r>
            <a:r>
              <a:rPr sz="1800" spc="1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survey</a:t>
            </a:r>
            <a:r>
              <a:rPr sz="1800" spc="-1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10" dirty="0">
                <a:latin typeface="Times New Roman"/>
                <a:cs typeface="Times New Roman"/>
              </a:rPr>
              <a:t>respectively.</a:t>
            </a:r>
            <a:endParaRPr sz="180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611783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02300" y="930800"/>
            <a:ext cx="8369300" cy="3253740"/>
          </a:xfrm>
          <a:prstGeom prst="rect">
            <a:avLst/>
          </a:prstGeom>
        </p:spPr>
        <p:txBody>
          <a:bodyPr vert="horz" wrap="square" lIns="0" tIns="94615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745"/>
              </a:spcBef>
            </a:pPr>
            <a:r>
              <a:rPr sz="1800" b="1" spc="-5" dirty="0">
                <a:latin typeface="Times New Roman"/>
                <a:cs typeface="Times New Roman"/>
              </a:rPr>
              <a:t>Category</a:t>
            </a:r>
            <a:r>
              <a:rPr sz="1800" b="1" spc="-40" dirty="0">
                <a:latin typeface="Times New Roman"/>
                <a:cs typeface="Times New Roman"/>
              </a:rPr>
              <a:t> </a:t>
            </a:r>
            <a:r>
              <a:rPr sz="1800" b="1" spc="-5" dirty="0">
                <a:latin typeface="Times New Roman"/>
                <a:cs typeface="Times New Roman"/>
              </a:rPr>
              <a:t>Definition(Continued)</a:t>
            </a:r>
            <a:endParaRPr sz="1800">
              <a:latin typeface="Times New Roman"/>
              <a:cs typeface="Times New Roman"/>
            </a:endParaRPr>
          </a:p>
          <a:p>
            <a:pPr marL="41275" algn="just">
              <a:lnSpc>
                <a:spcPct val="100000"/>
              </a:lnSpc>
              <a:spcBef>
                <a:spcPts val="645"/>
              </a:spcBef>
            </a:pPr>
            <a:r>
              <a:rPr sz="1800" dirty="0">
                <a:latin typeface="Times New Roman"/>
                <a:cs typeface="Times New Roman"/>
              </a:rPr>
              <a:t>1.Flora</a:t>
            </a:r>
            <a:r>
              <a:rPr sz="1800" spc="-4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survey</a:t>
            </a:r>
            <a:endParaRPr sz="1800">
              <a:latin typeface="Times New Roman"/>
              <a:cs typeface="Times New Roman"/>
            </a:endParaRPr>
          </a:p>
          <a:p>
            <a:pPr marL="227965" marR="5080" algn="just">
              <a:lnSpc>
                <a:spcPct val="150000"/>
              </a:lnSpc>
              <a:spcBef>
                <a:spcPts val="365"/>
              </a:spcBef>
            </a:pPr>
            <a:r>
              <a:rPr sz="1800" spc="-5" dirty="0">
                <a:latin typeface="Times New Roman"/>
                <a:cs typeface="Times New Roman"/>
              </a:rPr>
              <a:t>Flora survey </a:t>
            </a:r>
            <a:r>
              <a:rPr sz="1800" dirty="0">
                <a:latin typeface="Times New Roman"/>
                <a:cs typeface="Times New Roman"/>
              </a:rPr>
              <a:t>is </a:t>
            </a:r>
            <a:r>
              <a:rPr sz="1800" spc="-5" dirty="0">
                <a:latin typeface="Times New Roman"/>
                <a:cs typeface="Times New Roman"/>
              </a:rPr>
              <a:t>using </a:t>
            </a:r>
            <a:r>
              <a:rPr sz="1800" dirty="0">
                <a:latin typeface="Times New Roman"/>
                <a:cs typeface="Times New Roman"/>
              </a:rPr>
              <a:t>all </a:t>
            </a:r>
            <a:r>
              <a:rPr sz="1800" spc="-5" dirty="0">
                <a:latin typeface="Times New Roman"/>
                <a:cs typeface="Times New Roman"/>
              </a:rPr>
              <a:t>plant species </a:t>
            </a:r>
            <a:r>
              <a:rPr sz="1800" dirty="0">
                <a:latin typeface="Times New Roman"/>
                <a:cs typeface="Times New Roman"/>
              </a:rPr>
              <a:t>in a </a:t>
            </a:r>
            <a:r>
              <a:rPr sz="1800" spc="-5" dirty="0">
                <a:latin typeface="Times New Roman"/>
                <a:cs typeface="Times New Roman"/>
              </a:rPr>
              <a:t>certain area </a:t>
            </a:r>
            <a:r>
              <a:rPr sz="1800" dirty="0">
                <a:latin typeface="Times New Roman"/>
                <a:cs typeface="Times New Roman"/>
              </a:rPr>
              <a:t>as </a:t>
            </a:r>
            <a:r>
              <a:rPr sz="1800" spc="-5" dirty="0">
                <a:latin typeface="Times New Roman"/>
                <a:cs typeface="Times New Roman"/>
              </a:rPr>
              <a:t>the target </a:t>
            </a:r>
            <a:r>
              <a:rPr sz="1800" dirty="0">
                <a:latin typeface="Times New Roman"/>
                <a:cs typeface="Times New Roman"/>
              </a:rPr>
              <a:t>to </a:t>
            </a:r>
            <a:r>
              <a:rPr sz="1800" spc="-5" dirty="0">
                <a:latin typeface="Times New Roman"/>
                <a:cs typeface="Times New Roman"/>
              </a:rPr>
              <a:t>conduct </a:t>
            </a:r>
            <a:r>
              <a:rPr sz="1800" dirty="0">
                <a:latin typeface="Times New Roman"/>
                <a:cs typeface="Times New Roman"/>
              </a:rPr>
              <a:t>the 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collection and </a:t>
            </a:r>
            <a:r>
              <a:rPr sz="1800" spc="-5" dirty="0">
                <a:latin typeface="Times New Roman"/>
                <a:cs typeface="Times New Roman"/>
              </a:rPr>
              <a:t>judgment </a:t>
            </a:r>
            <a:r>
              <a:rPr sz="1800" dirty="0">
                <a:latin typeface="Times New Roman"/>
                <a:cs typeface="Times New Roman"/>
              </a:rPr>
              <a:t>and </a:t>
            </a:r>
            <a:r>
              <a:rPr sz="1800" spc="-5" dirty="0">
                <a:latin typeface="Times New Roman"/>
                <a:cs typeface="Times New Roman"/>
              </a:rPr>
              <a:t>interpretation works </a:t>
            </a:r>
            <a:r>
              <a:rPr sz="1800" dirty="0">
                <a:latin typeface="Times New Roman"/>
                <a:cs typeface="Times New Roman"/>
              </a:rPr>
              <a:t>of the </a:t>
            </a:r>
            <a:r>
              <a:rPr sz="1800" spc="-5" dirty="0">
                <a:latin typeface="Times New Roman"/>
                <a:cs typeface="Times New Roman"/>
              </a:rPr>
              <a:t>plants, record </a:t>
            </a:r>
            <a:r>
              <a:rPr sz="1800" dirty="0">
                <a:latin typeface="Times New Roman"/>
                <a:cs typeface="Times New Roman"/>
              </a:rPr>
              <a:t>or </a:t>
            </a:r>
            <a:r>
              <a:rPr sz="1800" spc="-5" dirty="0">
                <a:latin typeface="Times New Roman"/>
                <a:cs typeface="Times New Roman"/>
              </a:rPr>
              <a:t>estimate </a:t>
            </a:r>
            <a:r>
              <a:rPr sz="1800" dirty="0">
                <a:latin typeface="Times New Roman"/>
                <a:cs typeface="Times New Roman"/>
              </a:rPr>
              <a:t>basic 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data of each </a:t>
            </a:r>
            <a:r>
              <a:rPr sz="1800" spc="-5" dirty="0">
                <a:latin typeface="Times New Roman"/>
                <a:cs typeface="Times New Roman"/>
              </a:rPr>
              <a:t>species, such </a:t>
            </a:r>
            <a:r>
              <a:rPr sz="1800" dirty="0">
                <a:latin typeface="Times New Roman"/>
                <a:cs typeface="Times New Roman"/>
              </a:rPr>
              <a:t>as </a:t>
            </a:r>
            <a:r>
              <a:rPr sz="1800" spc="-5" dirty="0">
                <a:latin typeface="Times New Roman"/>
                <a:cs typeface="Times New Roman"/>
              </a:rPr>
              <a:t>attributes, number </a:t>
            </a:r>
            <a:r>
              <a:rPr sz="1800" spc="-10" dirty="0">
                <a:latin typeface="Times New Roman"/>
                <a:cs typeface="Times New Roman"/>
              </a:rPr>
              <a:t>of </a:t>
            </a:r>
            <a:r>
              <a:rPr sz="1800" spc="-5" dirty="0">
                <a:latin typeface="Times New Roman"/>
                <a:cs typeface="Times New Roman"/>
              </a:rPr>
              <a:t>population, distribution </a:t>
            </a:r>
            <a:r>
              <a:rPr sz="1800" dirty="0">
                <a:latin typeface="Times New Roman"/>
                <a:cs typeface="Times New Roman"/>
              </a:rPr>
              <a:t>and </a:t>
            </a:r>
            <a:r>
              <a:rPr sz="1800" spc="-5" dirty="0">
                <a:latin typeface="Times New Roman"/>
                <a:cs typeface="Times New Roman"/>
              </a:rPr>
              <a:t>breeding </a:t>
            </a:r>
            <a:r>
              <a:rPr sz="1800" dirty="0">
                <a:latin typeface="Times New Roman"/>
                <a:cs typeface="Times New Roman"/>
              </a:rPr>
              <a:t> environment, </a:t>
            </a:r>
            <a:r>
              <a:rPr sz="1800" spc="-5" dirty="0">
                <a:latin typeface="Times New Roman"/>
                <a:cs typeface="Times New Roman"/>
              </a:rPr>
              <a:t>and conditions, etc., </a:t>
            </a:r>
            <a:r>
              <a:rPr sz="1800" dirty="0">
                <a:latin typeface="Times New Roman"/>
                <a:cs typeface="Times New Roman"/>
              </a:rPr>
              <a:t>and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study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and analyze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the characteristics such as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size, 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15" dirty="0">
                <a:solidFill>
                  <a:srgbClr val="C00000"/>
                </a:solidFill>
                <a:latin typeface="Times New Roman"/>
                <a:cs typeface="Times New Roman"/>
              </a:rPr>
              <a:t>number,</a:t>
            </a:r>
            <a:r>
              <a:rPr sz="1800" spc="-1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arrangement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and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their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mutual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relationships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of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composing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individuals 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(specifically</a:t>
            </a:r>
            <a:r>
              <a:rPr sz="1800" spc="-4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dominant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species)</a:t>
            </a:r>
            <a:r>
              <a:rPr sz="1800" spc="-1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of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plant</a:t>
            </a:r>
            <a:r>
              <a:rPr sz="1800" spc="-15" dirty="0">
                <a:solidFill>
                  <a:srgbClr val="C00000"/>
                </a:solidFill>
                <a:latin typeface="Times New Roman"/>
                <a:cs typeface="Times New Roman"/>
              </a:rPr>
              <a:t> community.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30259" y="217838"/>
            <a:ext cx="413829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45" dirty="0">
                <a:latin typeface="Times New Roman"/>
                <a:cs typeface="Times New Roman"/>
              </a:rPr>
              <a:t>Types</a:t>
            </a:r>
            <a:r>
              <a:rPr sz="2800" b="1" spc="-20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of</a:t>
            </a:r>
            <a:r>
              <a:rPr sz="2800" b="1" spc="-65" dirty="0">
                <a:latin typeface="Times New Roman"/>
                <a:cs typeface="Times New Roman"/>
              </a:rPr>
              <a:t> </a:t>
            </a:r>
            <a:r>
              <a:rPr sz="2800" b="1" spc="-30" dirty="0">
                <a:latin typeface="Times New Roman"/>
                <a:cs typeface="Times New Roman"/>
              </a:rPr>
              <a:t>Vegetation</a:t>
            </a:r>
            <a:r>
              <a:rPr sz="2800" b="1" spc="-15" dirty="0">
                <a:latin typeface="Times New Roman"/>
                <a:cs typeface="Times New Roman"/>
              </a:rPr>
              <a:t> </a:t>
            </a:r>
            <a:r>
              <a:rPr sz="2800" b="1" spc="-5" dirty="0">
                <a:latin typeface="Times New Roman"/>
                <a:cs typeface="Times New Roman"/>
              </a:rPr>
              <a:t>Survey</a:t>
            </a:r>
            <a:endParaRPr sz="280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554719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30259" y="217838"/>
            <a:ext cx="413829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45" dirty="0">
                <a:latin typeface="Times New Roman"/>
                <a:cs typeface="Times New Roman"/>
              </a:rPr>
              <a:t>Types</a:t>
            </a:r>
            <a:r>
              <a:rPr sz="2800" b="1" spc="-20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of</a:t>
            </a:r>
            <a:r>
              <a:rPr sz="2800" b="1" spc="-65" dirty="0">
                <a:latin typeface="Times New Roman"/>
                <a:cs typeface="Times New Roman"/>
              </a:rPr>
              <a:t> </a:t>
            </a:r>
            <a:r>
              <a:rPr sz="2800" b="1" spc="-30" dirty="0">
                <a:latin typeface="Times New Roman"/>
                <a:cs typeface="Times New Roman"/>
              </a:rPr>
              <a:t>Vegetation</a:t>
            </a:r>
            <a:r>
              <a:rPr sz="2800" b="1" spc="-15" dirty="0">
                <a:latin typeface="Times New Roman"/>
                <a:cs typeface="Times New Roman"/>
              </a:rPr>
              <a:t> </a:t>
            </a:r>
            <a:r>
              <a:rPr sz="2800" b="1" spc="-5" dirty="0">
                <a:latin typeface="Times New Roman"/>
                <a:cs typeface="Times New Roman"/>
              </a:rPr>
              <a:t>Survey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02300" y="930800"/>
            <a:ext cx="8341995" cy="3094355"/>
          </a:xfrm>
          <a:prstGeom prst="rect">
            <a:avLst/>
          </a:prstGeom>
        </p:spPr>
        <p:txBody>
          <a:bodyPr vert="horz" wrap="square" lIns="0" tIns="9461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45"/>
              </a:spcBef>
            </a:pPr>
            <a:r>
              <a:rPr sz="1800" b="1" spc="-5" dirty="0">
                <a:latin typeface="Times New Roman"/>
                <a:cs typeface="Times New Roman"/>
              </a:rPr>
              <a:t>Category</a:t>
            </a:r>
            <a:r>
              <a:rPr sz="1800" b="1" spc="-25" dirty="0">
                <a:latin typeface="Times New Roman"/>
                <a:cs typeface="Times New Roman"/>
              </a:rPr>
              <a:t> </a:t>
            </a:r>
            <a:r>
              <a:rPr sz="1800" b="1" spc="-5" dirty="0">
                <a:latin typeface="Times New Roman"/>
                <a:cs typeface="Times New Roman"/>
              </a:rPr>
              <a:t>Definition(Continued)</a:t>
            </a:r>
            <a:endParaRPr sz="1800">
              <a:latin typeface="Times New Roman"/>
              <a:cs typeface="Times New Roman"/>
            </a:endParaRPr>
          </a:p>
          <a:p>
            <a:pPr marL="41275">
              <a:lnSpc>
                <a:spcPct val="100000"/>
              </a:lnSpc>
              <a:spcBef>
                <a:spcPts val="645"/>
              </a:spcBef>
            </a:pPr>
            <a:r>
              <a:rPr sz="1800" spc="-20" dirty="0">
                <a:latin typeface="Times New Roman"/>
                <a:cs typeface="Times New Roman"/>
              </a:rPr>
              <a:t>2.Vegetation </a:t>
            </a:r>
            <a:r>
              <a:rPr sz="1800" spc="-5" dirty="0">
                <a:latin typeface="Times New Roman"/>
                <a:cs typeface="Times New Roman"/>
              </a:rPr>
              <a:t>community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survey</a:t>
            </a:r>
            <a:endParaRPr sz="1800">
              <a:latin typeface="Times New Roman"/>
              <a:cs typeface="Times New Roman"/>
            </a:endParaRPr>
          </a:p>
          <a:p>
            <a:pPr marL="228600" marR="5080" algn="just">
              <a:lnSpc>
                <a:spcPct val="100000"/>
              </a:lnSpc>
              <a:spcBef>
                <a:spcPts val="1270"/>
              </a:spcBef>
            </a:pPr>
            <a:r>
              <a:rPr sz="1800" spc="-20" dirty="0">
                <a:latin typeface="Times New Roman"/>
                <a:cs typeface="Times New Roman"/>
              </a:rPr>
              <a:t>Taking </a:t>
            </a:r>
            <a:r>
              <a:rPr sz="1800" spc="-5" dirty="0">
                <a:latin typeface="Times New Roman"/>
                <a:cs typeface="Times New Roman"/>
              </a:rPr>
              <a:t>vegetation community </a:t>
            </a:r>
            <a:r>
              <a:rPr sz="1800" dirty="0">
                <a:latin typeface="Times New Roman"/>
                <a:cs typeface="Times New Roman"/>
              </a:rPr>
              <a:t>as the </a:t>
            </a:r>
            <a:r>
              <a:rPr sz="1800" spc="-5" dirty="0">
                <a:latin typeface="Times New Roman"/>
                <a:cs typeface="Times New Roman"/>
              </a:rPr>
              <a:t>survey </a:t>
            </a:r>
            <a:r>
              <a:rPr sz="1800" spc="-10" dirty="0">
                <a:latin typeface="Times New Roman"/>
                <a:cs typeface="Times New Roman"/>
              </a:rPr>
              <a:t>target, </a:t>
            </a:r>
            <a:r>
              <a:rPr sz="1800" spc="-5" dirty="0">
                <a:latin typeface="Times New Roman"/>
                <a:cs typeface="Times New Roman"/>
              </a:rPr>
              <a:t>set </a:t>
            </a:r>
            <a:r>
              <a:rPr sz="1800" dirty="0">
                <a:latin typeface="Times New Roman"/>
                <a:cs typeface="Times New Roman"/>
              </a:rPr>
              <a:t>up </a:t>
            </a:r>
            <a:r>
              <a:rPr sz="1800" spc="-5" dirty="0">
                <a:latin typeface="Times New Roman"/>
                <a:cs typeface="Times New Roman"/>
              </a:rPr>
              <a:t>sample </a:t>
            </a:r>
            <a:r>
              <a:rPr sz="1800" dirty="0">
                <a:latin typeface="Times New Roman"/>
                <a:cs typeface="Times New Roman"/>
              </a:rPr>
              <a:t>areas of </a:t>
            </a:r>
            <a:r>
              <a:rPr sz="1800" spc="-5" dirty="0">
                <a:latin typeface="Times New Roman"/>
                <a:cs typeface="Times New Roman"/>
              </a:rPr>
              <a:t>the vegetation 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community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in a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homogeneous environment</a:t>
            </a:r>
            <a:r>
              <a:rPr sz="1800" spc="-5" dirty="0">
                <a:latin typeface="Times New Roman"/>
                <a:cs typeface="Times New Roman"/>
              </a:rPr>
              <a:t>, record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species, composition structure,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and 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distribution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of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plants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in the </a:t>
            </a:r>
            <a:r>
              <a:rPr sz="1800" spc="-5" dirty="0">
                <a:latin typeface="Times New Roman"/>
                <a:cs typeface="Times New Roman"/>
              </a:rPr>
              <a:t>survey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sample</a:t>
            </a:r>
            <a:r>
              <a:rPr sz="1800" dirty="0">
                <a:latin typeface="Times New Roman"/>
                <a:cs typeface="Times New Roman"/>
              </a:rPr>
              <a:t> areas, and </a:t>
            </a:r>
            <a:r>
              <a:rPr sz="1800" spc="-5" dirty="0">
                <a:latin typeface="Times New Roman"/>
                <a:cs typeface="Times New Roman"/>
              </a:rPr>
              <a:t>investigate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tree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height</a:t>
            </a:r>
            <a:r>
              <a:rPr sz="1800" spc="44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and 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chest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height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diameter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of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the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main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dominant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plants</a:t>
            </a:r>
            <a:r>
              <a:rPr sz="1800" dirty="0">
                <a:latin typeface="Times New Roman"/>
                <a:cs typeface="Times New Roman"/>
              </a:rPr>
              <a:t> as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needed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for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the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reference</a:t>
            </a:r>
            <a:r>
              <a:rPr sz="1800" dirty="0">
                <a:latin typeface="Times New Roman"/>
                <a:cs typeface="Times New Roman"/>
              </a:rPr>
              <a:t> of </a:t>
            </a:r>
            <a:r>
              <a:rPr sz="1800" spc="-434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analyzing </a:t>
            </a:r>
            <a:r>
              <a:rPr sz="1800" spc="-5" dirty="0">
                <a:latin typeface="Times New Roman"/>
                <a:cs typeface="Times New Roman"/>
              </a:rPr>
              <a:t>vegetation community patterns, producing vegetation diagram </a:t>
            </a:r>
            <a:r>
              <a:rPr sz="1800" dirty="0">
                <a:latin typeface="Times New Roman"/>
                <a:cs typeface="Times New Roman"/>
              </a:rPr>
              <a:t>and </a:t>
            </a:r>
            <a:r>
              <a:rPr sz="1800" spc="-5" dirty="0">
                <a:latin typeface="Times New Roman"/>
                <a:cs typeface="Times New Roman"/>
              </a:rPr>
              <a:t>vegetation 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community sectional diagram, and </a:t>
            </a:r>
            <a:r>
              <a:rPr sz="1800" dirty="0">
                <a:latin typeface="Times New Roman"/>
                <a:cs typeface="Times New Roman"/>
              </a:rPr>
              <a:t>conjecturing plant </a:t>
            </a:r>
            <a:r>
              <a:rPr sz="1800" spc="-5" dirty="0">
                <a:latin typeface="Times New Roman"/>
                <a:cs typeface="Times New Roman"/>
              </a:rPr>
              <a:t>succession, mutual relationships </a:t>
            </a:r>
            <a:r>
              <a:rPr sz="1800" dirty="0">
                <a:latin typeface="Times New Roman"/>
                <a:cs typeface="Times New Roman"/>
              </a:rPr>
              <a:t> between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populations.</a:t>
            </a:r>
            <a:r>
              <a:rPr sz="1800" dirty="0">
                <a:latin typeface="Times New Roman"/>
                <a:cs typeface="Times New Roman"/>
              </a:rPr>
              <a:t> The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vegetation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community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survey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can</a:t>
            </a:r>
            <a:r>
              <a:rPr sz="1800" dirty="0">
                <a:latin typeface="Times New Roman"/>
                <a:cs typeface="Times New Roman"/>
              </a:rPr>
              <a:t> be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divided</a:t>
            </a:r>
            <a:r>
              <a:rPr sz="1800" spc="44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into</a:t>
            </a:r>
            <a:r>
              <a:rPr sz="1800" spc="440" dirty="0"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a 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vegetation</a:t>
            </a:r>
            <a:r>
              <a:rPr sz="1800" spc="-4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qualitative</a:t>
            </a:r>
            <a:r>
              <a:rPr sz="1800" spc="-3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survey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and</a:t>
            </a:r>
            <a:r>
              <a:rPr sz="1800" spc="-1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a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vegetation</a:t>
            </a:r>
            <a:r>
              <a:rPr sz="1800" spc="-2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quantitative</a:t>
            </a:r>
            <a:r>
              <a:rPr sz="1800" spc="-3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15" dirty="0">
                <a:solidFill>
                  <a:srgbClr val="C00000"/>
                </a:solidFill>
                <a:latin typeface="Times New Roman"/>
                <a:cs typeface="Times New Roman"/>
              </a:rPr>
              <a:t>survey.</a:t>
            </a:r>
            <a:endParaRPr sz="180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338062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30259" y="217838"/>
            <a:ext cx="610997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dirty="0">
                <a:latin typeface="Times New Roman"/>
                <a:cs typeface="Times New Roman"/>
              </a:rPr>
              <a:t>Qualitative</a:t>
            </a:r>
            <a:r>
              <a:rPr sz="2800" b="1" spc="-40" dirty="0">
                <a:latin typeface="Times New Roman"/>
                <a:cs typeface="Times New Roman"/>
              </a:rPr>
              <a:t> </a:t>
            </a:r>
            <a:r>
              <a:rPr sz="2800" b="1" spc="-5" dirty="0">
                <a:latin typeface="Times New Roman"/>
                <a:cs typeface="Times New Roman"/>
              </a:rPr>
              <a:t>survey</a:t>
            </a:r>
            <a:r>
              <a:rPr sz="2800" b="1" spc="-10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of</a:t>
            </a:r>
            <a:r>
              <a:rPr sz="2800" b="1" spc="-10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plant</a:t>
            </a:r>
            <a:r>
              <a:rPr sz="2800" b="1" spc="-10" dirty="0">
                <a:latin typeface="Times New Roman"/>
                <a:cs typeface="Times New Roman"/>
              </a:rPr>
              <a:t> </a:t>
            </a:r>
            <a:r>
              <a:rPr sz="2800" b="1" spc="-5" dirty="0">
                <a:latin typeface="Times New Roman"/>
                <a:cs typeface="Times New Roman"/>
              </a:rPr>
              <a:t>communities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17148" y="1228998"/>
            <a:ext cx="7836534" cy="1122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635" algn="just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Plant qualitative survey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is to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investigate the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characteristics of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plant society according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to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the degree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of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homogeneity and use dominant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plant species as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the representative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of 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vegetation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15" dirty="0">
                <a:solidFill>
                  <a:srgbClr val="C00000"/>
                </a:solidFill>
                <a:latin typeface="Times New Roman"/>
                <a:cs typeface="Times New Roman"/>
              </a:rPr>
              <a:t>community.</a:t>
            </a:r>
            <a:r>
              <a:rPr sz="1800" spc="-1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And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it</a:t>
            </a:r>
            <a:r>
              <a:rPr sz="1800" dirty="0">
                <a:latin typeface="Times New Roman"/>
                <a:cs typeface="Times New Roman"/>
              </a:rPr>
              <a:t> is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usually</a:t>
            </a:r>
            <a:r>
              <a:rPr sz="1800" dirty="0">
                <a:latin typeface="Times New Roman"/>
                <a:cs typeface="Times New Roman"/>
              </a:rPr>
              <a:t> done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10" dirty="0">
                <a:latin typeface="Times New Roman"/>
                <a:cs typeface="Times New Roman"/>
              </a:rPr>
              <a:t>by</a:t>
            </a:r>
            <a:r>
              <a:rPr sz="1800" spc="-5" dirty="0">
                <a:latin typeface="Times New Roman"/>
                <a:cs typeface="Times New Roman"/>
              </a:rPr>
              <a:t> subjective</a:t>
            </a:r>
            <a:r>
              <a:rPr sz="1800" dirty="0">
                <a:latin typeface="Times New Roman"/>
                <a:cs typeface="Times New Roman"/>
              </a:rPr>
              <a:t> observation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on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10" dirty="0">
                <a:latin typeface="Times New Roman"/>
                <a:cs typeface="Times New Roman"/>
              </a:rPr>
              <a:t>the </a:t>
            </a:r>
            <a:r>
              <a:rPr sz="1800" spc="-434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composition</a:t>
            </a:r>
            <a:r>
              <a:rPr sz="1800" spc="5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of</a:t>
            </a:r>
            <a:r>
              <a:rPr sz="1800" spc="4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a</a:t>
            </a:r>
            <a:r>
              <a:rPr sz="1800" spc="5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plant</a:t>
            </a:r>
            <a:r>
              <a:rPr sz="1800" spc="4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community</a:t>
            </a:r>
            <a:r>
              <a:rPr sz="1800" spc="5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to</a:t>
            </a:r>
            <a:r>
              <a:rPr sz="1800" spc="5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give</a:t>
            </a:r>
            <a:r>
              <a:rPr sz="1800" spc="5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the</a:t>
            </a:r>
            <a:r>
              <a:rPr sz="1800" spc="4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traits</a:t>
            </a:r>
            <a:r>
              <a:rPr sz="1800" spc="5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of</a:t>
            </a:r>
            <a:r>
              <a:rPr sz="1800" spc="5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the</a:t>
            </a:r>
            <a:r>
              <a:rPr sz="1800" spc="6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plant</a:t>
            </a:r>
            <a:r>
              <a:rPr sz="1800" spc="5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s</a:t>
            </a:r>
            <a:r>
              <a:rPr sz="1800" spc="3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in</a:t>
            </a:r>
            <a:r>
              <a:rPr sz="1800" spc="5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accordance</a:t>
            </a:r>
            <a:r>
              <a:rPr sz="1800" spc="4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with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17148" y="2326277"/>
            <a:ext cx="783463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72440" algn="l"/>
                <a:tab pos="1961514" algn="l"/>
                <a:tab pos="3072130" algn="l"/>
                <a:tab pos="3582670" algn="l"/>
                <a:tab pos="4640580" algn="l"/>
                <a:tab pos="5137150" algn="l"/>
                <a:tab pos="6193155" algn="l"/>
                <a:tab pos="7376159" algn="l"/>
              </a:tabLst>
            </a:pPr>
            <a:r>
              <a:rPr sz="1800" dirty="0">
                <a:latin typeface="Times New Roman"/>
                <a:cs typeface="Times New Roman"/>
              </a:rPr>
              <a:t>the	</a:t>
            </a:r>
            <a:r>
              <a:rPr sz="1800" spc="5" dirty="0">
                <a:latin typeface="Times New Roman"/>
                <a:cs typeface="Times New Roman"/>
              </a:rPr>
              <a:t>c</a:t>
            </a:r>
            <a:r>
              <a:rPr sz="1800" dirty="0">
                <a:latin typeface="Times New Roman"/>
                <a:cs typeface="Times New Roman"/>
              </a:rPr>
              <a:t>h</a:t>
            </a:r>
            <a:r>
              <a:rPr sz="1800" spc="5" dirty="0">
                <a:latin typeface="Times New Roman"/>
                <a:cs typeface="Times New Roman"/>
              </a:rPr>
              <a:t>a</a:t>
            </a:r>
            <a:r>
              <a:rPr sz="1800" spc="-15" dirty="0">
                <a:latin typeface="Times New Roman"/>
                <a:cs typeface="Times New Roman"/>
              </a:rPr>
              <a:t>r</a:t>
            </a:r>
            <a:r>
              <a:rPr sz="1800" spc="5" dirty="0">
                <a:latin typeface="Times New Roman"/>
                <a:cs typeface="Times New Roman"/>
              </a:rPr>
              <a:t>ac</a:t>
            </a:r>
            <a:r>
              <a:rPr sz="1800" spc="-10" dirty="0">
                <a:latin typeface="Times New Roman"/>
                <a:cs typeface="Times New Roman"/>
              </a:rPr>
              <a:t>t</a:t>
            </a:r>
            <a:r>
              <a:rPr sz="1800" spc="5" dirty="0">
                <a:latin typeface="Times New Roman"/>
                <a:cs typeface="Times New Roman"/>
              </a:rPr>
              <a:t>e</a:t>
            </a:r>
            <a:r>
              <a:rPr sz="1800" dirty="0">
                <a:latin typeface="Times New Roman"/>
                <a:cs typeface="Times New Roman"/>
              </a:rPr>
              <a:t>ri</a:t>
            </a:r>
            <a:r>
              <a:rPr sz="1800" spc="-5" dirty="0">
                <a:latin typeface="Times New Roman"/>
                <a:cs typeface="Times New Roman"/>
              </a:rPr>
              <a:t>s</a:t>
            </a:r>
            <a:r>
              <a:rPr sz="1800" spc="-10" dirty="0">
                <a:latin typeface="Times New Roman"/>
                <a:cs typeface="Times New Roman"/>
              </a:rPr>
              <a:t>t</a:t>
            </a:r>
            <a:r>
              <a:rPr sz="1800" dirty="0">
                <a:latin typeface="Times New Roman"/>
                <a:cs typeface="Times New Roman"/>
              </a:rPr>
              <a:t>i</a:t>
            </a:r>
            <a:r>
              <a:rPr sz="1800" spc="5" dirty="0">
                <a:latin typeface="Times New Roman"/>
                <a:cs typeface="Times New Roman"/>
              </a:rPr>
              <a:t>c</a:t>
            </a:r>
            <a:r>
              <a:rPr sz="1800" dirty="0">
                <a:latin typeface="Times New Roman"/>
                <a:cs typeface="Times New Roman"/>
              </a:rPr>
              <a:t>s	</a:t>
            </a:r>
            <a:r>
              <a:rPr sz="1800" spc="-15" dirty="0">
                <a:latin typeface="Times New Roman"/>
                <a:cs typeface="Times New Roman"/>
              </a:rPr>
              <a:t>d</a:t>
            </a:r>
            <a:r>
              <a:rPr sz="1800" spc="5" dirty="0">
                <a:latin typeface="Times New Roman"/>
                <a:cs typeface="Times New Roman"/>
              </a:rPr>
              <a:t>e</a:t>
            </a:r>
            <a:r>
              <a:rPr sz="1800" spc="-5" dirty="0">
                <a:latin typeface="Times New Roman"/>
                <a:cs typeface="Times New Roman"/>
              </a:rPr>
              <a:t>s</a:t>
            </a:r>
            <a:r>
              <a:rPr sz="1800" spc="5" dirty="0">
                <a:latin typeface="Times New Roman"/>
                <a:cs typeface="Times New Roman"/>
              </a:rPr>
              <a:t>c</a:t>
            </a:r>
            <a:r>
              <a:rPr sz="1800" dirty="0">
                <a:latin typeface="Times New Roman"/>
                <a:cs typeface="Times New Roman"/>
              </a:rPr>
              <a:t>rib</a:t>
            </a:r>
            <a:r>
              <a:rPr sz="1800" spc="5" dirty="0">
                <a:latin typeface="Times New Roman"/>
                <a:cs typeface="Times New Roman"/>
              </a:rPr>
              <a:t>e</a:t>
            </a:r>
            <a:r>
              <a:rPr sz="1800" spc="-15" dirty="0">
                <a:latin typeface="Times New Roman"/>
                <a:cs typeface="Times New Roman"/>
              </a:rPr>
              <a:t>d</a:t>
            </a:r>
            <a:r>
              <a:rPr sz="1800" dirty="0">
                <a:latin typeface="Times New Roman"/>
                <a:cs typeface="Times New Roman"/>
              </a:rPr>
              <a:t>,	</a:t>
            </a:r>
            <a:r>
              <a:rPr sz="1800" spc="5" dirty="0">
                <a:latin typeface="Times New Roman"/>
                <a:cs typeface="Times New Roman"/>
              </a:rPr>
              <a:t>a</a:t>
            </a:r>
            <a:r>
              <a:rPr sz="1800" dirty="0">
                <a:latin typeface="Times New Roman"/>
                <a:cs typeface="Times New Roman"/>
              </a:rPr>
              <a:t>nd	</a:t>
            </a:r>
            <a:r>
              <a:rPr sz="1800" spc="5" dirty="0">
                <a:latin typeface="Times New Roman"/>
                <a:cs typeface="Times New Roman"/>
              </a:rPr>
              <a:t>a</a:t>
            </a:r>
            <a:r>
              <a:rPr sz="1800" dirty="0">
                <a:latin typeface="Times New Roman"/>
                <a:cs typeface="Times New Roman"/>
              </a:rPr>
              <a:t>ft</a:t>
            </a:r>
            <a:r>
              <a:rPr sz="1800" spc="5" dirty="0">
                <a:latin typeface="Times New Roman"/>
                <a:cs typeface="Times New Roman"/>
              </a:rPr>
              <a:t>e</a:t>
            </a:r>
            <a:r>
              <a:rPr sz="1800" dirty="0">
                <a:latin typeface="Times New Roman"/>
                <a:cs typeface="Times New Roman"/>
              </a:rPr>
              <a:t>r</a:t>
            </a:r>
            <a:r>
              <a:rPr sz="1800" spc="-5" dirty="0">
                <a:latin typeface="Times New Roman"/>
                <a:cs typeface="Times New Roman"/>
              </a:rPr>
              <a:t>w</a:t>
            </a:r>
            <a:r>
              <a:rPr sz="1800" spc="5" dirty="0">
                <a:latin typeface="Times New Roman"/>
                <a:cs typeface="Times New Roman"/>
              </a:rPr>
              <a:t>a</a:t>
            </a:r>
            <a:r>
              <a:rPr sz="1800" dirty="0">
                <a:latin typeface="Times New Roman"/>
                <a:cs typeface="Times New Roman"/>
              </a:rPr>
              <a:t>rd	</a:t>
            </a:r>
            <a:r>
              <a:rPr sz="1800" spc="-10" dirty="0">
                <a:latin typeface="Times New Roman"/>
                <a:cs typeface="Times New Roman"/>
              </a:rPr>
              <a:t>c</a:t>
            </a:r>
            <a:r>
              <a:rPr sz="1800" spc="5" dirty="0">
                <a:latin typeface="Times New Roman"/>
                <a:cs typeface="Times New Roman"/>
              </a:rPr>
              <a:t>a</a:t>
            </a:r>
            <a:r>
              <a:rPr sz="1800" dirty="0">
                <a:latin typeface="Times New Roman"/>
                <a:cs typeface="Times New Roman"/>
              </a:rPr>
              <a:t>n	indi</a:t>
            </a:r>
            <a:r>
              <a:rPr sz="1800" spc="-15" dirty="0">
                <a:latin typeface="Times New Roman"/>
                <a:cs typeface="Times New Roman"/>
              </a:rPr>
              <a:t>r</a:t>
            </a:r>
            <a:r>
              <a:rPr sz="1800" spc="5" dirty="0">
                <a:latin typeface="Times New Roman"/>
                <a:cs typeface="Times New Roman"/>
              </a:rPr>
              <a:t>ec</a:t>
            </a:r>
            <a:r>
              <a:rPr sz="1800" spc="-10" dirty="0">
                <a:latin typeface="Times New Roman"/>
                <a:cs typeface="Times New Roman"/>
              </a:rPr>
              <a:t>tl</a:t>
            </a:r>
            <a:r>
              <a:rPr sz="1800" dirty="0">
                <a:latin typeface="Times New Roman"/>
                <a:cs typeface="Times New Roman"/>
              </a:rPr>
              <a:t>y	under</a:t>
            </a:r>
            <a:r>
              <a:rPr sz="1800" spc="-5" dirty="0">
                <a:latin typeface="Times New Roman"/>
                <a:cs typeface="Times New Roman"/>
              </a:rPr>
              <a:t>s</a:t>
            </a:r>
            <a:r>
              <a:rPr sz="1800" spc="-10" dirty="0">
                <a:latin typeface="Times New Roman"/>
                <a:cs typeface="Times New Roman"/>
              </a:rPr>
              <a:t>t</a:t>
            </a:r>
            <a:r>
              <a:rPr sz="1800" spc="5" dirty="0">
                <a:latin typeface="Times New Roman"/>
                <a:cs typeface="Times New Roman"/>
              </a:rPr>
              <a:t>a</a:t>
            </a:r>
            <a:r>
              <a:rPr sz="1800" dirty="0">
                <a:latin typeface="Times New Roman"/>
                <a:cs typeface="Times New Roman"/>
              </a:rPr>
              <a:t>nd	l</a:t>
            </a:r>
            <a:r>
              <a:rPr sz="1800" spc="-15" dirty="0">
                <a:latin typeface="Times New Roman"/>
                <a:cs typeface="Times New Roman"/>
              </a:rPr>
              <a:t>o</a:t>
            </a:r>
            <a:r>
              <a:rPr sz="1800" spc="5" dirty="0">
                <a:latin typeface="Times New Roman"/>
                <a:cs typeface="Times New Roman"/>
              </a:rPr>
              <a:t>cal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16920" y="2492241"/>
            <a:ext cx="5979160" cy="791210"/>
          </a:xfrm>
          <a:prstGeom prst="rect">
            <a:avLst/>
          </a:prstGeom>
        </p:spPr>
        <p:txBody>
          <a:bodyPr vert="horz" wrap="square" lIns="0" tIns="12065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0"/>
              </a:spcBef>
            </a:pPr>
            <a:r>
              <a:rPr sz="1800" dirty="0">
                <a:latin typeface="Times New Roman"/>
                <a:cs typeface="Times New Roman"/>
              </a:rPr>
              <a:t>environmental</a:t>
            </a:r>
            <a:r>
              <a:rPr sz="1800" spc="-3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characteristics</a:t>
            </a:r>
            <a:r>
              <a:rPr sz="1800" spc="-4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through</a:t>
            </a:r>
            <a:r>
              <a:rPr sz="1800" spc="-2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the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plant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traits.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855"/>
              </a:spcBef>
            </a:pPr>
            <a:r>
              <a:rPr sz="1800" dirty="0">
                <a:latin typeface="Times New Roman"/>
                <a:cs typeface="Times New Roman"/>
              </a:rPr>
              <a:t>(1)Degree</a:t>
            </a:r>
            <a:r>
              <a:rPr sz="1800" spc="-2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of</a:t>
            </a:r>
            <a:r>
              <a:rPr sz="1800" spc="-2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clustering</a:t>
            </a:r>
            <a:r>
              <a:rPr sz="1800" spc="-2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of</a:t>
            </a:r>
            <a:r>
              <a:rPr sz="1800" spc="-2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the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vegetative</a:t>
            </a:r>
            <a:r>
              <a:rPr sz="1800" spc="-4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individuals</a:t>
            </a:r>
            <a:r>
              <a:rPr sz="1800" spc="-3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(sociability)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904956" y="3451904"/>
            <a:ext cx="7475855" cy="1122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Times New Roman"/>
                <a:cs typeface="Times New Roman"/>
              </a:rPr>
              <a:t>The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sociability</a:t>
            </a:r>
            <a:r>
              <a:rPr sz="1800" dirty="0">
                <a:latin typeface="Times New Roman"/>
                <a:cs typeface="Times New Roman"/>
              </a:rPr>
              <a:t> of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plant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population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refers</a:t>
            </a:r>
            <a:r>
              <a:rPr sz="1800" dirty="0">
                <a:latin typeface="Times New Roman"/>
                <a:cs typeface="Times New Roman"/>
              </a:rPr>
              <a:t> to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the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degree</a:t>
            </a:r>
            <a:r>
              <a:rPr sz="1800" dirty="0">
                <a:latin typeface="Times New Roman"/>
                <a:cs typeface="Times New Roman"/>
              </a:rPr>
              <a:t> of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clustering</a:t>
            </a:r>
            <a:r>
              <a:rPr sz="1800" dirty="0">
                <a:latin typeface="Times New Roman"/>
                <a:cs typeface="Times New Roman"/>
              </a:rPr>
              <a:t> of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the </a:t>
            </a:r>
            <a:r>
              <a:rPr sz="1800" spc="-434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individuals </a:t>
            </a:r>
            <a:r>
              <a:rPr sz="1800" dirty="0">
                <a:latin typeface="Times New Roman"/>
                <a:cs typeface="Times New Roman"/>
              </a:rPr>
              <a:t>of </a:t>
            </a:r>
            <a:r>
              <a:rPr sz="1800" spc="-5" dirty="0">
                <a:latin typeface="Times New Roman"/>
                <a:cs typeface="Times New Roman"/>
              </a:rPr>
              <a:t>the plant population </a:t>
            </a:r>
            <a:r>
              <a:rPr sz="1800" dirty="0">
                <a:latin typeface="Times New Roman"/>
                <a:cs typeface="Times New Roman"/>
              </a:rPr>
              <a:t>, </a:t>
            </a:r>
            <a:r>
              <a:rPr sz="1800" spc="-5" dirty="0">
                <a:latin typeface="Times New Roman"/>
                <a:cs typeface="Times New Roman"/>
              </a:rPr>
              <a:t>i.e., </a:t>
            </a:r>
            <a:r>
              <a:rPr sz="1800" dirty="0">
                <a:latin typeface="Times New Roman"/>
                <a:cs typeface="Times New Roman"/>
              </a:rPr>
              <a:t>the </a:t>
            </a:r>
            <a:r>
              <a:rPr sz="1800" spc="-5" dirty="0">
                <a:latin typeface="Times New Roman"/>
                <a:cs typeface="Times New Roman"/>
              </a:rPr>
              <a:t>relative gregariousness </a:t>
            </a:r>
            <a:r>
              <a:rPr sz="1800" dirty="0">
                <a:latin typeface="Times New Roman"/>
                <a:cs typeface="Times New Roman"/>
              </a:rPr>
              <a:t>or </a:t>
            </a:r>
            <a:r>
              <a:rPr sz="1800" spc="-5" dirty="0">
                <a:latin typeface="Times New Roman"/>
                <a:cs typeface="Times New Roman"/>
              </a:rPr>
              <a:t>clumping </a:t>
            </a:r>
            <a:r>
              <a:rPr sz="1800" dirty="0">
                <a:latin typeface="Times New Roman"/>
                <a:cs typeface="Times New Roman"/>
              </a:rPr>
              <a:t> of the </a:t>
            </a:r>
            <a:r>
              <a:rPr sz="1800" spc="-5" dirty="0">
                <a:latin typeface="Times New Roman"/>
                <a:cs typeface="Times New Roman"/>
              </a:rPr>
              <a:t>individuals </a:t>
            </a:r>
            <a:r>
              <a:rPr sz="1800" dirty="0">
                <a:latin typeface="Times New Roman"/>
                <a:cs typeface="Times New Roman"/>
              </a:rPr>
              <a:t>of the </a:t>
            </a:r>
            <a:r>
              <a:rPr sz="1800" spc="-5" dirty="0">
                <a:latin typeface="Times New Roman"/>
                <a:cs typeface="Times New Roman"/>
              </a:rPr>
              <a:t>plant population. </a:t>
            </a:r>
            <a:r>
              <a:rPr sz="1800" dirty="0">
                <a:latin typeface="Times New Roman"/>
                <a:cs typeface="Times New Roman"/>
              </a:rPr>
              <a:t>The </a:t>
            </a:r>
            <a:r>
              <a:rPr sz="1800" spc="-5" dirty="0">
                <a:latin typeface="Times New Roman"/>
                <a:cs typeface="Times New Roman"/>
              </a:rPr>
              <a:t>sociability can </a:t>
            </a:r>
            <a:r>
              <a:rPr sz="1800" dirty="0">
                <a:latin typeface="Times New Roman"/>
                <a:cs typeface="Times New Roman"/>
              </a:rPr>
              <a:t>be divided into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five </a:t>
            </a:r>
            <a:r>
              <a:rPr sz="1800" spc="-434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grades</a:t>
            </a:r>
            <a:r>
              <a:rPr sz="1800" spc="-1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as described</a:t>
            </a:r>
            <a:r>
              <a:rPr sz="1800" spc="-2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in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detail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in</a:t>
            </a:r>
            <a:r>
              <a:rPr sz="1800" spc="-40" dirty="0">
                <a:latin typeface="Times New Roman"/>
                <a:cs typeface="Times New Roman"/>
              </a:rPr>
              <a:t> </a:t>
            </a:r>
            <a:r>
              <a:rPr sz="1800" spc="-20" dirty="0">
                <a:latin typeface="Times New Roman"/>
                <a:cs typeface="Times New Roman"/>
              </a:rPr>
              <a:t>Table.</a:t>
            </a:r>
            <a:endParaRPr sz="180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323387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364739" y="1084981"/>
            <a:ext cx="34931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Times New Roman"/>
                <a:cs typeface="Times New Roman"/>
              </a:rPr>
              <a:t>Plant</a:t>
            </a:r>
            <a:r>
              <a:rPr sz="1800" spc="-2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population</a:t>
            </a:r>
            <a:r>
              <a:rPr sz="1800" spc="-4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society</a:t>
            </a:r>
            <a:r>
              <a:rPr sz="1800" spc="-2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grading</a:t>
            </a:r>
            <a:r>
              <a:rPr sz="1800" spc="-3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table</a:t>
            </a:r>
            <a:endParaRPr sz="1800">
              <a:latin typeface="Times New Roman"/>
              <a:cs typeface="Times New Roman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389186" y="1454522"/>
          <a:ext cx="8136890" cy="330199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3761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644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962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Grade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406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80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Degree</a:t>
                      </a:r>
                      <a:r>
                        <a:rPr sz="1800" spc="-3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1800" spc="-4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Clustering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406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Growth</a:t>
                      </a:r>
                      <a:r>
                        <a:rPr sz="1800" spc="-3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Pattern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406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3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800" spc="-5" dirty="0">
                          <a:latin typeface="Times New Roman"/>
                          <a:cs typeface="Times New Roman"/>
                        </a:rPr>
                        <a:t>First</a:t>
                      </a:r>
                      <a:r>
                        <a:rPr sz="18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spc="-5" dirty="0">
                          <a:latin typeface="Times New Roman"/>
                          <a:cs typeface="Times New Roman"/>
                        </a:rPr>
                        <a:t>Grade</a:t>
                      </a:r>
                      <a:r>
                        <a:rPr sz="18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(soc.1)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406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800" spc="-5" dirty="0">
                          <a:latin typeface="Times New Roman"/>
                          <a:cs typeface="Times New Roman"/>
                        </a:rPr>
                        <a:t>Growing</a:t>
                      </a:r>
                      <a:r>
                        <a:rPr sz="18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alone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406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800" spc="-5" dirty="0">
                          <a:latin typeface="Times New Roman"/>
                          <a:cs typeface="Times New Roman"/>
                        </a:rPr>
                        <a:t>Growing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spc="-15" dirty="0">
                          <a:latin typeface="Times New Roman"/>
                          <a:cs typeface="Times New Roman"/>
                        </a:rPr>
                        <a:t>solitary,</a:t>
                      </a:r>
                      <a:r>
                        <a:rPr sz="1800" spc="-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spc="-5" dirty="0">
                          <a:latin typeface="Times New Roman"/>
                          <a:cs typeface="Times New Roman"/>
                        </a:rPr>
                        <a:t>single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406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007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380"/>
                        </a:spcBef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Second</a:t>
                      </a:r>
                      <a:r>
                        <a:rPr sz="1800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spc="-5" dirty="0">
                          <a:latin typeface="Times New Roman"/>
                          <a:cs typeface="Times New Roman"/>
                        </a:rPr>
                        <a:t>Grade</a:t>
                      </a:r>
                      <a:r>
                        <a:rPr sz="18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(soc.2)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17526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1380"/>
                        </a:spcBef>
                      </a:pPr>
                      <a:r>
                        <a:rPr sz="1800" spc="-5" dirty="0">
                          <a:latin typeface="Times New Roman"/>
                          <a:cs typeface="Times New Roman"/>
                        </a:rPr>
                        <a:t>Growing</a:t>
                      </a:r>
                      <a:r>
                        <a:rPr sz="18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in</a:t>
                      </a:r>
                      <a:r>
                        <a:rPr sz="18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clusters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17526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1235710" marR="376555" indent="-855344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800" spc="-5" dirty="0">
                          <a:latin typeface="Times New Roman"/>
                          <a:cs typeface="Times New Roman"/>
                        </a:rPr>
                        <a:t>Forming clumps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or </a:t>
                      </a:r>
                      <a:r>
                        <a:rPr sz="1800" spc="-5" dirty="0">
                          <a:latin typeface="Times New Roman"/>
                          <a:cs typeface="Times New Roman"/>
                        </a:rPr>
                        <a:t>dense </a:t>
                      </a:r>
                      <a:r>
                        <a:rPr sz="1800" spc="-434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groups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380"/>
                        </a:spcBef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Third</a:t>
                      </a:r>
                      <a:r>
                        <a:rPr sz="1800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spc="-5" dirty="0">
                          <a:latin typeface="Times New Roman"/>
                          <a:cs typeface="Times New Roman"/>
                        </a:rPr>
                        <a:t>Grade</a:t>
                      </a:r>
                      <a:r>
                        <a:rPr sz="18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(soc.3)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17526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930910" marR="304800" indent="-61912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800" spc="-5" dirty="0">
                          <a:latin typeface="Times New Roman"/>
                          <a:cs typeface="Times New Roman"/>
                        </a:rPr>
                        <a:t>Growing</a:t>
                      </a:r>
                      <a:r>
                        <a:rPr sz="18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in</a:t>
                      </a:r>
                      <a:r>
                        <a:rPr sz="1800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patches</a:t>
                      </a:r>
                      <a:r>
                        <a:rPr sz="18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or </a:t>
                      </a:r>
                      <a:r>
                        <a:rPr sz="1800" spc="-434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cushions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1147445" marR="375920" indent="-76517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800" spc="-5" dirty="0">
                          <a:latin typeface="Times New Roman"/>
                          <a:cs typeface="Times New Roman"/>
                        </a:rPr>
                        <a:t>Forming</a:t>
                      </a:r>
                      <a:r>
                        <a:rPr sz="18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spc="-5" dirty="0">
                          <a:latin typeface="Times New Roman"/>
                          <a:cs typeface="Times New Roman"/>
                        </a:rPr>
                        <a:t>small</a:t>
                      </a:r>
                      <a:r>
                        <a:rPr sz="18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patches</a:t>
                      </a:r>
                      <a:r>
                        <a:rPr sz="1800" spc="-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or </a:t>
                      </a:r>
                      <a:r>
                        <a:rPr sz="1800" spc="-434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cushions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380"/>
                        </a:spcBef>
                      </a:pPr>
                      <a:r>
                        <a:rPr sz="1800" spc="-5" dirty="0">
                          <a:latin typeface="Times New Roman"/>
                          <a:cs typeface="Times New Roman"/>
                        </a:rPr>
                        <a:t>Fourth</a:t>
                      </a:r>
                      <a:r>
                        <a:rPr sz="18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spc="-5" dirty="0">
                          <a:latin typeface="Times New Roman"/>
                          <a:cs typeface="Times New Roman"/>
                        </a:rPr>
                        <a:t>Grade</a:t>
                      </a:r>
                      <a:r>
                        <a:rPr sz="18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(soc.4)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17526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380"/>
                        </a:spcBef>
                      </a:pPr>
                      <a:r>
                        <a:rPr sz="1800" spc="-5" dirty="0">
                          <a:latin typeface="Times New Roman"/>
                          <a:cs typeface="Times New Roman"/>
                        </a:rPr>
                        <a:t>Growing</a:t>
                      </a:r>
                      <a:r>
                        <a:rPr sz="18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in</a:t>
                      </a:r>
                      <a:r>
                        <a:rPr sz="18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spc="-5" dirty="0">
                          <a:latin typeface="Times New Roman"/>
                          <a:cs typeface="Times New Roman"/>
                        </a:rPr>
                        <a:t>small</a:t>
                      </a:r>
                      <a:r>
                        <a:rPr sz="18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groups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17526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532130" marR="208279" indent="-31877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800" spc="-5" dirty="0">
                          <a:latin typeface="Times New Roman"/>
                          <a:cs typeface="Times New Roman"/>
                        </a:rPr>
                        <a:t>Growing</a:t>
                      </a:r>
                      <a:r>
                        <a:rPr sz="18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in</a:t>
                      </a:r>
                      <a:r>
                        <a:rPr sz="18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spc="-5" dirty="0">
                          <a:latin typeface="Times New Roman"/>
                          <a:cs typeface="Times New Roman"/>
                        </a:rPr>
                        <a:t>small</a:t>
                      </a:r>
                      <a:r>
                        <a:rPr sz="18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colonies</a:t>
                      </a:r>
                      <a:r>
                        <a:rPr sz="1800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or </a:t>
                      </a:r>
                      <a:r>
                        <a:rPr sz="1800" spc="-434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spc="-5" dirty="0">
                          <a:latin typeface="Times New Roman"/>
                          <a:cs typeface="Times New Roman"/>
                        </a:rPr>
                        <a:t>forming </a:t>
                      </a:r>
                      <a:r>
                        <a:rPr sz="1800" spc="-10" dirty="0">
                          <a:latin typeface="Times New Roman"/>
                          <a:cs typeface="Times New Roman"/>
                        </a:rPr>
                        <a:t>larger</a:t>
                      </a:r>
                      <a:r>
                        <a:rPr sz="18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carpets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380"/>
                        </a:spcBef>
                      </a:pPr>
                      <a:r>
                        <a:rPr sz="1800" spc="-5" dirty="0">
                          <a:latin typeface="Times New Roman"/>
                          <a:cs typeface="Times New Roman"/>
                        </a:rPr>
                        <a:t>Fifth</a:t>
                      </a:r>
                      <a:r>
                        <a:rPr sz="18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spc="-5" dirty="0">
                          <a:latin typeface="Times New Roman"/>
                          <a:cs typeface="Times New Roman"/>
                        </a:rPr>
                        <a:t>Grade</a:t>
                      </a:r>
                      <a:r>
                        <a:rPr sz="18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(soc.5)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17526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380"/>
                        </a:spcBef>
                      </a:pPr>
                      <a:r>
                        <a:rPr sz="1800" spc="-5" dirty="0">
                          <a:latin typeface="Times New Roman"/>
                          <a:cs typeface="Times New Roman"/>
                        </a:rPr>
                        <a:t>Growing</a:t>
                      </a:r>
                      <a:r>
                        <a:rPr sz="18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in</a:t>
                      </a:r>
                      <a:r>
                        <a:rPr sz="18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spc="-10" dirty="0">
                          <a:latin typeface="Times New Roman"/>
                          <a:cs typeface="Times New Roman"/>
                        </a:rPr>
                        <a:t>large</a:t>
                      </a:r>
                      <a:r>
                        <a:rPr sz="18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groups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17526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632460" marR="135890" indent="-492759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800" spc="-5" dirty="0">
                          <a:latin typeface="Times New Roman"/>
                          <a:cs typeface="Times New Roman"/>
                        </a:rPr>
                        <a:t>Growing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in </a:t>
                      </a:r>
                      <a:r>
                        <a:rPr sz="1800" spc="-20" dirty="0">
                          <a:latin typeface="Times New Roman"/>
                          <a:cs typeface="Times New Roman"/>
                        </a:rPr>
                        <a:t>larger, </a:t>
                      </a:r>
                      <a:r>
                        <a:rPr sz="1800" spc="-5" dirty="0">
                          <a:latin typeface="Times New Roman"/>
                          <a:cs typeface="Times New Roman"/>
                        </a:rPr>
                        <a:t>almost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pure </a:t>
                      </a:r>
                      <a:r>
                        <a:rPr sz="1800" spc="-434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population</a:t>
                      </a:r>
                      <a:r>
                        <a:rPr sz="18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stand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30259" y="217838"/>
            <a:ext cx="610997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dirty="0">
                <a:latin typeface="Times New Roman"/>
                <a:cs typeface="Times New Roman"/>
              </a:rPr>
              <a:t>Qualitative</a:t>
            </a:r>
            <a:r>
              <a:rPr sz="2800" b="1" spc="-40" dirty="0">
                <a:latin typeface="Times New Roman"/>
                <a:cs typeface="Times New Roman"/>
              </a:rPr>
              <a:t> </a:t>
            </a:r>
            <a:r>
              <a:rPr sz="2800" b="1" spc="-5" dirty="0">
                <a:latin typeface="Times New Roman"/>
                <a:cs typeface="Times New Roman"/>
              </a:rPr>
              <a:t>survey</a:t>
            </a:r>
            <a:r>
              <a:rPr sz="2800" b="1" spc="-10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of</a:t>
            </a:r>
            <a:r>
              <a:rPr sz="2800" b="1" spc="-10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plant</a:t>
            </a:r>
            <a:r>
              <a:rPr sz="2800" b="1" spc="-10" dirty="0">
                <a:latin typeface="Times New Roman"/>
                <a:cs typeface="Times New Roman"/>
              </a:rPr>
              <a:t> </a:t>
            </a:r>
            <a:r>
              <a:rPr sz="2800" b="1" spc="-5" dirty="0">
                <a:latin typeface="Times New Roman"/>
                <a:cs typeface="Times New Roman"/>
              </a:rPr>
              <a:t>communities</a:t>
            </a:r>
            <a:endParaRPr sz="280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107370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46284" y="1301005"/>
            <a:ext cx="7908290" cy="24034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Times New Roman"/>
                <a:cs typeface="Times New Roman"/>
              </a:rPr>
              <a:t>(2)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Structural </a:t>
            </a:r>
            <a:r>
              <a:rPr sz="1800" dirty="0">
                <a:latin typeface="Times New Roman"/>
                <a:cs typeface="Times New Roman"/>
              </a:rPr>
              <a:t>(hierarchical)</a:t>
            </a:r>
            <a:r>
              <a:rPr sz="1800" spc="-3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characteristic</a:t>
            </a:r>
            <a:r>
              <a:rPr sz="1800" spc="-4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of</a:t>
            </a:r>
            <a:r>
              <a:rPr sz="1800" spc="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vegetation</a:t>
            </a:r>
            <a:r>
              <a:rPr sz="1800" spc="-3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community</a:t>
            </a:r>
            <a:endParaRPr sz="1800">
              <a:latin typeface="Times New Roman"/>
              <a:cs typeface="Times New Roman"/>
            </a:endParaRPr>
          </a:p>
          <a:p>
            <a:pPr marL="372110" marR="5080" algn="just">
              <a:lnSpc>
                <a:spcPct val="150000"/>
              </a:lnSpc>
              <a:spcBef>
                <a:spcPts val="360"/>
              </a:spcBef>
            </a:pP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Plant community generally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has certain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biological composition has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hierarchies </a:t>
            </a:r>
            <a:r>
              <a:rPr sz="1800" spc="-15" dirty="0">
                <a:solidFill>
                  <a:srgbClr val="C00000"/>
                </a:solidFill>
                <a:latin typeface="Times New Roman"/>
                <a:cs typeface="Times New Roman"/>
              </a:rPr>
              <a:t>on </a:t>
            </a:r>
            <a:r>
              <a:rPr sz="1800" spc="-1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biodistribution,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and has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circadian rhythm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and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seasonal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changes, and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increase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and 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decrease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phenomena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in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terms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of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time. </a:t>
            </a:r>
            <a:r>
              <a:rPr sz="1800" dirty="0">
                <a:latin typeface="Times New Roman"/>
                <a:cs typeface="Times New Roman"/>
              </a:rPr>
              <a:t>In </a:t>
            </a:r>
            <a:r>
              <a:rPr sz="1800" spc="-5" dirty="0">
                <a:latin typeface="Times New Roman"/>
                <a:cs typeface="Times New Roman"/>
              </a:rPr>
              <a:t>addition, </a:t>
            </a:r>
            <a:r>
              <a:rPr sz="1800" dirty="0">
                <a:latin typeface="Times New Roman"/>
                <a:cs typeface="Times New Roman"/>
              </a:rPr>
              <a:t>various </a:t>
            </a:r>
            <a:r>
              <a:rPr sz="1800" spc="-5" dirty="0">
                <a:latin typeface="Times New Roman"/>
                <a:cs typeface="Times New Roman"/>
              </a:rPr>
              <a:t>bio </a:t>
            </a:r>
            <a:r>
              <a:rPr sz="1800" dirty="0">
                <a:latin typeface="Times New Roman"/>
                <a:cs typeface="Times New Roman"/>
              </a:rPr>
              <a:t>s are </a:t>
            </a:r>
            <a:r>
              <a:rPr sz="1800" spc="-5" dirty="0">
                <a:latin typeface="Times New Roman"/>
                <a:cs typeface="Times New Roman"/>
              </a:rPr>
              <a:t>mutually 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dependent, mutually influencing, </a:t>
            </a:r>
            <a:r>
              <a:rPr sz="1800" dirty="0">
                <a:latin typeface="Times New Roman"/>
                <a:cs typeface="Times New Roman"/>
              </a:rPr>
              <a:t>and their </a:t>
            </a:r>
            <a:r>
              <a:rPr sz="1800" spc="-5" dirty="0">
                <a:latin typeface="Times New Roman"/>
                <a:cs typeface="Times New Roman"/>
              </a:rPr>
              <a:t>respective environment </a:t>
            </a:r>
            <a:r>
              <a:rPr sz="1800" dirty="0">
                <a:latin typeface="Times New Roman"/>
                <a:cs typeface="Times New Roman"/>
              </a:rPr>
              <a:t>and </a:t>
            </a:r>
            <a:r>
              <a:rPr sz="1800" spc="-5" dirty="0">
                <a:latin typeface="Times New Roman"/>
                <a:cs typeface="Times New Roman"/>
              </a:rPr>
              <a:t>biological </a:t>
            </a:r>
            <a:r>
              <a:rPr sz="1800" dirty="0">
                <a:latin typeface="Times New Roman"/>
                <a:cs typeface="Times New Roman"/>
              </a:rPr>
              <a:t> population</a:t>
            </a:r>
            <a:r>
              <a:rPr sz="1800" spc="-2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has a</a:t>
            </a:r>
            <a:r>
              <a:rPr sz="1800" spc="-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close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mutual </a:t>
            </a:r>
            <a:r>
              <a:rPr sz="1800" dirty="0">
                <a:latin typeface="Times New Roman"/>
                <a:cs typeface="Times New Roman"/>
              </a:rPr>
              <a:t>influence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relationship.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30259" y="217838"/>
            <a:ext cx="610997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dirty="0">
                <a:latin typeface="Times New Roman"/>
                <a:cs typeface="Times New Roman"/>
              </a:rPr>
              <a:t>Qualitative</a:t>
            </a:r>
            <a:r>
              <a:rPr sz="2800" b="1" spc="-40" dirty="0">
                <a:latin typeface="Times New Roman"/>
                <a:cs typeface="Times New Roman"/>
              </a:rPr>
              <a:t> </a:t>
            </a:r>
            <a:r>
              <a:rPr sz="2800" b="1" spc="-5" dirty="0">
                <a:latin typeface="Times New Roman"/>
                <a:cs typeface="Times New Roman"/>
              </a:rPr>
              <a:t>survey</a:t>
            </a:r>
            <a:r>
              <a:rPr sz="2800" b="1" spc="-10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of</a:t>
            </a:r>
            <a:r>
              <a:rPr sz="2800" b="1" spc="-10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plant</a:t>
            </a:r>
            <a:r>
              <a:rPr sz="2800" b="1" spc="-10" dirty="0">
                <a:latin typeface="Times New Roman"/>
                <a:cs typeface="Times New Roman"/>
              </a:rPr>
              <a:t> </a:t>
            </a:r>
            <a:r>
              <a:rPr sz="2800" b="1" spc="-5" dirty="0">
                <a:latin typeface="Times New Roman"/>
                <a:cs typeface="Times New Roman"/>
              </a:rPr>
              <a:t>communities</a:t>
            </a:r>
            <a:endParaRPr sz="280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388451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30259" y="217838"/>
            <a:ext cx="632968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dirty="0">
                <a:latin typeface="Times New Roman"/>
                <a:cs typeface="Times New Roman"/>
              </a:rPr>
              <a:t>Quantitative</a:t>
            </a:r>
            <a:r>
              <a:rPr sz="2800" b="1" spc="-25" dirty="0">
                <a:latin typeface="Times New Roman"/>
                <a:cs typeface="Times New Roman"/>
              </a:rPr>
              <a:t> </a:t>
            </a:r>
            <a:r>
              <a:rPr sz="2800" b="1" spc="-5" dirty="0">
                <a:latin typeface="Times New Roman"/>
                <a:cs typeface="Times New Roman"/>
              </a:rPr>
              <a:t>survey</a:t>
            </a:r>
            <a:r>
              <a:rPr sz="2800" b="1" spc="-25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of plant</a:t>
            </a:r>
            <a:r>
              <a:rPr sz="2800" b="1" spc="-10" dirty="0">
                <a:latin typeface="Times New Roman"/>
                <a:cs typeface="Times New Roman"/>
              </a:rPr>
              <a:t> </a:t>
            </a:r>
            <a:r>
              <a:rPr sz="2800" b="1" spc="-5" dirty="0">
                <a:latin typeface="Times New Roman"/>
                <a:cs typeface="Times New Roman"/>
              </a:rPr>
              <a:t>communities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46284" y="1084981"/>
            <a:ext cx="7979409" cy="34004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Times New Roman"/>
                <a:cs typeface="Times New Roman"/>
              </a:rPr>
              <a:t>1.</a:t>
            </a:r>
            <a:r>
              <a:rPr sz="1800" spc="45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Key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Points</a:t>
            </a:r>
            <a:r>
              <a:rPr sz="1800" dirty="0">
                <a:latin typeface="Times New Roman"/>
                <a:cs typeface="Times New Roman"/>
              </a:rPr>
              <a:t> for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Sample</a:t>
            </a:r>
            <a:r>
              <a:rPr sz="1800" spc="-8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Area Sampling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Survey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Method</a:t>
            </a:r>
            <a:endParaRPr sz="1800">
              <a:latin typeface="Times New Roman"/>
              <a:cs typeface="Times New Roman"/>
            </a:endParaRPr>
          </a:p>
          <a:p>
            <a:pPr marL="300355" marR="5080" algn="just">
              <a:lnSpc>
                <a:spcPct val="120300"/>
              </a:lnSpc>
              <a:spcBef>
                <a:spcPts val="1020"/>
              </a:spcBef>
            </a:pPr>
            <a:r>
              <a:rPr sz="1800" spc="-20" dirty="0">
                <a:solidFill>
                  <a:srgbClr val="C00000"/>
                </a:solidFill>
                <a:latin typeface="Times New Roman"/>
                <a:cs typeface="Times New Roman"/>
              </a:rPr>
              <a:t>Vegetation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quantitative survey method </a:t>
            </a:r>
            <a:r>
              <a:rPr sz="1800" dirty="0">
                <a:latin typeface="Times New Roman"/>
                <a:cs typeface="Times New Roman"/>
              </a:rPr>
              <a:t>is to </a:t>
            </a:r>
            <a:r>
              <a:rPr sz="1800" spc="-5" dirty="0">
                <a:latin typeface="Times New Roman"/>
                <a:cs typeface="Times New Roman"/>
              </a:rPr>
              <a:t>select </a:t>
            </a:r>
            <a:r>
              <a:rPr sz="1800" dirty="0">
                <a:latin typeface="Times New Roman"/>
                <a:cs typeface="Times New Roman"/>
              </a:rPr>
              <a:t>appropriate </a:t>
            </a:r>
            <a:r>
              <a:rPr sz="1800" spc="-5" dirty="0">
                <a:latin typeface="Times New Roman"/>
                <a:cs typeface="Times New Roman"/>
              </a:rPr>
              <a:t>sample </a:t>
            </a:r>
            <a:r>
              <a:rPr sz="1800" dirty="0">
                <a:latin typeface="Times New Roman"/>
                <a:cs typeface="Times New Roman"/>
              </a:rPr>
              <a:t>areas in </a:t>
            </a:r>
            <a:r>
              <a:rPr sz="1800" spc="-5" dirty="0">
                <a:latin typeface="Times New Roman"/>
                <a:cs typeface="Times New Roman"/>
              </a:rPr>
              <a:t>the 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survey region </a:t>
            </a:r>
            <a:r>
              <a:rPr sz="1800" dirty="0">
                <a:latin typeface="Times New Roman"/>
                <a:cs typeface="Times New Roman"/>
              </a:rPr>
              <a:t>according to </a:t>
            </a:r>
            <a:r>
              <a:rPr sz="1800" spc="-5" dirty="0">
                <a:latin typeface="Times New Roman"/>
                <a:cs typeface="Times New Roman"/>
              </a:rPr>
              <a:t>environment, </a:t>
            </a:r>
            <a:r>
              <a:rPr sz="1800" dirty="0">
                <a:latin typeface="Times New Roman"/>
                <a:cs typeface="Times New Roman"/>
              </a:rPr>
              <a:t>life </a:t>
            </a:r>
            <a:r>
              <a:rPr sz="1800" spc="-5" dirty="0">
                <a:latin typeface="Times New Roman"/>
                <a:cs typeface="Times New Roman"/>
              </a:rPr>
              <a:t>forms </a:t>
            </a:r>
            <a:r>
              <a:rPr sz="1800" dirty="0">
                <a:latin typeface="Times New Roman"/>
                <a:cs typeface="Times New Roman"/>
              </a:rPr>
              <a:t>of </a:t>
            </a:r>
            <a:r>
              <a:rPr sz="1800" spc="-5" dirty="0">
                <a:latin typeface="Times New Roman"/>
                <a:cs typeface="Times New Roman"/>
              </a:rPr>
              <a:t>plants, </a:t>
            </a:r>
            <a:r>
              <a:rPr sz="1800" spc="-10" dirty="0">
                <a:latin typeface="Times New Roman"/>
                <a:cs typeface="Times New Roman"/>
              </a:rPr>
              <a:t>canopy </a:t>
            </a:r>
            <a:r>
              <a:rPr sz="1800" spc="-5" dirty="0">
                <a:latin typeface="Times New Roman"/>
                <a:cs typeface="Times New Roman"/>
              </a:rPr>
              <a:t>structure and 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distribution </a:t>
            </a:r>
            <a:r>
              <a:rPr sz="1800" dirty="0">
                <a:latin typeface="Times New Roman"/>
                <a:cs typeface="Times New Roman"/>
              </a:rPr>
              <a:t>and </a:t>
            </a:r>
            <a:r>
              <a:rPr sz="1800" spc="-5" dirty="0">
                <a:latin typeface="Times New Roman"/>
                <a:cs typeface="Times New Roman"/>
              </a:rPr>
              <a:t>survey</a:t>
            </a:r>
            <a:r>
              <a:rPr sz="1800" spc="44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purposes and </a:t>
            </a:r>
            <a:r>
              <a:rPr sz="1800" spc="-5" dirty="0">
                <a:latin typeface="Times New Roman"/>
                <a:cs typeface="Times New Roman"/>
              </a:rPr>
              <a:t>other conditions </a:t>
            </a:r>
            <a:r>
              <a:rPr sz="1800" dirty="0">
                <a:latin typeface="Times New Roman"/>
                <a:cs typeface="Times New Roman"/>
              </a:rPr>
              <a:t>to conduct the </a:t>
            </a:r>
            <a:r>
              <a:rPr sz="1800" spc="-5" dirty="0">
                <a:latin typeface="Times New Roman"/>
                <a:cs typeface="Times New Roman"/>
              </a:rPr>
              <a:t>investigation </a:t>
            </a:r>
            <a:r>
              <a:rPr sz="1800" dirty="0">
                <a:latin typeface="Times New Roman"/>
                <a:cs typeface="Times New Roman"/>
              </a:rPr>
              <a:t> of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species,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numbers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and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growth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situations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of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plants</a:t>
            </a:r>
            <a:r>
              <a:rPr sz="1800" spc="-5" dirty="0">
                <a:latin typeface="Times New Roman"/>
                <a:cs typeface="Times New Roman"/>
              </a:rPr>
              <a:t>,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and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then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carry</a:t>
            </a:r>
            <a:r>
              <a:rPr sz="1800" dirty="0">
                <a:latin typeface="Times New Roman"/>
                <a:cs typeface="Times New Roman"/>
              </a:rPr>
              <a:t> out 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combinatorial analysis </a:t>
            </a:r>
            <a:r>
              <a:rPr sz="1800" dirty="0">
                <a:latin typeface="Times New Roman"/>
                <a:cs typeface="Times New Roman"/>
              </a:rPr>
              <a:t>in </a:t>
            </a:r>
            <a:r>
              <a:rPr sz="1800" spc="-5" dirty="0">
                <a:latin typeface="Times New Roman"/>
                <a:cs typeface="Times New Roman"/>
              </a:rPr>
              <a:t>accordance with the parameters obtained </a:t>
            </a:r>
            <a:r>
              <a:rPr sz="1800" dirty="0">
                <a:latin typeface="Times New Roman"/>
                <a:cs typeface="Times New Roman"/>
              </a:rPr>
              <a:t>from </a:t>
            </a:r>
            <a:r>
              <a:rPr sz="1800" spc="-5" dirty="0">
                <a:latin typeface="Times New Roman"/>
                <a:cs typeface="Times New Roman"/>
              </a:rPr>
              <a:t>survey </a:t>
            </a:r>
            <a:r>
              <a:rPr sz="1800" dirty="0">
                <a:latin typeface="Times New Roman"/>
                <a:cs typeface="Times New Roman"/>
              </a:rPr>
              <a:t>as a </a:t>
            </a:r>
            <a:r>
              <a:rPr sz="1800" spc="-434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method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for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calculating</a:t>
            </a:r>
            <a:r>
              <a:rPr sz="1800" spc="-3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characteristics</a:t>
            </a:r>
            <a:r>
              <a:rPr sz="1800" spc="-4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of</a:t>
            </a:r>
            <a:r>
              <a:rPr sz="1800" spc="-1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vegetation</a:t>
            </a:r>
            <a:r>
              <a:rPr sz="1800" spc="-2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15" dirty="0">
                <a:solidFill>
                  <a:srgbClr val="C00000"/>
                </a:solidFill>
                <a:latin typeface="Times New Roman"/>
                <a:cs typeface="Times New Roman"/>
              </a:rPr>
              <a:t>community</a:t>
            </a:r>
            <a:r>
              <a:rPr sz="1800" spc="-15" dirty="0">
                <a:latin typeface="Times New Roman"/>
                <a:cs typeface="Times New Roman"/>
              </a:rPr>
              <a:t>.</a:t>
            </a:r>
            <a:endParaRPr sz="1800">
              <a:latin typeface="Times New Roman"/>
              <a:cs typeface="Times New Roman"/>
            </a:endParaRPr>
          </a:p>
          <a:p>
            <a:pPr marL="300355" marR="5080" algn="just">
              <a:lnSpc>
                <a:spcPct val="120300"/>
              </a:lnSpc>
            </a:pPr>
            <a:r>
              <a:rPr sz="1800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The </a:t>
            </a:r>
            <a:r>
              <a:rPr sz="1800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setting </a:t>
            </a:r>
            <a:r>
              <a:rPr sz="1800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of </a:t>
            </a:r>
            <a:r>
              <a:rPr sz="1800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survey sample </a:t>
            </a:r>
            <a:r>
              <a:rPr sz="1800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areas </a:t>
            </a:r>
            <a:r>
              <a:rPr sz="1800" dirty="0">
                <a:latin typeface="Times New Roman"/>
                <a:cs typeface="Times New Roman"/>
              </a:rPr>
              <a:t>need to consider the area </a:t>
            </a:r>
            <a:r>
              <a:rPr sz="1800" spc="-5" dirty="0">
                <a:latin typeface="Times New Roman"/>
                <a:cs typeface="Times New Roman"/>
              </a:rPr>
              <a:t>characteristic </a:t>
            </a:r>
            <a:r>
              <a:rPr sz="1800" spc="-10" dirty="0">
                <a:latin typeface="Times New Roman"/>
                <a:cs typeface="Times New Roman"/>
              </a:rPr>
              <a:t>factors </a:t>
            </a:r>
            <a:r>
              <a:rPr sz="1800" spc="-5" dirty="0">
                <a:latin typeface="Times New Roman"/>
                <a:cs typeface="Times New Roman"/>
              </a:rPr>
              <a:t> such </a:t>
            </a:r>
            <a:r>
              <a:rPr sz="1800" dirty="0">
                <a:latin typeface="Times New Roman"/>
                <a:cs typeface="Times New Roman"/>
              </a:rPr>
              <a:t>as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sample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area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shape, sample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area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orientation, distribution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pattern of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sample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areas,</a:t>
            </a:r>
            <a:r>
              <a:rPr sz="1800" spc="-2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minimum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area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of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 sample</a:t>
            </a:r>
            <a:r>
              <a:rPr sz="1800" spc="1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area,</a:t>
            </a:r>
            <a:r>
              <a:rPr sz="1800" spc="-1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and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 minimum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number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of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 sample</a:t>
            </a:r>
            <a:r>
              <a:rPr sz="1800" spc="1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areas</a:t>
            </a:r>
            <a:r>
              <a:rPr sz="1800" dirty="0">
                <a:latin typeface="Times New Roman"/>
                <a:cs typeface="Times New Roman"/>
              </a:rPr>
              <a:t>.</a:t>
            </a:r>
            <a:endParaRPr sz="180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963571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30259" y="1012973"/>
            <a:ext cx="8123555" cy="165036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Times New Roman"/>
                <a:cs typeface="Times New Roman"/>
              </a:rPr>
              <a:t>A.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Selection</a:t>
            </a:r>
            <a:r>
              <a:rPr sz="1800" spc="-3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of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sample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area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shape</a:t>
            </a:r>
            <a:endParaRPr sz="1800">
              <a:latin typeface="Times New Roman"/>
              <a:cs typeface="Times New Roman"/>
            </a:endParaRPr>
          </a:p>
          <a:p>
            <a:pPr marL="227965" marR="5080" algn="just">
              <a:lnSpc>
                <a:spcPct val="150000"/>
              </a:lnSpc>
              <a:spcBef>
                <a:spcPts val="915"/>
              </a:spcBef>
            </a:pPr>
            <a:r>
              <a:rPr sz="1800" dirty="0">
                <a:latin typeface="Times New Roman"/>
                <a:cs typeface="Times New Roman"/>
              </a:rPr>
              <a:t>The</a:t>
            </a:r>
            <a:r>
              <a:rPr sz="1800" spc="1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selection</a:t>
            </a:r>
            <a:r>
              <a:rPr sz="1800" spc="9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of</a:t>
            </a:r>
            <a:r>
              <a:rPr sz="1800" spc="8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sample</a:t>
            </a:r>
            <a:r>
              <a:rPr sz="1800" spc="1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area</a:t>
            </a:r>
            <a:r>
              <a:rPr sz="1800" spc="100" dirty="0">
                <a:latin typeface="Times New Roman"/>
                <a:cs typeface="Times New Roman"/>
              </a:rPr>
              <a:t> </a:t>
            </a:r>
            <a:r>
              <a:rPr sz="1800" spc="-10" dirty="0">
                <a:latin typeface="Times New Roman"/>
                <a:cs typeface="Times New Roman"/>
              </a:rPr>
              <a:t>may</a:t>
            </a:r>
            <a:r>
              <a:rPr sz="1800" spc="105" dirty="0">
                <a:latin typeface="Times New Roman"/>
                <a:cs typeface="Times New Roman"/>
              </a:rPr>
              <a:t> </a:t>
            </a:r>
            <a:r>
              <a:rPr sz="1800" spc="-10" dirty="0">
                <a:latin typeface="Times New Roman"/>
                <a:cs typeface="Times New Roman"/>
              </a:rPr>
              <a:t>vary</a:t>
            </a:r>
            <a:r>
              <a:rPr sz="1800" spc="11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depending</a:t>
            </a:r>
            <a:r>
              <a:rPr sz="1800" spc="9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on</a:t>
            </a:r>
            <a:r>
              <a:rPr sz="1800" spc="95" dirty="0"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1800" spc="8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terrain</a:t>
            </a:r>
            <a:r>
              <a:rPr sz="1800" spc="7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and</a:t>
            </a:r>
            <a:r>
              <a:rPr sz="1800" spc="9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1800" spc="8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convenience </a:t>
            </a:r>
            <a:r>
              <a:rPr sz="1800" spc="-434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of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the </a:t>
            </a:r>
            <a:r>
              <a:rPr sz="1800" spc="-20" dirty="0">
                <a:solidFill>
                  <a:srgbClr val="C00000"/>
                </a:solidFill>
                <a:latin typeface="Times New Roman"/>
                <a:cs typeface="Times New Roman"/>
              </a:rPr>
              <a:t>survey. </a:t>
            </a:r>
            <a:r>
              <a:rPr sz="1800" spc="-15" dirty="0">
                <a:latin typeface="Times New Roman"/>
                <a:cs typeface="Times New Roman"/>
              </a:rPr>
              <a:t>Generally,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square, </a:t>
            </a:r>
            <a:r>
              <a:rPr sz="1800" spc="-10" dirty="0">
                <a:solidFill>
                  <a:srgbClr val="C00000"/>
                </a:solidFill>
                <a:latin typeface="Times New Roman"/>
                <a:cs typeface="Times New Roman"/>
              </a:rPr>
              <a:t>rectangular,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strip-shaped cross-sectional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areas or 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line-like</a:t>
            </a:r>
            <a:r>
              <a:rPr sz="1800" spc="-3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sample</a:t>
            </a:r>
            <a:r>
              <a:rPr sz="1800" spc="1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area (line-intercept</a:t>
            </a:r>
            <a:r>
              <a:rPr sz="1800" spc="-4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method)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are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commonly</a:t>
            </a:r>
            <a:r>
              <a:rPr sz="1800" spc="2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used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shapes.</a:t>
            </a:r>
            <a:endParaRPr sz="1800">
              <a:latin typeface="Times New Roman"/>
              <a:cs typeface="Times New Roman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71500" y="2785872"/>
            <a:ext cx="3077484" cy="2034539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707891" y="2776727"/>
            <a:ext cx="2722473" cy="2043683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6573925" y="3888259"/>
            <a:ext cx="2337435" cy="8801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5" dirty="0">
                <a:latin typeface="Malgun Gothic"/>
                <a:cs typeface="Malgun Gothic"/>
              </a:rPr>
              <a:t>Source:</a:t>
            </a:r>
            <a:endParaRPr sz="1400">
              <a:latin typeface="Malgun Gothic"/>
              <a:cs typeface="Malgun Gothic"/>
            </a:endParaRPr>
          </a:p>
          <a:p>
            <a:pPr marL="12700" marR="5080">
              <a:lnSpc>
                <a:spcPct val="100000"/>
              </a:lnSpc>
              <a:spcBef>
                <a:spcPts val="5"/>
              </a:spcBef>
            </a:pPr>
            <a:r>
              <a:rPr sz="1400" spc="-5" dirty="0">
                <a:latin typeface="Malgun Gothic"/>
                <a:cs typeface="Malgun Gothic"/>
              </a:rPr>
              <a:t>Catchment </a:t>
            </a:r>
            <a:r>
              <a:rPr sz="1400" spc="-10" dirty="0">
                <a:latin typeface="Malgun Gothic"/>
                <a:cs typeface="Malgun Gothic"/>
              </a:rPr>
              <a:t>Area </a:t>
            </a:r>
            <a:r>
              <a:rPr sz="1400" spc="-15" dirty="0">
                <a:latin typeface="Malgun Gothic"/>
                <a:cs typeface="Malgun Gothic"/>
              </a:rPr>
              <a:t>Vegetation </a:t>
            </a:r>
            <a:r>
              <a:rPr sz="1400" spc="-10" dirty="0">
                <a:latin typeface="Malgun Gothic"/>
                <a:cs typeface="Malgun Gothic"/>
              </a:rPr>
              <a:t> </a:t>
            </a:r>
            <a:r>
              <a:rPr sz="1400" dirty="0">
                <a:latin typeface="Malgun Gothic"/>
                <a:cs typeface="Malgun Gothic"/>
              </a:rPr>
              <a:t>Community </a:t>
            </a:r>
            <a:r>
              <a:rPr sz="1400" spc="5" dirty="0">
                <a:latin typeface="Malgun Gothic"/>
                <a:cs typeface="Malgun Gothic"/>
              </a:rPr>
              <a:t>Survey </a:t>
            </a:r>
            <a:r>
              <a:rPr sz="1400" spc="10" dirty="0">
                <a:latin typeface="Malgun Gothic"/>
                <a:cs typeface="Malgun Gothic"/>
              </a:rPr>
              <a:t> </a:t>
            </a:r>
            <a:r>
              <a:rPr sz="1400" spc="-5" dirty="0">
                <a:latin typeface="Malgun Gothic"/>
                <a:cs typeface="Malgun Gothic"/>
              </a:rPr>
              <a:t>Application</a:t>
            </a:r>
            <a:r>
              <a:rPr sz="1400" spc="-20" dirty="0">
                <a:latin typeface="Malgun Gothic"/>
                <a:cs typeface="Malgun Gothic"/>
              </a:rPr>
              <a:t> </a:t>
            </a:r>
            <a:r>
              <a:rPr sz="1400" spc="5" dirty="0">
                <a:latin typeface="Malgun Gothic"/>
                <a:cs typeface="Malgun Gothic"/>
              </a:rPr>
              <a:t>Handbook,</a:t>
            </a:r>
            <a:r>
              <a:rPr sz="1400" spc="-55" dirty="0">
                <a:latin typeface="Malgun Gothic"/>
                <a:cs typeface="Malgun Gothic"/>
              </a:rPr>
              <a:t> </a:t>
            </a:r>
            <a:r>
              <a:rPr sz="1400" spc="-10" dirty="0">
                <a:latin typeface="Malgun Gothic"/>
                <a:cs typeface="Malgun Gothic"/>
              </a:rPr>
              <a:t>2008</a:t>
            </a:r>
            <a:endParaRPr sz="1400">
              <a:latin typeface="Malgun Gothic"/>
              <a:cs typeface="Malgun Gothic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330259" y="217838"/>
            <a:ext cx="632968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dirty="0">
                <a:latin typeface="Times New Roman"/>
                <a:cs typeface="Times New Roman"/>
              </a:rPr>
              <a:t>Quantitative</a:t>
            </a:r>
            <a:r>
              <a:rPr sz="2800" b="1" spc="-20" dirty="0">
                <a:latin typeface="Times New Roman"/>
                <a:cs typeface="Times New Roman"/>
              </a:rPr>
              <a:t> </a:t>
            </a:r>
            <a:r>
              <a:rPr sz="2800" b="1" spc="-5" dirty="0">
                <a:latin typeface="Times New Roman"/>
                <a:cs typeface="Times New Roman"/>
              </a:rPr>
              <a:t>survey</a:t>
            </a:r>
            <a:r>
              <a:rPr sz="2800" b="1" spc="-25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of plant</a:t>
            </a:r>
            <a:r>
              <a:rPr sz="2800" b="1" spc="-10" dirty="0">
                <a:latin typeface="Times New Roman"/>
                <a:cs typeface="Times New Roman"/>
              </a:rPr>
              <a:t> </a:t>
            </a:r>
            <a:r>
              <a:rPr sz="2800" b="1" spc="-5" dirty="0">
                <a:latin typeface="Times New Roman"/>
                <a:cs typeface="Times New Roman"/>
              </a:rPr>
              <a:t>communities</a:t>
            </a:r>
            <a:endParaRPr sz="280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96489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30259" y="217838"/>
            <a:ext cx="632968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dirty="0">
                <a:latin typeface="Times New Roman"/>
                <a:cs typeface="Times New Roman"/>
              </a:rPr>
              <a:t>Quantitative</a:t>
            </a:r>
            <a:r>
              <a:rPr sz="2800" b="1" spc="-25" dirty="0">
                <a:latin typeface="Times New Roman"/>
                <a:cs typeface="Times New Roman"/>
              </a:rPr>
              <a:t> </a:t>
            </a:r>
            <a:r>
              <a:rPr sz="2800" b="1" spc="-5" dirty="0">
                <a:latin typeface="Times New Roman"/>
                <a:cs typeface="Times New Roman"/>
              </a:rPr>
              <a:t>survey</a:t>
            </a:r>
            <a:r>
              <a:rPr sz="2800" b="1" spc="-25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of plant</a:t>
            </a:r>
            <a:r>
              <a:rPr sz="2800" b="1" spc="-10" dirty="0">
                <a:latin typeface="Times New Roman"/>
                <a:cs typeface="Times New Roman"/>
              </a:rPr>
              <a:t> </a:t>
            </a:r>
            <a:r>
              <a:rPr sz="2800" b="1" spc="-5" dirty="0">
                <a:latin typeface="Times New Roman"/>
                <a:cs typeface="Times New Roman"/>
              </a:rPr>
              <a:t>communities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02267" y="1084981"/>
            <a:ext cx="8268970" cy="36233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Times New Roman"/>
                <a:cs typeface="Times New Roman"/>
              </a:rPr>
              <a:t>B.</a:t>
            </a:r>
            <a:r>
              <a:rPr sz="1800" spc="-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Orientation</a:t>
            </a:r>
            <a:r>
              <a:rPr sz="1800" spc="-2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and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distribution</a:t>
            </a:r>
            <a:r>
              <a:rPr sz="1800" spc="-2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of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sample </a:t>
            </a:r>
            <a:r>
              <a:rPr sz="1800" dirty="0">
                <a:latin typeface="Times New Roman"/>
                <a:cs typeface="Times New Roman"/>
              </a:rPr>
              <a:t>areas</a:t>
            </a:r>
            <a:endParaRPr sz="1800">
              <a:latin typeface="Times New Roman"/>
              <a:cs typeface="Times New Roman"/>
            </a:endParaRPr>
          </a:p>
          <a:p>
            <a:pPr marL="227965" marR="7620" algn="just">
              <a:lnSpc>
                <a:spcPct val="129400"/>
              </a:lnSpc>
              <a:spcBef>
                <a:spcPts val="965"/>
              </a:spcBef>
            </a:pPr>
            <a:r>
              <a:rPr sz="1800" dirty="0">
                <a:latin typeface="Times New Roman"/>
                <a:cs typeface="Times New Roman"/>
              </a:rPr>
              <a:t>The </a:t>
            </a:r>
            <a:r>
              <a:rPr sz="1800" spc="-5" dirty="0">
                <a:latin typeface="Times New Roman"/>
                <a:cs typeface="Times New Roman"/>
              </a:rPr>
              <a:t>setting </a:t>
            </a:r>
            <a:r>
              <a:rPr sz="1800" dirty="0">
                <a:latin typeface="Times New Roman"/>
                <a:cs typeface="Times New Roman"/>
              </a:rPr>
              <a:t>of </a:t>
            </a:r>
            <a:r>
              <a:rPr sz="1800" spc="-5" dirty="0">
                <a:latin typeface="Times New Roman"/>
                <a:cs typeface="Times New Roman"/>
              </a:rPr>
              <a:t>sample </a:t>
            </a:r>
            <a:r>
              <a:rPr sz="1800" dirty="0">
                <a:latin typeface="Times New Roman"/>
                <a:cs typeface="Times New Roman"/>
              </a:rPr>
              <a:t>areas also </a:t>
            </a:r>
            <a:r>
              <a:rPr sz="1800" spc="-5" dirty="0">
                <a:latin typeface="Times New Roman"/>
                <a:cs typeface="Times New Roman"/>
              </a:rPr>
              <a:t>must </a:t>
            </a:r>
            <a:r>
              <a:rPr sz="1800" dirty="0">
                <a:latin typeface="Times New Roman"/>
                <a:cs typeface="Times New Roman"/>
              </a:rPr>
              <a:t>consider </a:t>
            </a:r>
            <a:r>
              <a:rPr sz="1800" spc="-5" dirty="0">
                <a:latin typeface="Times New Roman"/>
                <a:cs typeface="Times New Roman"/>
              </a:rPr>
              <a:t>their orientation, </a:t>
            </a:r>
            <a:r>
              <a:rPr sz="1800" dirty="0">
                <a:latin typeface="Times New Roman"/>
                <a:cs typeface="Times New Roman"/>
              </a:rPr>
              <a:t>i.e.,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the arrangement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direction</a:t>
            </a:r>
            <a:r>
              <a:rPr sz="1800" spc="-2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of</a:t>
            </a:r>
            <a:r>
              <a:rPr sz="1800" spc="-1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long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or</a:t>
            </a:r>
            <a:r>
              <a:rPr sz="1800" spc="-1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short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axis.</a:t>
            </a:r>
            <a:endParaRPr sz="1800">
              <a:latin typeface="Times New Roman"/>
              <a:cs typeface="Times New Roman"/>
            </a:endParaRPr>
          </a:p>
          <a:p>
            <a:pPr marL="514350" marR="5080" indent="-286385" algn="just">
              <a:lnSpc>
                <a:spcPct val="129600"/>
              </a:lnSpc>
              <a:spcBef>
                <a:spcPts val="10"/>
              </a:spcBef>
              <a:buFont typeface="Wingdings"/>
              <a:buChar char=""/>
              <a:tabLst>
                <a:tab pos="515620" algn="l"/>
              </a:tabLst>
            </a:pPr>
            <a:r>
              <a:rPr sz="1800" dirty="0">
                <a:latin typeface="Times New Roman"/>
                <a:cs typeface="Times New Roman"/>
              </a:rPr>
              <a:t>If the </a:t>
            </a:r>
            <a:r>
              <a:rPr sz="1800" spc="-5" dirty="0">
                <a:latin typeface="Times New Roman"/>
                <a:cs typeface="Times New Roman"/>
              </a:rPr>
              <a:t>plant society </a:t>
            </a:r>
            <a:r>
              <a:rPr sz="1800" dirty="0">
                <a:latin typeface="Times New Roman"/>
                <a:cs typeface="Times New Roman"/>
              </a:rPr>
              <a:t>is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homogeneous</a:t>
            </a:r>
            <a:r>
              <a:rPr sz="1800" spc="-5" dirty="0">
                <a:latin typeface="Times New Roman"/>
                <a:cs typeface="Times New Roman"/>
              </a:rPr>
              <a:t>, the orientation </a:t>
            </a:r>
            <a:r>
              <a:rPr sz="1800" dirty="0">
                <a:latin typeface="Times New Roman"/>
                <a:cs typeface="Times New Roman"/>
              </a:rPr>
              <a:t>has less </a:t>
            </a:r>
            <a:r>
              <a:rPr sz="1800" spc="-5" dirty="0">
                <a:latin typeface="Times New Roman"/>
                <a:cs typeface="Times New Roman"/>
              </a:rPr>
              <a:t>influence, </a:t>
            </a:r>
            <a:r>
              <a:rPr sz="1800" spc="-15" dirty="0">
                <a:latin typeface="Times New Roman"/>
                <a:cs typeface="Times New Roman"/>
              </a:rPr>
              <a:t>however, </a:t>
            </a:r>
            <a:r>
              <a:rPr sz="1800" dirty="0">
                <a:latin typeface="Times New Roman"/>
                <a:cs typeface="Times New Roman"/>
              </a:rPr>
              <a:t>in 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general </a:t>
            </a:r>
            <a:r>
              <a:rPr sz="1800" spc="-5" dirty="0">
                <a:latin typeface="Times New Roman"/>
                <a:cs typeface="Times New Roman"/>
              </a:rPr>
              <a:t>mountain </a:t>
            </a:r>
            <a:r>
              <a:rPr sz="1800" dirty="0">
                <a:latin typeface="Times New Roman"/>
                <a:cs typeface="Times New Roman"/>
              </a:rPr>
              <a:t>areas the </a:t>
            </a:r>
            <a:r>
              <a:rPr sz="1800" spc="-5" dirty="0">
                <a:latin typeface="Times New Roman"/>
                <a:cs typeface="Times New Roman"/>
              </a:rPr>
              <a:t>flora slightly </a:t>
            </a:r>
            <a:r>
              <a:rPr sz="1800" dirty="0">
                <a:latin typeface="Times New Roman"/>
                <a:cs typeface="Times New Roman"/>
              </a:rPr>
              <a:t>changes in </a:t>
            </a:r>
            <a:r>
              <a:rPr sz="1800" spc="-5" dirty="0">
                <a:latin typeface="Times New Roman"/>
                <a:cs typeface="Times New Roman"/>
              </a:rPr>
              <a:t>gradient due </a:t>
            </a:r>
            <a:r>
              <a:rPr sz="1800" dirty="0">
                <a:latin typeface="Times New Roman"/>
                <a:cs typeface="Times New Roman"/>
              </a:rPr>
              <a:t>to the </a:t>
            </a:r>
            <a:r>
              <a:rPr sz="1800" spc="-15" dirty="0">
                <a:latin typeface="Times New Roman"/>
                <a:cs typeface="Times New Roman"/>
              </a:rPr>
              <a:t>topography, 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so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the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selection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of long axis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should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cross the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changed gradients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in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order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to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obtain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accurate</a:t>
            </a:r>
            <a:r>
              <a:rPr sz="1800" spc="-3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(smaller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variation)</a:t>
            </a:r>
            <a:r>
              <a:rPr sz="1800" spc="-2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data</a:t>
            </a:r>
            <a:r>
              <a:rPr sz="1800" dirty="0">
                <a:latin typeface="Times New Roman"/>
                <a:cs typeface="Times New Roman"/>
              </a:rPr>
              <a:t>.</a:t>
            </a:r>
            <a:endParaRPr sz="1800">
              <a:latin typeface="Times New Roman"/>
              <a:cs typeface="Times New Roman"/>
            </a:endParaRPr>
          </a:p>
          <a:p>
            <a:pPr marL="514984" marR="8255" indent="-287020" algn="just">
              <a:lnSpc>
                <a:spcPct val="129400"/>
              </a:lnSpc>
              <a:buFont typeface="Wingdings"/>
              <a:buChar char=""/>
              <a:tabLst>
                <a:tab pos="515620" algn="l"/>
              </a:tabLst>
            </a:pPr>
            <a:r>
              <a:rPr sz="1800" dirty="0">
                <a:latin typeface="Times New Roman"/>
                <a:cs typeface="Times New Roman"/>
              </a:rPr>
              <a:t>If </a:t>
            </a:r>
            <a:r>
              <a:rPr sz="1800" spc="-5" dirty="0">
                <a:latin typeface="Times New Roman"/>
                <a:cs typeface="Times New Roman"/>
              </a:rPr>
              <a:t>the survey region </a:t>
            </a:r>
            <a:r>
              <a:rPr sz="1800" dirty="0">
                <a:latin typeface="Times New Roman"/>
                <a:cs typeface="Times New Roman"/>
              </a:rPr>
              <a:t>is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a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large-scale vegetation community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and not a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single plant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15" dirty="0">
                <a:solidFill>
                  <a:srgbClr val="C00000"/>
                </a:solidFill>
                <a:latin typeface="Times New Roman"/>
                <a:cs typeface="Times New Roman"/>
              </a:rPr>
              <a:t>society</a:t>
            </a:r>
            <a:r>
              <a:rPr sz="1800" spc="-15" dirty="0">
                <a:latin typeface="Times New Roman"/>
                <a:cs typeface="Times New Roman"/>
              </a:rPr>
              <a:t>,</a:t>
            </a:r>
            <a:r>
              <a:rPr sz="1800" spc="8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then</a:t>
            </a:r>
            <a:r>
              <a:rPr sz="1800" spc="80" dirty="0"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objective</a:t>
            </a:r>
            <a:r>
              <a:rPr sz="1800" spc="8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synthesis</a:t>
            </a:r>
            <a:r>
              <a:rPr sz="1800" spc="7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method</a:t>
            </a:r>
            <a:r>
              <a:rPr sz="1800" spc="10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is</a:t>
            </a:r>
            <a:r>
              <a:rPr sz="1800" spc="7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commonly</a:t>
            </a:r>
            <a:r>
              <a:rPr sz="1800" spc="10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used</a:t>
            </a:r>
            <a:r>
              <a:rPr sz="1800" spc="8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to</a:t>
            </a:r>
            <a:r>
              <a:rPr sz="1800" spc="8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set</a:t>
            </a:r>
            <a:r>
              <a:rPr sz="1800" spc="7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sample</a:t>
            </a:r>
            <a:r>
              <a:rPr sz="1800" spc="9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areas,</a:t>
            </a:r>
            <a:r>
              <a:rPr sz="1800" spc="85" dirty="0">
                <a:latin typeface="Times New Roman"/>
                <a:cs typeface="Times New Roman"/>
              </a:rPr>
              <a:t> </a:t>
            </a:r>
            <a:r>
              <a:rPr sz="1800" spc="-10" dirty="0">
                <a:latin typeface="Times New Roman"/>
                <a:cs typeface="Times New Roman"/>
              </a:rPr>
              <a:t>and</a:t>
            </a:r>
            <a:endParaRPr sz="1800">
              <a:latin typeface="Times New Roman"/>
              <a:cs typeface="Times New Roman"/>
            </a:endParaRPr>
          </a:p>
          <a:p>
            <a:pPr marL="514984" algn="just">
              <a:lnSpc>
                <a:spcPct val="100000"/>
              </a:lnSpc>
              <a:spcBef>
                <a:spcPts val="650"/>
              </a:spcBef>
            </a:pPr>
            <a:r>
              <a:rPr sz="1800" dirty="0">
                <a:latin typeface="Times New Roman"/>
                <a:cs typeface="Times New Roman"/>
              </a:rPr>
              <a:t>the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obtained</a:t>
            </a:r>
            <a:r>
              <a:rPr sz="1800" spc="-2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sample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area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data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are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classified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in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order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to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construct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a</a:t>
            </a:r>
            <a:r>
              <a:rPr sz="1800" spc="-5" dirty="0">
                <a:latin typeface="Times New Roman"/>
                <a:cs typeface="Times New Roman"/>
              </a:rPr>
              <a:t> mosaic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structure.</a:t>
            </a:r>
            <a:endParaRPr sz="180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116010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30259" y="217838"/>
            <a:ext cx="632968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dirty="0">
                <a:latin typeface="Times New Roman"/>
                <a:cs typeface="Times New Roman"/>
              </a:rPr>
              <a:t>Quantitative</a:t>
            </a:r>
            <a:r>
              <a:rPr sz="2800" b="1" spc="-20" dirty="0">
                <a:latin typeface="Times New Roman"/>
                <a:cs typeface="Times New Roman"/>
              </a:rPr>
              <a:t> </a:t>
            </a:r>
            <a:r>
              <a:rPr sz="2800" b="1" spc="-5" dirty="0">
                <a:latin typeface="Times New Roman"/>
                <a:cs typeface="Times New Roman"/>
              </a:rPr>
              <a:t>survey</a:t>
            </a:r>
            <a:r>
              <a:rPr sz="2800" b="1" spc="-25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of plant</a:t>
            </a:r>
            <a:r>
              <a:rPr sz="2800" b="1" spc="-10" dirty="0">
                <a:latin typeface="Times New Roman"/>
                <a:cs typeface="Times New Roman"/>
              </a:rPr>
              <a:t> </a:t>
            </a:r>
            <a:r>
              <a:rPr sz="2800" b="1" spc="-5" dirty="0">
                <a:latin typeface="Times New Roman"/>
                <a:cs typeface="Times New Roman"/>
              </a:rPr>
              <a:t>communities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02267" y="989968"/>
            <a:ext cx="5244465" cy="2959100"/>
          </a:xfrm>
          <a:prstGeom prst="rect">
            <a:avLst/>
          </a:prstGeom>
        </p:spPr>
        <p:txBody>
          <a:bodyPr vert="horz" wrap="square" lIns="0" tIns="107314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844"/>
              </a:spcBef>
            </a:pPr>
            <a:r>
              <a:rPr sz="1800" dirty="0">
                <a:latin typeface="Times New Roman"/>
                <a:cs typeface="Times New Roman"/>
              </a:rPr>
              <a:t>C.</a:t>
            </a:r>
            <a:r>
              <a:rPr sz="1800" spc="-1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Area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of</a:t>
            </a:r>
            <a:r>
              <a:rPr sz="1800" spc="-2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sample</a:t>
            </a:r>
            <a:r>
              <a:rPr sz="1800" dirty="0">
                <a:latin typeface="Times New Roman"/>
                <a:cs typeface="Times New Roman"/>
              </a:rPr>
              <a:t> area</a:t>
            </a:r>
            <a:endParaRPr sz="1800">
              <a:latin typeface="Times New Roman"/>
              <a:cs typeface="Times New Roman"/>
            </a:endParaRPr>
          </a:p>
          <a:p>
            <a:pPr marL="227329" marR="5080" indent="635" algn="just">
              <a:lnSpc>
                <a:spcPct val="100000"/>
              </a:lnSpc>
              <a:spcBef>
                <a:spcPts val="750"/>
              </a:spcBef>
            </a:pPr>
            <a:r>
              <a:rPr sz="1800" spc="-5" dirty="0">
                <a:latin typeface="Times New Roman"/>
                <a:cs typeface="Times New Roman"/>
              </a:rPr>
              <a:t>When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conducting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sampling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20" dirty="0">
                <a:latin typeface="Times New Roman"/>
                <a:cs typeface="Times New Roman"/>
              </a:rPr>
              <a:t>survey,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b="1" u="sng" spc="-5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first</a:t>
            </a:r>
            <a:r>
              <a:rPr sz="1800" b="1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must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determine that how much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the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area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of the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sample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areas 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should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be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set </a:t>
            </a:r>
            <a:r>
              <a:rPr sz="1800" dirty="0">
                <a:latin typeface="Times New Roman"/>
                <a:cs typeface="Times New Roman"/>
              </a:rPr>
              <a:t>. </a:t>
            </a:r>
            <a:r>
              <a:rPr sz="1800" spc="-10" dirty="0">
                <a:latin typeface="Times New Roman"/>
                <a:cs typeface="Times New Roman"/>
              </a:rPr>
              <a:t>In </a:t>
            </a:r>
            <a:r>
              <a:rPr sz="1800" dirty="0">
                <a:latin typeface="Times New Roman"/>
                <a:cs typeface="Times New Roman"/>
              </a:rPr>
              <a:t>general, </a:t>
            </a:r>
            <a:r>
              <a:rPr sz="1800" spc="-5" dirty="0">
                <a:latin typeface="Times New Roman"/>
                <a:cs typeface="Times New Roman"/>
              </a:rPr>
              <a:t>when selecting </a:t>
            </a:r>
            <a:r>
              <a:rPr sz="1800" dirty="0">
                <a:latin typeface="Times New Roman"/>
                <a:cs typeface="Times New Roman"/>
              </a:rPr>
              <a:t>the </a:t>
            </a:r>
            <a:r>
              <a:rPr sz="1800" spc="-5" dirty="0">
                <a:latin typeface="Times New Roman"/>
                <a:cs typeface="Times New Roman"/>
              </a:rPr>
              <a:t>area </a:t>
            </a:r>
            <a:r>
              <a:rPr sz="1800" spc="-15" dirty="0">
                <a:latin typeface="Times New Roman"/>
                <a:cs typeface="Times New Roman"/>
              </a:rPr>
              <a:t>of 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the </a:t>
            </a:r>
            <a:r>
              <a:rPr sz="1800" spc="-5" dirty="0">
                <a:latin typeface="Times New Roman"/>
                <a:cs typeface="Times New Roman"/>
              </a:rPr>
              <a:t>sample areas, </a:t>
            </a:r>
            <a:r>
              <a:rPr sz="1800" dirty="0">
                <a:latin typeface="Times New Roman"/>
                <a:cs typeface="Times New Roman"/>
              </a:rPr>
              <a:t>in </a:t>
            </a:r>
            <a:r>
              <a:rPr sz="1800" spc="-5" dirty="0">
                <a:latin typeface="Times New Roman"/>
                <a:cs typeface="Times New Roman"/>
              </a:rPr>
              <a:t>addition </a:t>
            </a:r>
            <a:r>
              <a:rPr sz="1800" dirty="0">
                <a:latin typeface="Times New Roman"/>
                <a:cs typeface="Times New Roman"/>
              </a:rPr>
              <a:t>to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considering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whether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the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plant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community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composition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is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homogeneous,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must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also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consider the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life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forms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o f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the vegetation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15" dirty="0">
                <a:solidFill>
                  <a:srgbClr val="C00000"/>
                </a:solidFill>
                <a:latin typeface="Times New Roman"/>
                <a:cs typeface="Times New Roman"/>
              </a:rPr>
              <a:t>community</a:t>
            </a:r>
            <a:r>
              <a:rPr sz="1800" spc="-15" dirty="0">
                <a:latin typeface="Times New Roman"/>
                <a:cs typeface="Times New Roman"/>
              </a:rPr>
              <a:t>.</a:t>
            </a:r>
            <a:r>
              <a:rPr sz="1800" spc="-10" dirty="0">
                <a:latin typeface="Times New Roman"/>
                <a:cs typeface="Times New Roman"/>
              </a:rPr>
              <a:t> When</a:t>
            </a:r>
            <a:r>
              <a:rPr sz="1800" spc="-5" dirty="0">
                <a:latin typeface="Times New Roman"/>
                <a:cs typeface="Times New Roman"/>
              </a:rPr>
              <a:t> selecting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the</a:t>
            </a:r>
            <a:r>
              <a:rPr sz="1800" dirty="0">
                <a:latin typeface="Times New Roman"/>
                <a:cs typeface="Times New Roman"/>
              </a:rPr>
              <a:t> size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of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the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sample </a:t>
            </a:r>
            <a:r>
              <a:rPr sz="1800" spc="-434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areas , can </a:t>
            </a:r>
            <a:r>
              <a:rPr sz="1800" spc="-5" dirty="0">
                <a:latin typeface="Times New Roman"/>
                <a:cs typeface="Times New Roman"/>
              </a:rPr>
              <a:t>choose </a:t>
            </a:r>
            <a:r>
              <a:rPr sz="1800" dirty="0">
                <a:latin typeface="Times New Roman"/>
                <a:cs typeface="Times New Roman"/>
              </a:rPr>
              <a:t>a </a:t>
            </a:r>
            <a:r>
              <a:rPr sz="1800" spc="-5" dirty="0">
                <a:latin typeface="Times New Roman"/>
                <a:cs typeface="Times New Roman"/>
              </a:rPr>
              <a:t>appropriate method </a:t>
            </a:r>
            <a:r>
              <a:rPr sz="1800" dirty="0">
                <a:latin typeface="Times New Roman"/>
                <a:cs typeface="Times New Roman"/>
              </a:rPr>
              <a:t>to </a:t>
            </a:r>
            <a:r>
              <a:rPr sz="1800" spc="-5" dirty="0">
                <a:latin typeface="Times New Roman"/>
                <a:cs typeface="Times New Roman"/>
              </a:rPr>
              <a:t>determine </a:t>
            </a:r>
            <a:r>
              <a:rPr sz="1800" dirty="0">
                <a:latin typeface="Times New Roman"/>
                <a:cs typeface="Times New Roman"/>
              </a:rPr>
              <a:t> the</a:t>
            </a:r>
            <a:r>
              <a:rPr sz="1800" spc="8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size</a:t>
            </a:r>
            <a:r>
              <a:rPr sz="1800" spc="8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of</a:t>
            </a:r>
            <a:r>
              <a:rPr sz="1800" spc="8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the</a:t>
            </a:r>
            <a:r>
              <a:rPr sz="1800" spc="9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sampling</a:t>
            </a:r>
            <a:r>
              <a:rPr sz="1800" spc="8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areas</a:t>
            </a:r>
            <a:r>
              <a:rPr sz="1800" spc="7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according</a:t>
            </a:r>
            <a:r>
              <a:rPr sz="1800" spc="8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to</a:t>
            </a:r>
            <a:r>
              <a:rPr sz="1800" spc="7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the</a:t>
            </a:r>
            <a:r>
              <a:rPr sz="1800" spc="8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rule</a:t>
            </a:r>
            <a:r>
              <a:rPr sz="1800" spc="9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of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17301" y="3923193"/>
            <a:ext cx="5027295" cy="1122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Times New Roman"/>
                <a:cs typeface="Times New Roman"/>
              </a:rPr>
              <a:t>thumb,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(Lin</a:t>
            </a:r>
            <a:r>
              <a:rPr sz="1800" spc="41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Xinhui,</a:t>
            </a:r>
            <a:r>
              <a:rPr sz="1800" spc="43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2008).</a:t>
            </a:r>
            <a:r>
              <a:rPr sz="1800" spc="42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When</a:t>
            </a:r>
            <a:r>
              <a:rPr sz="1800" spc="42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conducting </a:t>
            </a:r>
            <a:r>
              <a:rPr sz="1800" spc="-44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vegetation community survey </a:t>
            </a:r>
            <a:r>
              <a:rPr sz="1800" dirty="0">
                <a:latin typeface="Times New Roman"/>
                <a:cs typeface="Times New Roman"/>
              </a:rPr>
              <a:t>, the </a:t>
            </a:r>
            <a:r>
              <a:rPr sz="1800" spc="-5" dirty="0">
                <a:latin typeface="Times New Roman"/>
                <a:cs typeface="Times New Roman"/>
              </a:rPr>
              <a:t>minimum </a:t>
            </a:r>
            <a:r>
              <a:rPr sz="1800" dirty="0">
                <a:latin typeface="Times New Roman"/>
                <a:cs typeface="Times New Roman"/>
              </a:rPr>
              <a:t>required 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area of </a:t>
            </a:r>
            <a:r>
              <a:rPr sz="1800" spc="-5" dirty="0">
                <a:latin typeface="Times New Roman"/>
                <a:cs typeface="Times New Roman"/>
              </a:rPr>
              <a:t>sample </a:t>
            </a:r>
            <a:r>
              <a:rPr sz="1800" dirty="0">
                <a:latin typeface="Times New Roman"/>
                <a:cs typeface="Times New Roman"/>
              </a:rPr>
              <a:t>areas is </a:t>
            </a:r>
            <a:r>
              <a:rPr sz="1800" spc="-5" dirty="0">
                <a:latin typeface="Times New Roman"/>
                <a:cs typeface="Times New Roman"/>
              </a:rPr>
              <a:t>determined </a:t>
            </a:r>
            <a:r>
              <a:rPr sz="1800" spc="-10" dirty="0">
                <a:latin typeface="Times New Roman"/>
                <a:cs typeface="Times New Roman"/>
              </a:rPr>
              <a:t>by </a:t>
            </a:r>
            <a:r>
              <a:rPr sz="1800" dirty="0">
                <a:latin typeface="Times New Roman"/>
                <a:cs typeface="Times New Roman"/>
              </a:rPr>
              <a:t>the </a:t>
            </a:r>
            <a:r>
              <a:rPr sz="1800" spc="-5" dirty="0">
                <a:latin typeface="Times New Roman"/>
                <a:cs typeface="Times New Roman"/>
              </a:rPr>
              <a:t>richness </a:t>
            </a:r>
            <a:r>
              <a:rPr sz="1800" dirty="0">
                <a:latin typeface="Times New Roman"/>
                <a:cs typeface="Times New Roman"/>
              </a:rPr>
              <a:t>of 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plant</a:t>
            </a:r>
            <a:r>
              <a:rPr sz="1800" spc="-2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species.</a:t>
            </a:r>
            <a:endParaRPr sz="1800">
              <a:latin typeface="Times New Roman"/>
              <a:cs typeface="Times New Roman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5867400" y="1132332"/>
            <a:ext cx="3149600" cy="3816350"/>
            <a:chOff x="5867400" y="1132332"/>
            <a:chExt cx="3149600" cy="3816350"/>
          </a:xfrm>
        </p:grpSpPr>
        <p:pic>
          <p:nvPicPr>
            <p:cNvPr id="7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867400" y="1132332"/>
              <a:ext cx="2646412" cy="1987219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371844" y="2959608"/>
              <a:ext cx="2644889" cy="198874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3437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641214" y="1701303"/>
          <a:ext cx="8101329" cy="266015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2735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277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48072">
                <a:tc>
                  <a:txBody>
                    <a:bodyPr/>
                    <a:lstStyle/>
                    <a:p>
                      <a:pPr marL="306705">
                        <a:lnSpc>
                          <a:spcPct val="100000"/>
                        </a:lnSpc>
                        <a:spcBef>
                          <a:spcPts val="1435"/>
                        </a:spcBef>
                      </a:pPr>
                      <a:r>
                        <a:rPr sz="1800" spc="-15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Vegetation</a:t>
                      </a:r>
                      <a:r>
                        <a:rPr sz="1800" spc="-20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 </a:t>
                      </a:r>
                      <a:r>
                        <a:rPr sz="1800" spc="-5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community</a:t>
                      </a:r>
                      <a:r>
                        <a:rPr sz="1800" spc="-35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 </a:t>
                      </a:r>
                      <a:r>
                        <a:rPr sz="1800" spc="5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category</a:t>
                      </a:r>
                      <a:endParaRPr sz="1800">
                        <a:latin typeface="Malgun Gothic"/>
                        <a:cs typeface="Malgun Gothic"/>
                      </a:endParaRPr>
                    </a:p>
                  </a:txBody>
                  <a:tcPr marL="0" marR="0" marT="1822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435"/>
                        </a:spcBef>
                      </a:pPr>
                      <a:r>
                        <a:rPr sz="1800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Minimum</a:t>
                      </a:r>
                      <a:r>
                        <a:rPr sz="1800" spc="-35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 </a:t>
                      </a:r>
                      <a:r>
                        <a:rPr sz="1800" spc="-10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area</a:t>
                      </a:r>
                      <a:r>
                        <a:rPr sz="1800" spc="5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 </a:t>
                      </a:r>
                      <a:r>
                        <a:rPr sz="1800" spc="-20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of</a:t>
                      </a:r>
                      <a:r>
                        <a:rPr sz="1800" spc="-15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 </a:t>
                      </a:r>
                      <a:r>
                        <a:rPr sz="1800" spc="-5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sample</a:t>
                      </a:r>
                      <a:r>
                        <a:rPr sz="1800" spc="-10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 area </a:t>
                      </a:r>
                      <a:r>
                        <a:rPr sz="1800" spc="-5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(m</a:t>
                      </a:r>
                      <a:r>
                        <a:rPr sz="1800" spc="-7" baseline="25462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2</a:t>
                      </a:r>
                      <a:r>
                        <a:rPr sz="1800" spc="-5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)</a:t>
                      </a:r>
                      <a:endParaRPr sz="1800">
                        <a:latin typeface="Malgun Gothic"/>
                        <a:cs typeface="Malgun Gothic"/>
                      </a:endParaRPr>
                    </a:p>
                  </a:txBody>
                  <a:tcPr marL="0" marR="0" marT="1822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3022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865"/>
                        </a:spcBef>
                      </a:pPr>
                      <a:r>
                        <a:rPr sz="1800" spc="-5" dirty="0">
                          <a:latin typeface="Malgun Gothic"/>
                          <a:cs typeface="Malgun Gothic"/>
                        </a:rPr>
                        <a:t>Herb</a:t>
                      </a:r>
                      <a:r>
                        <a:rPr sz="1800" spc="-60" dirty="0">
                          <a:latin typeface="Malgun Gothic"/>
                          <a:cs typeface="Malgun Gothic"/>
                        </a:rPr>
                        <a:t> </a:t>
                      </a:r>
                      <a:r>
                        <a:rPr sz="1800" spc="-5" dirty="0">
                          <a:latin typeface="Malgun Gothic"/>
                          <a:cs typeface="Malgun Gothic"/>
                        </a:rPr>
                        <a:t>layer</a:t>
                      </a:r>
                      <a:endParaRPr sz="1800">
                        <a:latin typeface="Malgun Gothic"/>
                        <a:cs typeface="Malgun Gothic"/>
                      </a:endParaRPr>
                    </a:p>
                  </a:txBody>
                  <a:tcPr marL="0" marR="0" marT="10985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65"/>
                        </a:spcBef>
                      </a:pPr>
                      <a:r>
                        <a:rPr sz="1800" dirty="0">
                          <a:latin typeface="Malgun Gothic"/>
                          <a:cs typeface="Malgun Gothic"/>
                        </a:rPr>
                        <a:t>1-2</a:t>
                      </a:r>
                      <a:endParaRPr sz="1800">
                        <a:latin typeface="Malgun Gothic"/>
                        <a:cs typeface="Malgun Gothic"/>
                      </a:endParaRPr>
                    </a:p>
                  </a:txBody>
                  <a:tcPr marL="0" marR="0" marT="10985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3021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865"/>
                        </a:spcBef>
                      </a:pPr>
                      <a:r>
                        <a:rPr sz="1800" dirty="0">
                          <a:latin typeface="Malgun Gothic"/>
                          <a:cs typeface="Malgun Gothic"/>
                        </a:rPr>
                        <a:t>Low</a:t>
                      </a:r>
                      <a:r>
                        <a:rPr sz="1800" spc="-15" dirty="0">
                          <a:latin typeface="Malgun Gothic"/>
                          <a:cs typeface="Malgun Gothic"/>
                        </a:rPr>
                        <a:t> </a:t>
                      </a:r>
                      <a:r>
                        <a:rPr sz="1800" spc="-5" dirty="0">
                          <a:latin typeface="Malgun Gothic"/>
                          <a:cs typeface="Malgun Gothic"/>
                        </a:rPr>
                        <a:t>shrub</a:t>
                      </a:r>
                      <a:r>
                        <a:rPr sz="1800" spc="-30" dirty="0">
                          <a:latin typeface="Malgun Gothic"/>
                          <a:cs typeface="Malgun Gothic"/>
                        </a:rPr>
                        <a:t> </a:t>
                      </a:r>
                      <a:r>
                        <a:rPr sz="1800" dirty="0">
                          <a:latin typeface="Malgun Gothic"/>
                          <a:cs typeface="Malgun Gothic"/>
                        </a:rPr>
                        <a:t>and </a:t>
                      </a:r>
                      <a:r>
                        <a:rPr sz="1800" spc="-5" dirty="0">
                          <a:latin typeface="Malgun Gothic"/>
                          <a:cs typeface="Malgun Gothic"/>
                        </a:rPr>
                        <a:t>high</a:t>
                      </a:r>
                      <a:r>
                        <a:rPr sz="1800" spc="-10" dirty="0">
                          <a:latin typeface="Malgun Gothic"/>
                          <a:cs typeface="Malgun Gothic"/>
                        </a:rPr>
                        <a:t> </a:t>
                      </a:r>
                      <a:r>
                        <a:rPr sz="1800" spc="-5" dirty="0">
                          <a:latin typeface="Malgun Gothic"/>
                          <a:cs typeface="Malgun Gothic"/>
                        </a:rPr>
                        <a:t>herb</a:t>
                      </a:r>
                      <a:r>
                        <a:rPr sz="1800" spc="-15" dirty="0">
                          <a:latin typeface="Malgun Gothic"/>
                          <a:cs typeface="Malgun Gothic"/>
                        </a:rPr>
                        <a:t> </a:t>
                      </a:r>
                      <a:r>
                        <a:rPr sz="1800" spc="-5" dirty="0">
                          <a:latin typeface="Malgun Gothic"/>
                          <a:cs typeface="Malgun Gothic"/>
                        </a:rPr>
                        <a:t>layers</a:t>
                      </a:r>
                      <a:endParaRPr sz="1800">
                        <a:latin typeface="Malgun Gothic"/>
                        <a:cs typeface="Malgun Gothic"/>
                      </a:endParaRPr>
                    </a:p>
                  </a:txBody>
                  <a:tcPr marL="0" marR="0" marT="10985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65"/>
                        </a:spcBef>
                      </a:pPr>
                      <a:r>
                        <a:rPr sz="1800" dirty="0">
                          <a:latin typeface="Malgun Gothic"/>
                          <a:cs typeface="Malgun Gothic"/>
                        </a:rPr>
                        <a:t>4</a:t>
                      </a:r>
                      <a:endParaRPr sz="1800">
                        <a:latin typeface="Malgun Gothic"/>
                        <a:cs typeface="Malgun Gothic"/>
                      </a:endParaRPr>
                    </a:p>
                  </a:txBody>
                  <a:tcPr marL="0" marR="0" marT="10985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3021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860"/>
                        </a:spcBef>
                      </a:pPr>
                      <a:r>
                        <a:rPr sz="1800" spc="-5" dirty="0">
                          <a:latin typeface="Malgun Gothic"/>
                          <a:cs typeface="Malgun Gothic"/>
                        </a:rPr>
                        <a:t>High</a:t>
                      </a:r>
                      <a:r>
                        <a:rPr sz="1800" spc="-35" dirty="0">
                          <a:latin typeface="Malgun Gothic"/>
                          <a:cs typeface="Malgun Gothic"/>
                        </a:rPr>
                        <a:t> </a:t>
                      </a:r>
                      <a:r>
                        <a:rPr sz="1800" spc="-5" dirty="0">
                          <a:latin typeface="Malgun Gothic"/>
                          <a:cs typeface="Malgun Gothic"/>
                        </a:rPr>
                        <a:t>shrub</a:t>
                      </a:r>
                      <a:r>
                        <a:rPr sz="1800" spc="-45" dirty="0">
                          <a:latin typeface="Malgun Gothic"/>
                          <a:cs typeface="Malgun Gothic"/>
                        </a:rPr>
                        <a:t> </a:t>
                      </a:r>
                      <a:r>
                        <a:rPr sz="1800" spc="-5" dirty="0">
                          <a:latin typeface="Malgun Gothic"/>
                          <a:cs typeface="Malgun Gothic"/>
                        </a:rPr>
                        <a:t>layer</a:t>
                      </a:r>
                      <a:endParaRPr sz="1800">
                        <a:latin typeface="Malgun Gothic"/>
                        <a:cs typeface="Malgun Gothic"/>
                      </a:endParaRPr>
                    </a:p>
                  </a:txBody>
                  <a:tcPr marL="0" marR="0" marT="10922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60"/>
                        </a:spcBef>
                      </a:pPr>
                      <a:r>
                        <a:rPr sz="1800" spc="-5" dirty="0">
                          <a:latin typeface="Malgun Gothic"/>
                          <a:cs typeface="Malgun Gothic"/>
                        </a:rPr>
                        <a:t>16(4X4)</a:t>
                      </a:r>
                      <a:endParaRPr sz="1800">
                        <a:latin typeface="Malgun Gothic"/>
                        <a:cs typeface="Malgun Gothic"/>
                      </a:endParaRPr>
                    </a:p>
                  </a:txBody>
                  <a:tcPr marL="0" marR="0" marT="10922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03022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860"/>
                        </a:spcBef>
                      </a:pPr>
                      <a:r>
                        <a:rPr sz="1800" spc="-5" dirty="0">
                          <a:latin typeface="Malgun Gothic"/>
                          <a:cs typeface="Malgun Gothic"/>
                        </a:rPr>
                        <a:t>Arbor</a:t>
                      </a:r>
                      <a:r>
                        <a:rPr sz="1800" spc="-55" dirty="0">
                          <a:latin typeface="Malgun Gothic"/>
                          <a:cs typeface="Malgun Gothic"/>
                        </a:rPr>
                        <a:t> </a:t>
                      </a:r>
                      <a:r>
                        <a:rPr sz="1800" spc="-5" dirty="0">
                          <a:latin typeface="Malgun Gothic"/>
                          <a:cs typeface="Malgun Gothic"/>
                        </a:rPr>
                        <a:t>layer</a:t>
                      </a:r>
                      <a:endParaRPr sz="1800">
                        <a:latin typeface="Malgun Gothic"/>
                        <a:cs typeface="Malgun Gothic"/>
                      </a:endParaRPr>
                    </a:p>
                  </a:txBody>
                  <a:tcPr marL="0" marR="0" marT="10922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60"/>
                        </a:spcBef>
                      </a:pPr>
                      <a:r>
                        <a:rPr sz="1800" spc="-5" dirty="0">
                          <a:latin typeface="Malgun Gothic"/>
                          <a:cs typeface="Malgun Gothic"/>
                        </a:rPr>
                        <a:t>100(10X10)</a:t>
                      </a:r>
                      <a:endParaRPr sz="1800">
                        <a:latin typeface="Malgun Gothic"/>
                        <a:cs typeface="Malgun Gothic"/>
                      </a:endParaRPr>
                    </a:p>
                  </a:txBody>
                  <a:tcPr marL="0" marR="0" marT="10922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" name="object 3"/>
          <p:cNvSpPr txBox="1"/>
          <p:nvPr/>
        </p:nvSpPr>
        <p:spPr>
          <a:xfrm>
            <a:off x="1019521" y="1228997"/>
            <a:ext cx="735838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latin typeface="Times New Roman"/>
                <a:cs typeface="Times New Roman"/>
              </a:rPr>
              <a:t>Minimum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area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of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sample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area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of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category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vegetation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community </a:t>
            </a:r>
            <a:r>
              <a:rPr sz="2000" dirty="0">
                <a:latin typeface="Times New Roman"/>
                <a:cs typeface="Times New Roman"/>
              </a:rPr>
              <a:t>survey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30259" y="217838"/>
            <a:ext cx="632968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dirty="0">
                <a:latin typeface="Times New Roman"/>
                <a:cs typeface="Times New Roman"/>
              </a:rPr>
              <a:t>Quantitative</a:t>
            </a:r>
            <a:r>
              <a:rPr sz="2800" b="1" spc="-20" dirty="0">
                <a:latin typeface="Times New Roman"/>
                <a:cs typeface="Times New Roman"/>
              </a:rPr>
              <a:t> </a:t>
            </a:r>
            <a:r>
              <a:rPr sz="2800" b="1" spc="-5" dirty="0">
                <a:latin typeface="Times New Roman"/>
                <a:cs typeface="Times New Roman"/>
              </a:rPr>
              <a:t>survey</a:t>
            </a:r>
            <a:r>
              <a:rPr sz="2800" b="1" spc="-25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of plant</a:t>
            </a:r>
            <a:r>
              <a:rPr sz="2800" b="1" spc="-10" dirty="0">
                <a:latin typeface="Times New Roman"/>
                <a:cs typeface="Times New Roman"/>
              </a:rPr>
              <a:t> </a:t>
            </a:r>
            <a:r>
              <a:rPr sz="2800" b="1" spc="-5" dirty="0">
                <a:latin typeface="Times New Roman"/>
                <a:cs typeface="Times New Roman"/>
              </a:rPr>
              <a:t>communities</a:t>
            </a:r>
            <a:endParaRPr sz="280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026574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30259" y="217838"/>
            <a:ext cx="632968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dirty="0">
                <a:latin typeface="Times New Roman"/>
                <a:cs typeface="Times New Roman"/>
              </a:rPr>
              <a:t>Quantitative</a:t>
            </a:r>
            <a:r>
              <a:rPr sz="2800" b="1" spc="-25" dirty="0">
                <a:latin typeface="Times New Roman"/>
                <a:cs typeface="Times New Roman"/>
              </a:rPr>
              <a:t> </a:t>
            </a:r>
            <a:r>
              <a:rPr sz="2800" b="1" spc="-5" dirty="0">
                <a:latin typeface="Times New Roman"/>
                <a:cs typeface="Times New Roman"/>
              </a:rPr>
              <a:t>survey</a:t>
            </a:r>
            <a:r>
              <a:rPr sz="2800" b="1" spc="-25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of plant</a:t>
            </a:r>
            <a:r>
              <a:rPr sz="2800" b="1" spc="-10" dirty="0">
                <a:latin typeface="Times New Roman"/>
                <a:cs typeface="Times New Roman"/>
              </a:rPr>
              <a:t> </a:t>
            </a:r>
            <a:r>
              <a:rPr sz="2800" b="1" spc="-5" dirty="0">
                <a:latin typeface="Times New Roman"/>
                <a:cs typeface="Times New Roman"/>
              </a:rPr>
              <a:t>communities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02267" y="927252"/>
            <a:ext cx="8412480" cy="3632835"/>
          </a:xfrm>
          <a:prstGeom prst="rect">
            <a:avLst/>
          </a:prstGeom>
        </p:spPr>
        <p:txBody>
          <a:bodyPr vert="horz" wrap="square" lIns="0" tIns="1701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40"/>
              </a:spcBef>
            </a:pPr>
            <a:r>
              <a:rPr sz="1800" spc="-5" dirty="0">
                <a:latin typeface="Times New Roman"/>
                <a:cs typeface="Times New Roman"/>
              </a:rPr>
              <a:t>D.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Number </a:t>
            </a:r>
            <a:r>
              <a:rPr sz="1800" dirty="0">
                <a:latin typeface="Times New Roman"/>
                <a:cs typeface="Times New Roman"/>
              </a:rPr>
              <a:t>of</a:t>
            </a:r>
            <a:r>
              <a:rPr sz="1800" spc="-5" dirty="0">
                <a:latin typeface="Times New Roman"/>
                <a:cs typeface="Times New Roman"/>
              </a:rPr>
              <a:t> sample</a:t>
            </a:r>
            <a:r>
              <a:rPr sz="1800" dirty="0">
                <a:latin typeface="Times New Roman"/>
                <a:cs typeface="Times New Roman"/>
              </a:rPr>
              <a:t> areas</a:t>
            </a:r>
            <a:endParaRPr sz="1800">
              <a:latin typeface="Times New Roman"/>
              <a:cs typeface="Times New Roman"/>
            </a:endParaRPr>
          </a:p>
          <a:p>
            <a:pPr marL="228600" marR="5080" algn="just">
              <a:lnSpc>
                <a:spcPct val="100000"/>
              </a:lnSpc>
              <a:spcBef>
                <a:spcPts val="1240"/>
              </a:spcBef>
            </a:pPr>
            <a:r>
              <a:rPr sz="1800" dirty="0">
                <a:latin typeface="Times New Roman"/>
                <a:cs typeface="Times New Roman"/>
              </a:rPr>
              <a:t>In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general,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number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of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sample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areas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must</a:t>
            </a:r>
            <a:r>
              <a:rPr sz="1800" dirty="0">
                <a:latin typeface="Times New Roman"/>
                <a:cs typeface="Times New Roman"/>
              </a:rPr>
              <a:t> be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decided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10" dirty="0">
                <a:latin typeface="Times New Roman"/>
                <a:cs typeface="Times New Roman"/>
              </a:rPr>
              <a:t>by</a:t>
            </a:r>
            <a:r>
              <a:rPr sz="1800" spc="-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changes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in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vegetation </a:t>
            </a:r>
            <a:r>
              <a:rPr sz="1800" spc="-434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community logistic time, budget </a:t>
            </a:r>
            <a:r>
              <a:rPr sz="1800" dirty="0">
                <a:latin typeface="Times New Roman"/>
                <a:cs typeface="Times New Roman"/>
              </a:rPr>
              <a:t>and </a:t>
            </a:r>
            <a:r>
              <a:rPr sz="1800" spc="-5" dirty="0">
                <a:latin typeface="Times New Roman"/>
                <a:cs typeface="Times New Roman"/>
              </a:rPr>
              <a:t>manpower etc. </a:t>
            </a:r>
            <a:r>
              <a:rPr sz="1800" spc="-15" dirty="0">
                <a:latin typeface="Times New Roman"/>
                <a:cs typeface="Times New Roman"/>
              </a:rPr>
              <a:t>However, </a:t>
            </a:r>
            <a:r>
              <a:rPr sz="1800" dirty="0">
                <a:latin typeface="Times New Roman"/>
                <a:cs typeface="Times New Roman"/>
              </a:rPr>
              <a:t>in </a:t>
            </a:r>
            <a:r>
              <a:rPr sz="1800" spc="-5" dirty="0">
                <a:latin typeface="Times New Roman"/>
                <a:cs typeface="Times New Roman"/>
              </a:rPr>
              <a:t>accurate vegetation 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community survey </a:t>
            </a:r>
            <a:r>
              <a:rPr sz="1800" dirty="0">
                <a:latin typeface="Times New Roman"/>
                <a:cs typeface="Times New Roman"/>
              </a:rPr>
              <a:t>,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the area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of the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sample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areas accounted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for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the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percentage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of the 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research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region </a:t>
            </a:r>
            <a:r>
              <a:rPr sz="1800" spc="-5" dirty="0">
                <a:latin typeface="Times New Roman"/>
                <a:cs typeface="Times New Roman"/>
              </a:rPr>
              <a:t>should </a:t>
            </a:r>
            <a:r>
              <a:rPr sz="1800" dirty="0">
                <a:latin typeface="Times New Roman"/>
                <a:cs typeface="Times New Roman"/>
              </a:rPr>
              <a:t>be </a:t>
            </a:r>
            <a:r>
              <a:rPr sz="1800" spc="-5" dirty="0">
                <a:latin typeface="Times New Roman"/>
                <a:cs typeface="Times New Roman"/>
              </a:rPr>
              <a:t>determined first. At the same time, should consider how </a:t>
            </a:r>
            <a:r>
              <a:rPr sz="1800" spc="-10" dirty="0">
                <a:latin typeface="Times New Roman"/>
                <a:cs typeface="Times New Roman"/>
              </a:rPr>
              <a:t>many </a:t>
            </a:r>
            <a:r>
              <a:rPr sz="1800" spc="-5" dirty="0">
                <a:latin typeface="Times New Roman"/>
                <a:cs typeface="Times New Roman"/>
              </a:rPr>
              <a:t> vegetation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groups</a:t>
            </a:r>
            <a:r>
              <a:rPr sz="1800" dirty="0">
                <a:latin typeface="Times New Roman"/>
                <a:cs typeface="Times New Roman"/>
              </a:rPr>
              <a:t> are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seen </a:t>
            </a:r>
            <a:r>
              <a:rPr sz="1800" spc="-5" dirty="0">
                <a:latin typeface="Times New Roman"/>
                <a:cs typeface="Times New Roman"/>
              </a:rPr>
              <a:t>during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exploration </a:t>
            </a:r>
            <a:r>
              <a:rPr sz="1800" dirty="0">
                <a:latin typeface="Times New Roman"/>
                <a:cs typeface="Times New Roman"/>
              </a:rPr>
              <a:t>, and each </a:t>
            </a:r>
            <a:r>
              <a:rPr sz="1800" spc="-5" dirty="0">
                <a:latin typeface="Times New Roman"/>
                <a:cs typeface="Times New Roman"/>
              </a:rPr>
              <a:t>vegetation</a:t>
            </a:r>
            <a:r>
              <a:rPr sz="1800" dirty="0">
                <a:latin typeface="Times New Roman"/>
                <a:cs typeface="Times New Roman"/>
              </a:rPr>
              <a:t> group </a:t>
            </a:r>
            <a:r>
              <a:rPr sz="1800" spc="-5" dirty="0">
                <a:latin typeface="Times New Roman"/>
                <a:cs typeface="Times New Roman"/>
              </a:rPr>
              <a:t>should</a:t>
            </a:r>
            <a:r>
              <a:rPr sz="1800" spc="44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not 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only</a:t>
            </a:r>
            <a:r>
              <a:rPr sz="1800" dirty="0">
                <a:latin typeface="Times New Roman"/>
                <a:cs typeface="Times New Roman"/>
              </a:rPr>
              <a:t> be covered at the </a:t>
            </a:r>
            <a:r>
              <a:rPr sz="1800" spc="-5" dirty="0">
                <a:latin typeface="Times New Roman"/>
                <a:cs typeface="Times New Roman"/>
              </a:rPr>
              <a:t>time</a:t>
            </a:r>
            <a:r>
              <a:rPr sz="1800" dirty="0">
                <a:latin typeface="Times New Roman"/>
                <a:cs typeface="Times New Roman"/>
              </a:rPr>
              <a:t> of </a:t>
            </a:r>
            <a:r>
              <a:rPr sz="1800" spc="-5" dirty="0">
                <a:latin typeface="Times New Roman"/>
                <a:cs typeface="Times New Roman"/>
              </a:rPr>
              <a:t>sampling, </a:t>
            </a:r>
            <a:r>
              <a:rPr sz="1800" dirty="0">
                <a:latin typeface="Times New Roman"/>
                <a:cs typeface="Times New Roman"/>
              </a:rPr>
              <a:t>but also </a:t>
            </a:r>
            <a:r>
              <a:rPr sz="1800" spc="-5" dirty="0">
                <a:latin typeface="Times New Roman"/>
                <a:cs typeface="Times New Roman"/>
              </a:rPr>
              <a:t>should </a:t>
            </a:r>
            <a:r>
              <a:rPr sz="1800" spc="-10" dirty="0">
                <a:latin typeface="Times New Roman"/>
                <a:cs typeface="Times New Roman"/>
              </a:rPr>
              <a:t>be</a:t>
            </a:r>
            <a:r>
              <a:rPr sz="1800" spc="-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repeated ,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because</a:t>
            </a:r>
            <a:r>
              <a:rPr sz="1800" spc="44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10" dirty="0">
                <a:solidFill>
                  <a:srgbClr val="C00000"/>
                </a:solidFill>
                <a:latin typeface="Times New Roman"/>
                <a:cs typeface="Times New Roman"/>
              </a:rPr>
              <a:t>the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 number</a:t>
            </a:r>
            <a:r>
              <a:rPr sz="1800" spc="9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of</a:t>
            </a:r>
            <a:r>
              <a:rPr sz="1800" spc="9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sample</a:t>
            </a:r>
            <a:r>
              <a:rPr sz="1800" spc="10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areas</a:t>
            </a:r>
            <a:r>
              <a:rPr sz="1800" spc="8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will</a:t>
            </a:r>
            <a:r>
              <a:rPr sz="1800" spc="8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10" dirty="0">
                <a:solidFill>
                  <a:srgbClr val="C00000"/>
                </a:solidFill>
                <a:latin typeface="Times New Roman"/>
                <a:cs typeface="Times New Roman"/>
              </a:rPr>
              <a:t>affect</a:t>
            </a:r>
            <a:r>
              <a:rPr sz="1800" spc="9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1800" spc="9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accuracy</a:t>
            </a:r>
            <a:r>
              <a:rPr sz="1800" spc="8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of</a:t>
            </a:r>
            <a:r>
              <a:rPr sz="1800" spc="9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1800" spc="10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20" dirty="0">
                <a:solidFill>
                  <a:srgbClr val="C00000"/>
                </a:solidFill>
                <a:latin typeface="Times New Roman"/>
                <a:cs typeface="Times New Roman"/>
              </a:rPr>
              <a:t>survey.</a:t>
            </a:r>
            <a:r>
              <a:rPr sz="1800" spc="8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And</a:t>
            </a:r>
            <a:r>
              <a:rPr sz="1800" spc="9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in</a:t>
            </a:r>
            <a:r>
              <a:rPr sz="1800" spc="9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the</a:t>
            </a:r>
            <a:r>
              <a:rPr sz="1800" spc="8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determination </a:t>
            </a:r>
            <a:r>
              <a:rPr sz="1800" spc="-434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of the </a:t>
            </a:r>
            <a:r>
              <a:rPr sz="1800" spc="-5" dirty="0">
                <a:latin typeface="Times New Roman"/>
                <a:cs typeface="Times New Roman"/>
              </a:rPr>
              <a:t>appropriate number </a:t>
            </a:r>
            <a:r>
              <a:rPr sz="1800" dirty="0">
                <a:latin typeface="Times New Roman"/>
                <a:cs typeface="Times New Roman"/>
              </a:rPr>
              <a:t>of </a:t>
            </a:r>
            <a:r>
              <a:rPr sz="1800" spc="-5" dirty="0">
                <a:latin typeface="Times New Roman"/>
                <a:cs typeface="Times New Roman"/>
              </a:rPr>
              <a:t>sample </a:t>
            </a:r>
            <a:r>
              <a:rPr sz="1800" dirty="0">
                <a:latin typeface="Times New Roman"/>
                <a:cs typeface="Times New Roman"/>
              </a:rPr>
              <a:t>areas the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“species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number sample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area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number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curve” </a:t>
            </a:r>
            <a:r>
              <a:rPr sz="1800" spc="-5" dirty="0">
                <a:latin typeface="Times New Roman"/>
                <a:cs typeface="Times New Roman"/>
              </a:rPr>
              <a:t>method is mostly used. This method </a:t>
            </a:r>
            <a:r>
              <a:rPr sz="1800" dirty="0">
                <a:latin typeface="Times New Roman"/>
                <a:cs typeface="Times New Roman"/>
              </a:rPr>
              <a:t>is </a:t>
            </a:r>
            <a:r>
              <a:rPr sz="1800" spc="-5" dirty="0">
                <a:latin typeface="Times New Roman"/>
                <a:cs typeface="Times New Roman"/>
              </a:rPr>
              <a:t>similar </a:t>
            </a:r>
            <a:r>
              <a:rPr sz="1800" dirty="0">
                <a:latin typeface="Times New Roman"/>
                <a:cs typeface="Times New Roman"/>
              </a:rPr>
              <a:t>to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the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species number area number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curve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method</a:t>
            </a:r>
            <a:r>
              <a:rPr sz="1800" spc="-5" dirty="0">
                <a:latin typeface="Times New Roman"/>
                <a:cs typeface="Times New Roman"/>
              </a:rPr>
              <a:t>, </a:t>
            </a:r>
            <a:r>
              <a:rPr sz="1800" dirty="0">
                <a:latin typeface="Times New Roman"/>
                <a:cs typeface="Times New Roman"/>
              </a:rPr>
              <a:t>i.e., </a:t>
            </a:r>
            <a:r>
              <a:rPr sz="1800" spc="-5" dirty="0">
                <a:latin typeface="Times New Roman"/>
                <a:cs typeface="Times New Roman"/>
              </a:rPr>
              <a:t>using </a:t>
            </a:r>
            <a:r>
              <a:rPr sz="1800" dirty="0">
                <a:latin typeface="Times New Roman"/>
                <a:cs typeface="Times New Roman"/>
              </a:rPr>
              <a:t>the </a:t>
            </a:r>
            <a:r>
              <a:rPr sz="1800" spc="-5" dirty="0">
                <a:latin typeface="Times New Roman"/>
                <a:cs typeface="Times New Roman"/>
              </a:rPr>
              <a:t>plant relationship between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the number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of species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and </a:t>
            </a:r>
            <a:r>
              <a:rPr sz="1800" spc="-10" dirty="0">
                <a:solidFill>
                  <a:srgbClr val="C00000"/>
                </a:solidFill>
                <a:latin typeface="Times New Roman"/>
                <a:cs typeface="Times New Roman"/>
              </a:rPr>
              <a:t>the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 number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of</a:t>
            </a:r>
            <a:r>
              <a:rPr sz="1800" spc="-1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sample</a:t>
            </a:r>
            <a:r>
              <a:rPr sz="1800" spc="1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areas</a:t>
            </a:r>
            <a:r>
              <a:rPr sz="1800" spc="-1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to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conduct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the</a:t>
            </a:r>
            <a:r>
              <a:rPr sz="1800" spc="-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plot</a:t>
            </a:r>
            <a:r>
              <a:rPr sz="1800" spc="-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ting,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research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and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analysis.</a:t>
            </a:r>
            <a:endParaRPr sz="180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11394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30259" y="217838"/>
            <a:ext cx="632968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dirty="0">
                <a:latin typeface="Times New Roman"/>
                <a:cs typeface="Times New Roman"/>
              </a:rPr>
              <a:t>Quantitative</a:t>
            </a:r>
            <a:r>
              <a:rPr sz="2800" b="1" spc="-25" dirty="0">
                <a:latin typeface="Times New Roman"/>
                <a:cs typeface="Times New Roman"/>
              </a:rPr>
              <a:t> </a:t>
            </a:r>
            <a:r>
              <a:rPr sz="2800" b="1" spc="-5" dirty="0">
                <a:latin typeface="Times New Roman"/>
                <a:cs typeface="Times New Roman"/>
              </a:rPr>
              <a:t>survey</a:t>
            </a:r>
            <a:r>
              <a:rPr sz="2800" b="1" spc="-25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of plant</a:t>
            </a:r>
            <a:r>
              <a:rPr sz="2800" b="1" spc="-10" dirty="0">
                <a:latin typeface="Times New Roman"/>
                <a:cs typeface="Times New Roman"/>
              </a:rPr>
              <a:t> </a:t>
            </a:r>
            <a:r>
              <a:rPr sz="2800" b="1" spc="-5" dirty="0">
                <a:latin typeface="Times New Roman"/>
                <a:cs typeface="Times New Roman"/>
              </a:rPr>
              <a:t>communities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33584" y="989884"/>
            <a:ext cx="7983855" cy="3939540"/>
          </a:xfrm>
          <a:prstGeom prst="rect">
            <a:avLst/>
          </a:prstGeom>
        </p:spPr>
        <p:txBody>
          <a:bodyPr vert="horz" wrap="square" lIns="0" tIns="107314" rIns="0" bIns="0" rtlCol="0">
            <a:spAutoFit/>
          </a:bodyPr>
          <a:lstStyle/>
          <a:p>
            <a:pPr marL="254000" indent="-228600" algn="just">
              <a:lnSpc>
                <a:spcPct val="100000"/>
              </a:lnSpc>
              <a:spcBef>
                <a:spcPts val="844"/>
              </a:spcBef>
              <a:buAutoNum type="arabicPeriod" startAt="2"/>
              <a:tabLst>
                <a:tab pos="254000" algn="l"/>
              </a:tabLst>
            </a:pPr>
            <a:r>
              <a:rPr sz="1800" spc="-5" dirty="0">
                <a:latin typeface="Times New Roman"/>
                <a:cs typeface="Times New Roman"/>
              </a:rPr>
              <a:t>Sample</a:t>
            </a:r>
            <a:r>
              <a:rPr sz="1800" spc="-1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Area Sampling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Survey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Items</a:t>
            </a:r>
            <a:r>
              <a:rPr sz="1800" dirty="0">
                <a:latin typeface="Times New Roman"/>
                <a:cs typeface="Times New Roman"/>
              </a:rPr>
              <a:t> and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Methods</a:t>
            </a:r>
            <a:endParaRPr sz="1800">
              <a:latin typeface="Times New Roman"/>
              <a:cs typeface="Times New Roman"/>
            </a:endParaRPr>
          </a:p>
          <a:p>
            <a:pPr marL="241300" algn="just">
              <a:lnSpc>
                <a:spcPct val="100000"/>
              </a:lnSpc>
              <a:spcBef>
                <a:spcPts val="750"/>
              </a:spcBef>
            </a:pPr>
            <a:r>
              <a:rPr sz="1800" spc="-5" dirty="0">
                <a:latin typeface="Times New Roman"/>
                <a:cs typeface="Times New Roman"/>
              </a:rPr>
              <a:t>A.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Quantitative</a:t>
            </a:r>
            <a:r>
              <a:rPr sz="1800" spc="-3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media</a:t>
            </a:r>
            <a:r>
              <a:rPr sz="1800" dirty="0">
                <a:latin typeface="Times New Roman"/>
                <a:cs typeface="Times New Roman"/>
              </a:rPr>
              <a:t> of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vegetation</a:t>
            </a:r>
            <a:r>
              <a:rPr sz="1800" spc="-3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survey</a:t>
            </a:r>
            <a:endParaRPr sz="1800">
              <a:latin typeface="Times New Roman"/>
              <a:cs typeface="Times New Roman"/>
            </a:endParaRPr>
          </a:p>
          <a:p>
            <a:pPr marL="528955" marR="289560" algn="just">
              <a:lnSpc>
                <a:spcPct val="100000"/>
              </a:lnSpc>
              <a:spcBef>
                <a:spcPts val="750"/>
              </a:spcBef>
            </a:pPr>
            <a:r>
              <a:rPr sz="1800" dirty="0">
                <a:latin typeface="Times New Roman"/>
                <a:cs typeface="Times New Roman"/>
              </a:rPr>
              <a:t>The </a:t>
            </a:r>
            <a:r>
              <a:rPr sz="1800" spc="-5" dirty="0">
                <a:latin typeface="Times New Roman"/>
                <a:cs typeface="Times New Roman"/>
              </a:rPr>
              <a:t>more commonly used parameters </a:t>
            </a:r>
            <a:r>
              <a:rPr sz="1800" dirty="0">
                <a:latin typeface="Times New Roman"/>
                <a:cs typeface="Times New Roman"/>
              </a:rPr>
              <a:t>for </a:t>
            </a:r>
            <a:r>
              <a:rPr sz="1800" spc="-5" dirty="0">
                <a:latin typeface="Times New Roman"/>
                <a:cs typeface="Times New Roman"/>
              </a:rPr>
              <a:t>quantifying vegetation community </a:t>
            </a:r>
            <a:r>
              <a:rPr sz="1800" dirty="0">
                <a:latin typeface="Times New Roman"/>
                <a:cs typeface="Times New Roman"/>
              </a:rPr>
              <a:t> include</a:t>
            </a:r>
            <a:r>
              <a:rPr sz="1800" spc="-20" dirty="0">
                <a:latin typeface="Times New Roman"/>
                <a:cs typeface="Times New Roman"/>
              </a:rPr>
              <a:t> </a:t>
            </a:r>
            <a:r>
              <a:rPr sz="1800" spc="-15" dirty="0">
                <a:solidFill>
                  <a:srgbClr val="C00000"/>
                </a:solidFill>
                <a:latin typeface="Times New Roman"/>
                <a:cs typeface="Times New Roman"/>
              </a:rPr>
              <a:t>density,</a:t>
            </a:r>
            <a:r>
              <a:rPr sz="1800" spc="-2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10" dirty="0">
                <a:solidFill>
                  <a:srgbClr val="C00000"/>
                </a:solidFill>
                <a:latin typeface="Times New Roman"/>
                <a:cs typeface="Times New Roman"/>
              </a:rPr>
              <a:t>frequency,</a:t>
            </a:r>
            <a:r>
              <a:rPr sz="1800" spc="-3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coverage</a:t>
            </a:r>
            <a:r>
              <a:rPr sz="1800" spc="-1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or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dominance</a:t>
            </a:r>
            <a:r>
              <a:rPr sz="1800" spc="-5" dirty="0">
                <a:latin typeface="Times New Roman"/>
                <a:cs typeface="Times New Roman"/>
              </a:rPr>
              <a:t>.</a:t>
            </a:r>
            <a:endParaRPr sz="1800">
              <a:latin typeface="Times New Roman"/>
              <a:cs typeface="Times New Roman"/>
            </a:endParaRPr>
          </a:p>
          <a:p>
            <a:pPr marL="944244" lvl="1" indent="-343535" algn="just">
              <a:lnSpc>
                <a:spcPct val="100000"/>
              </a:lnSpc>
              <a:spcBef>
                <a:spcPts val="770"/>
              </a:spcBef>
              <a:buAutoNum type="alphaLcParenR"/>
              <a:tabLst>
                <a:tab pos="944880" algn="l"/>
              </a:tabLst>
            </a:pPr>
            <a:r>
              <a:rPr sz="1800" spc="-5" dirty="0">
                <a:latin typeface="Times New Roman"/>
                <a:cs typeface="Times New Roman"/>
              </a:rPr>
              <a:t>Density</a:t>
            </a:r>
            <a:endParaRPr sz="1800">
              <a:latin typeface="Times New Roman"/>
              <a:cs typeface="Times New Roman"/>
            </a:endParaRPr>
          </a:p>
          <a:p>
            <a:pPr marL="961390" marR="68580" algn="just">
              <a:lnSpc>
                <a:spcPct val="100000"/>
              </a:lnSpc>
              <a:spcBef>
                <a:spcPts val="610"/>
              </a:spcBef>
            </a:pPr>
            <a:r>
              <a:rPr sz="1800" dirty="0">
                <a:latin typeface="Times New Roman"/>
                <a:cs typeface="Times New Roman"/>
              </a:rPr>
              <a:t>Refers to </a:t>
            </a:r>
            <a:r>
              <a:rPr sz="1800" spc="-5" dirty="0">
                <a:latin typeface="Times New Roman"/>
                <a:cs typeface="Times New Roman"/>
              </a:rPr>
              <a:t>the number </a:t>
            </a:r>
            <a:r>
              <a:rPr sz="1800" dirty="0">
                <a:latin typeface="Times New Roman"/>
                <a:cs typeface="Times New Roman"/>
              </a:rPr>
              <a:t>of plant </a:t>
            </a:r>
            <a:r>
              <a:rPr sz="1800" spc="-5" dirty="0">
                <a:latin typeface="Times New Roman"/>
                <a:cs typeface="Times New Roman"/>
              </a:rPr>
              <a:t>individuals </a:t>
            </a:r>
            <a:r>
              <a:rPr sz="1800" dirty="0">
                <a:latin typeface="Times New Roman"/>
                <a:cs typeface="Times New Roman"/>
              </a:rPr>
              <a:t>per </a:t>
            </a:r>
            <a:r>
              <a:rPr sz="1800" spc="-5" dirty="0">
                <a:latin typeface="Times New Roman"/>
                <a:cs typeface="Times New Roman"/>
              </a:rPr>
              <a:t>unit </a:t>
            </a:r>
            <a:r>
              <a:rPr sz="1800" dirty="0">
                <a:latin typeface="Times New Roman"/>
                <a:cs typeface="Times New Roman"/>
              </a:rPr>
              <a:t>area. </a:t>
            </a:r>
            <a:r>
              <a:rPr sz="1800" spc="-5" dirty="0">
                <a:latin typeface="Times New Roman"/>
                <a:cs typeface="Times New Roman"/>
              </a:rPr>
              <a:t>Its calculation </a:t>
            </a:r>
            <a:r>
              <a:rPr sz="1800" dirty="0">
                <a:latin typeface="Times New Roman"/>
                <a:cs typeface="Times New Roman"/>
              </a:rPr>
              <a:t>is 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usually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expressed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in</a:t>
            </a:r>
            <a:r>
              <a:rPr sz="1800" spc="-1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terms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of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number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of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plants</a:t>
            </a:r>
            <a:r>
              <a:rPr sz="1800" spc="-1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per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 m</a:t>
            </a:r>
            <a:r>
              <a:rPr sz="1800" spc="-7" baseline="25462" dirty="0">
                <a:solidFill>
                  <a:srgbClr val="C00000"/>
                </a:solidFill>
                <a:latin typeface="Times New Roman"/>
                <a:cs typeface="Times New Roman"/>
              </a:rPr>
              <a:t>2</a:t>
            </a:r>
            <a:r>
              <a:rPr sz="1800" spc="225" baseline="25462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or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ha.</a:t>
            </a:r>
            <a:endParaRPr sz="1800">
              <a:latin typeface="Times New Roman"/>
              <a:cs typeface="Times New Roman"/>
            </a:endParaRPr>
          </a:p>
          <a:p>
            <a:pPr marL="944244" lvl="1" indent="-343535" algn="just">
              <a:lnSpc>
                <a:spcPct val="100000"/>
              </a:lnSpc>
              <a:spcBef>
                <a:spcPts val="765"/>
              </a:spcBef>
              <a:buAutoNum type="alphaLcParenR" startAt="2"/>
              <a:tabLst>
                <a:tab pos="944880" algn="l"/>
              </a:tabLst>
            </a:pPr>
            <a:r>
              <a:rPr sz="1800" spc="-5" dirty="0">
                <a:latin typeface="Times New Roman"/>
                <a:cs typeface="Times New Roman"/>
              </a:rPr>
              <a:t>Frequency</a:t>
            </a:r>
            <a:endParaRPr sz="1800">
              <a:latin typeface="Times New Roman"/>
              <a:cs typeface="Times New Roman"/>
            </a:endParaRPr>
          </a:p>
          <a:p>
            <a:pPr marL="960755" marR="282575" algn="just">
              <a:lnSpc>
                <a:spcPct val="100000"/>
              </a:lnSpc>
              <a:spcBef>
                <a:spcPts val="505"/>
              </a:spcBef>
            </a:pPr>
            <a:r>
              <a:rPr sz="1800" dirty="0">
                <a:latin typeface="Times New Roman"/>
                <a:cs typeface="Times New Roman"/>
              </a:rPr>
              <a:t>Refers to the </a:t>
            </a:r>
            <a:r>
              <a:rPr sz="1800" spc="-5" dirty="0">
                <a:latin typeface="Times New Roman"/>
                <a:cs typeface="Times New Roman"/>
              </a:rPr>
              <a:t>number </a:t>
            </a:r>
            <a:r>
              <a:rPr sz="1800" dirty="0">
                <a:latin typeface="Times New Roman"/>
                <a:cs typeface="Times New Roman"/>
              </a:rPr>
              <a:t>of </a:t>
            </a:r>
            <a:r>
              <a:rPr sz="1800" spc="-5" dirty="0">
                <a:latin typeface="Times New Roman"/>
                <a:cs typeface="Times New Roman"/>
              </a:rPr>
              <a:t>occurrences </a:t>
            </a:r>
            <a:r>
              <a:rPr sz="1800" dirty="0">
                <a:latin typeface="Times New Roman"/>
                <a:cs typeface="Times New Roman"/>
              </a:rPr>
              <a:t>of a </a:t>
            </a:r>
            <a:r>
              <a:rPr sz="1800" spc="-5" dirty="0">
                <a:latin typeface="Times New Roman"/>
                <a:cs typeface="Times New Roman"/>
              </a:rPr>
              <a:t>certain </a:t>
            </a:r>
            <a:r>
              <a:rPr sz="1800" dirty="0">
                <a:latin typeface="Times New Roman"/>
                <a:cs typeface="Times New Roman"/>
              </a:rPr>
              <a:t>plant in each </a:t>
            </a:r>
            <a:r>
              <a:rPr sz="1800" spc="-5" dirty="0">
                <a:latin typeface="Times New Roman"/>
                <a:cs typeface="Times New Roman"/>
              </a:rPr>
              <a:t>set sample </a:t>
            </a:r>
            <a:r>
              <a:rPr sz="1800" dirty="0">
                <a:latin typeface="Times New Roman"/>
                <a:cs typeface="Times New Roman"/>
              </a:rPr>
              <a:t> area or </a:t>
            </a:r>
            <a:r>
              <a:rPr sz="1800" spc="-5" dirty="0">
                <a:latin typeface="Times New Roman"/>
                <a:cs typeface="Times New Roman"/>
              </a:rPr>
              <a:t>sample point. </a:t>
            </a:r>
            <a:r>
              <a:rPr sz="1800" dirty="0">
                <a:latin typeface="Times New Roman"/>
                <a:cs typeface="Times New Roman"/>
              </a:rPr>
              <a:t>It is </a:t>
            </a:r>
            <a:r>
              <a:rPr sz="1800" spc="-5" dirty="0">
                <a:latin typeface="Times New Roman"/>
                <a:cs typeface="Times New Roman"/>
              </a:rPr>
              <a:t>usually </a:t>
            </a:r>
            <a:r>
              <a:rPr sz="1800" dirty="0">
                <a:latin typeface="Times New Roman"/>
                <a:cs typeface="Times New Roman"/>
              </a:rPr>
              <a:t>expressed as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the ratio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of the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number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of 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plants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recorded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in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the sample area </a:t>
            </a:r>
            <a:r>
              <a:rPr sz="1800" spc="-5" dirty="0">
                <a:latin typeface="Times New Roman"/>
                <a:cs typeface="Times New Roman"/>
              </a:rPr>
              <a:t>during survey </a:t>
            </a:r>
            <a:r>
              <a:rPr sz="1800" dirty="0">
                <a:latin typeface="Times New Roman"/>
                <a:cs typeface="Times New Roman"/>
              </a:rPr>
              <a:t>to the </a:t>
            </a:r>
            <a:r>
              <a:rPr sz="1800" spc="-5" dirty="0">
                <a:latin typeface="Times New Roman"/>
                <a:cs typeface="Times New Roman"/>
              </a:rPr>
              <a:t>total number </a:t>
            </a:r>
            <a:r>
              <a:rPr sz="1800" dirty="0">
                <a:latin typeface="Times New Roman"/>
                <a:cs typeface="Times New Roman"/>
              </a:rPr>
              <a:t>of 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plants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recorded</a:t>
            </a:r>
            <a:r>
              <a:rPr sz="1800" spc="-2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in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total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sample </a:t>
            </a:r>
            <a:r>
              <a:rPr sz="1800" dirty="0">
                <a:latin typeface="Times New Roman"/>
                <a:cs typeface="Times New Roman"/>
              </a:rPr>
              <a:t>areas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set.</a:t>
            </a:r>
            <a:endParaRPr sz="180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027135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30259" y="217838"/>
            <a:ext cx="632968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dirty="0">
                <a:latin typeface="Times New Roman"/>
                <a:cs typeface="Times New Roman"/>
              </a:rPr>
              <a:t>Quantitative</a:t>
            </a:r>
            <a:r>
              <a:rPr sz="2800" b="1" spc="-25" dirty="0">
                <a:latin typeface="Times New Roman"/>
                <a:cs typeface="Times New Roman"/>
              </a:rPr>
              <a:t> </a:t>
            </a:r>
            <a:r>
              <a:rPr sz="2800" b="1" spc="-5" dirty="0">
                <a:latin typeface="Times New Roman"/>
                <a:cs typeface="Times New Roman"/>
              </a:rPr>
              <a:t>survey</a:t>
            </a:r>
            <a:r>
              <a:rPr sz="2800" b="1" spc="-25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of plant</a:t>
            </a:r>
            <a:r>
              <a:rPr sz="2800" b="1" spc="-10" dirty="0">
                <a:latin typeface="Times New Roman"/>
                <a:cs typeface="Times New Roman"/>
              </a:rPr>
              <a:t> </a:t>
            </a:r>
            <a:r>
              <a:rPr sz="2800" b="1" spc="-5" dirty="0">
                <a:latin typeface="Times New Roman"/>
                <a:cs typeface="Times New Roman"/>
              </a:rPr>
              <a:t>communities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78103" y="2918159"/>
            <a:ext cx="3425825" cy="1854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11100"/>
              </a:lnSpc>
              <a:spcBef>
                <a:spcPts val="100"/>
              </a:spcBef>
            </a:pPr>
            <a:r>
              <a:rPr sz="1800" spc="-5" dirty="0">
                <a:latin typeface="Times New Roman"/>
                <a:cs typeface="Times New Roman"/>
              </a:rPr>
              <a:t>compare the </a:t>
            </a:r>
            <a:r>
              <a:rPr sz="1800" spc="-10" dirty="0">
                <a:latin typeface="Times New Roman"/>
                <a:cs typeface="Times New Roman"/>
              </a:rPr>
              <a:t>difference </a:t>
            </a:r>
            <a:r>
              <a:rPr sz="1800" spc="-5" dirty="0">
                <a:latin typeface="Times New Roman"/>
                <a:cs typeface="Times New Roman"/>
              </a:rPr>
              <a:t>between </a:t>
            </a:r>
            <a:r>
              <a:rPr sz="1800" spc="-10" dirty="0">
                <a:latin typeface="Times New Roman"/>
                <a:cs typeface="Times New Roman"/>
              </a:rPr>
              <a:t>the </a:t>
            </a:r>
            <a:r>
              <a:rPr sz="1800" spc="-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ratios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of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the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spaces</a:t>
            </a:r>
            <a:r>
              <a:rPr sz="1800" dirty="0">
                <a:latin typeface="Times New Roman"/>
                <a:cs typeface="Times New Roman"/>
              </a:rPr>
              <a:t> occupied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15" dirty="0">
                <a:latin typeface="Times New Roman"/>
                <a:cs typeface="Times New Roman"/>
              </a:rPr>
              <a:t>by 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different plants within </a:t>
            </a:r>
            <a:r>
              <a:rPr sz="1800" dirty="0">
                <a:latin typeface="Times New Roman"/>
                <a:cs typeface="Times New Roman"/>
              </a:rPr>
              <a:t>a </a:t>
            </a:r>
            <a:r>
              <a:rPr sz="1800" spc="-5" dirty="0">
                <a:latin typeface="Times New Roman"/>
                <a:cs typeface="Times New Roman"/>
              </a:rPr>
              <a:t>vegetation 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15" dirty="0">
                <a:latin typeface="Times New Roman"/>
                <a:cs typeface="Times New Roman"/>
              </a:rPr>
              <a:t>community,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and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as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a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parameter</a:t>
            </a:r>
            <a:r>
              <a:rPr sz="1800" spc="44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of </a:t>
            </a:r>
            <a:r>
              <a:rPr sz="1800" spc="-434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the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dominance</a:t>
            </a:r>
            <a:r>
              <a:rPr sz="1800" dirty="0">
                <a:latin typeface="Times New Roman"/>
                <a:cs typeface="Times New Roman"/>
              </a:rPr>
              <a:t> of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plant</a:t>
            </a:r>
            <a:r>
              <a:rPr sz="1800" dirty="0">
                <a:latin typeface="Times New Roman"/>
                <a:cs typeface="Times New Roman"/>
              </a:rPr>
              <a:t> in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the 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breeding</a:t>
            </a:r>
            <a:r>
              <a:rPr sz="1800" spc="-2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area.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18291" y="979900"/>
            <a:ext cx="3785870" cy="1964055"/>
          </a:xfrm>
          <a:prstGeom prst="rect">
            <a:avLst/>
          </a:prstGeom>
        </p:spPr>
        <p:txBody>
          <a:bodyPr vert="horz" wrap="square" lIns="0" tIns="97790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770"/>
              </a:spcBef>
            </a:pPr>
            <a:r>
              <a:rPr sz="1800" dirty="0">
                <a:latin typeface="Times New Roman"/>
                <a:cs typeface="Times New Roman"/>
              </a:rPr>
              <a:t>c)</a:t>
            </a:r>
            <a:r>
              <a:rPr sz="1800" spc="33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Coverage</a:t>
            </a:r>
            <a:endParaRPr sz="1800">
              <a:latin typeface="Times New Roman"/>
              <a:cs typeface="Times New Roman"/>
            </a:endParaRPr>
          </a:p>
          <a:p>
            <a:pPr marL="372110" marR="5080" algn="just">
              <a:lnSpc>
                <a:spcPct val="111100"/>
              </a:lnSpc>
              <a:spcBef>
                <a:spcPts val="434"/>
              </a:spcBef>
            </a:pPr>
            <a:r>
              <a:rPr sz="1800" dirty="0">
                <a:latin typeface="Times New Roman"/>
                <a:cs typeface="Times New Roman"/>
              </a:rPr>
              <a:t>Coverage is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the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ratio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of the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projected </a:t>
            </a:r>
            <a:r>
              <a:rPr sz="1800" spc="-434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area of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canopy </a:t>
            </a:r>
            <a:r>
              <a:rPr sz="1800" spc="-10" dirty="0">
                <a:solidFill>
                  <a:srgbClr val="C00000"/>
                </a:solidFill>
                <a:latin typeface="Times New Roman"/>
                <a:cs typeface="Times New Roman"/>
              </a:rPr>
              <a:t>or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branches of a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plant </a:t>
            </a:r>
            <a:r>
              <a:rPr sz="1800" spc="-434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to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area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of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ground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surface</a:t>
            </a:r>
            <a:r>
              <a:rPr sz="1800" spc="-5" dirty="0">
                <a:latin typeface="Times New Roman"/>
                <a:cs typeface="Times New Roman"/>
              </a:rPr>
              <a:t>, </a:t>
            </a:r>
            <a:r>
              <a:rPr sz="1800" spc="-434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often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expressed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as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a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fraction</a:t>
            </a:r>
            <a:r>
              <a:rPr sz="1800" dirty="0">
                <a:latin typeface="Times New Roman"/>
                <a:cs typeface="Times New Roman"/>
              </a:rPr>
              <a:t> or 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percentage.</a:t>
            </a:r>
            <a:r>
              <a:rPr sz="1800" spc="380" dirty="0">
                <a:latin typeface="Times New Roman"/>
                <a:cs typeface="Times New Roman"/>
              </a:rPr>
              <a:t> </a:t>
            </a:r>
            <a:r>
              <a:rPr sz="1800" spc="-10" dirty="0">
                <a:latin typeface="Times New Roman"/>
                <a:cs typeface="Times New Roman"/>
              </a:rPr>
              <a:t>It</a:t>
            </a:r>
            <a:r>
              <a:rPr sz="1800" spc="37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is</a:t>
            </a:r>
            <a:r>
              <a:rPr sz="1800" spc="36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usually</a:t>
            </a:r>
            <a:r>
              <a:rPr sz="1800" spc="37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used</a:t>
            </a:r>
            <a:r>
              <a:rPr sz="1800" spc="36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to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431236" y="1417306"/>
            <a:ext cx="249110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Times New Roman"/>
                <a:cs typeface="Times New Roman"/>
              </a:rPr>
              <a:t>Coverage</a:t>
            </a:r>
            <a:r>
              <a:rPr sz="1800" spc="-4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grade</a:t>
            </a:r>
            <a:r>
              <a:rPr sz="1800" spc="-2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distinction</a:t>
            </a:r>
            <a:endParaRPr sz="1800">
              <a:latin typeface="Times New Roman"/>
              <a:cs typeface="Times New Roman"/>
            </a:endParaRPr>
          </a:p>
        </p:txBody>
      </p:sp>
      <p:graphicFrame>
        <p:nvGraphicFramePr>
          <p:cNvPr id="6" name="object 6"/>
          <p:cNvGraphicFramePr>
            <a:graphicFrameLocks noGrp="1"/>
          </p:cNvGraphicFramePr>
          <p:nvPr/>
        </p:nvGraphicFramePr>
        <p:xfrm>
          <a:off x="4565650" y="1773312"/>
          <a:ext cx="4302760" cy="295232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8338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688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5762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Grade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483234" marR="477520" indent="4381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8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Coverage </a:t>
                      </a:r>
                      <a:r>
                        <a:rPr sz="1800" b="1" spc="-1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area </a:t>
                      </a:r>
                      <a:r>
                        <a:rPr sz="1800" b="1" spc="-434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percentage</a:t>
                      </a:r>
                      <a:r>
                        <a:rPr sz="1800" b="1" spc="-9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(%)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8941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800" spc="-5" dirty="0">
                          <a:latin typeface="Times New Roman"/>
                          <a:cs typeface="Times New Roman"/>
                        </a:rPr>
                        <a:t>G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rade</a:t>
                      </a:r>
                      <a:r>
                        <a:rPr sz="1800" spc="-1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A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Less</a:t>
                      </a:r>
                      <a:r>
                        <a:rPr sz="1800" spc="-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than</a:t>
                      </a:r>
                      <a:r>
                        <a:rPr sz="1800" spc="-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5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8941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800" spc="-5" dirty="0">
                          <a:latin typeface="Times New Roman"/>
                          <a:cs typeface="Times New Roman"/>
                        </a:rPr>
                        <a:t>Grade</a:t>
                      </a:r>
                      <a:r>
                        <a:rPr sz="1800" spc="-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B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800" spc="-5" dirty="0">
                          <a:latin typeface="Times New Roman"/>
                          <a:cs typeface="Times New Roman"/>
                        </a:rPr>
                        <a:t>6~25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893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800" spc="-5" dirty="0">
                          <a:latin typeface="Times New Roman"/>
                          <a:cs typeface="Times New Roman"/>
                        </a:rPr>
                        <a:t>Grade</a:t>
                      </a:r>
                      <a:r>
                        <a:rPr sz="1800" spc="-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C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800" spc="-5" dirty="0">
                          <a:latin typeface="Times New Roman"/>
                          <a:cs typeface="Times New Roman"/>
                        </a:rPr>
                        <a:t>26~50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8941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800" spc="-5" dirty="0">
                          <a:latin typeface="Times New Roman"/>
                          <a:cs typeface="Times New Roman"/>
                        </a:rPr>
                        <a:t>Grade</a:t>
                      </a:r>
                      <a:r>
                        <a:rPr sz="1800" spc="-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D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800" spc="-5" dirty="0">
                          <a:latin typeface="Times New Roman"/>
                          <a:cs typeface="Times New Roman"/>
                        </a:rPr>
                        <a:t>51~75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8941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800" spc="-5" dirty="0">
                          <a:latin typeface="Times New Roman"/>
                          <a:cs typeface="Times New Roman"/>
                        </a:rPr>
                        <a:t>Grade</a:t>
                      </a:r>
                      <a:r>
                        <a:rPr sz="1800" spc="-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E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800" spc="-5" dirty="0">
                          <a:latin typeface="Times New Roman"/>
                          <a:cs typeface="Times New Roman"/>
                        </a:rPr>
                        <a:t>76~100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46599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02267" y="999262"/>
            <a:ext cx="7908290" cy="3907154"/>
          </a:xfrm>
          <a:prstGeom prst="rect">
            <a:avLst/>
          </a:prstGeom>
        </p:spPr>
        <p:txBody>
          <a:bodyPr vert="horz" wrap="square" lIns="0" tIns="170180" rIns="0" bIns="0" rtlCol="0">
            <a:spAutoFit/>
          </a:bodyPr>
          <a:lstStyle/>
          <a:p>
            <a:pPr marL="241300" indent="-229235">
              <a:lnSpc>
                <a:spcPct val="100000"/>
              </a:lnSpc>
              <a:spcBef>
                <a:spcPts val="1340"/>
              </a:spcBef>
              <a:buFont typeface="Times New Roman"/>
              <a:buAutoNum type="arabicPeriod" startAt="3"/>
              <a:tabLst>
                <a:tab pos="241935" algn="l"/>
              </a:tabLst>
            </a:pPr>
            <a:r>
              <a:rPr sz="1800" b="1" spc="-5" dirty="0">
                <a:latin typeface="Times New Roman"/>
                <a:cs typeface="Times New Roman"/>
              </a:rPr>
              <a:t>No</a:t>
            </a:r>
            <a:r>
              <a:rPr sz="1800" b="1" dirty="0">
                <a:latin typeface="Times New Roman"/>
                <a:cs typeface="Times New Roman"/>
              </a:rPr>
              <a:t> </a:t>
            </a:r>
            <a:r>
              <a:rPr sz="1800" b="1" spc="-5" dirty="0">
                <a:latin typeface="Times New Roman"/>
                <a:cs typeface="Times New Roman"/>
              </a:rPr>
              <a:t>Sample</a:t>
            </a:r>
            <a:r>
              <a:rPr sz="1800" b="1" spc="-105" dirty="0">
                <a:latin typeface="Times New Roman"/>
                <a:cs typeface="Times New Roman"/>
              </a:rPr>
              <a:t> </a:t>
            </a:r>
            <a:r>
              <a:rPr sz="1800" b="1" spc="-10" dirty="0">
                <a:latin typeface="Times New Roman"/>
                <a:cs typeface="Times New Roman"/>
              </a:rPr>
              <a:t>Area</a:t>
            </a:r>
            <a:r>
              <a:rPr sz="1800" b="1" dirty="0">
                <a:latin typeface="Times New Roman"/>
                <a:cs typeface="Times New Roman"/>
              </a:rPr>
              <a:t> </a:t>
            </a:r>
            <a:r>
              <a:rPr sz="1800" b="1" spc="-5" dirty="0">
                <a:latin typeface="Times New Roman"/>
                <a:cs typeface="Times New Roman"/>
              </a:rPr>
              <a:t>Sampling</a:t>
            </a:r>
            <a:r>
              <a:rPr sz="1800" b="1" spc="-15" dirty="0">
                <a:latin typeface="Times New Roman"/>
                <a:cs typeface="Times New Roman"/>
              </a:rPr>
              <a:t> </a:t>
            </a:r>
            <a:r>
              <a:rPr sz="1800" b="1" spc="-5" dirty="0">
                <a:latin typeface="Times New Roman"/>
                <a:cs typeface="Times New Roman"/>
              </a:rPr>
              <a:t>Survey</a:t>
            </a:r>
            <a:r>
              <a:rPr sz="1800" b="1" spc="5" dirty="0">
                <a:latin typeface="Times New Roman"/>
                <a:cs typeface="Times New Roman"/>
              </a:rPr>
              <a:t> </a:t>
            </a:r>
            <a:r>
              <a:rPr sz="1800" b="1" dirty="0">
                <a:latin typeface="Times New Roman"/>
                <a:cs typeface="Times New Roman"/>
              </a:rPr>
              <a:t>Method</a:t>
            </a:r>
            <a:endParaRPr sz="1800">
              <a:latin typeface="Times New Roman"/>
              <a:cs typeface="Times New Roman"/>
            </a:endParaRPr>
          </a:p>
          <a:p>
            <a:pPr marL="514984" marR="5080" lvl="1" indent="-287020" algn="just">
              <a:lnSpc>
                <a:spcPct val="100000"/>
              </a:lnSpc>
              <a:spcBef>
                <a:spcPts val="1240"/>
              </a:spcBef>
              <a:buFont typeface="Wingdings"/>
              <a:buChar char=""/>
              <a:tabLst>
                <a:tab pos="515620" algn="l"/>
              </a:tabLst>
            </a:pPr>
            <a:r>
              <a:rPr sz="1800" dirty="0">
                <a:latin typeface="Times New Roman"/>
                <a:cs typeface="Times New Roman"/>
              </a:rPr>
              <a:t>The </a:t>
            </a:r>
            <a:r>
              <a:rPr sz="1800" spc="-5" dirty="0">
                <a:latin typeface="Times New Roman"/>
                <a:cs typeface="Times New Roman"/>
              </a:rPr>
              <a:t>point intercept method </a:t>
            </a:r>
            <a:r>
              <a:rPr sz="1800" dirty="0">
                <a:latin typeface="Times New Roman"/>
                <a:cs typeface="Times New Roman"/>
              </a:rPr>
              <a:t>is </a:t>
            </a:r>
            <a:r>
              <a:rPr sz="1800" spc="-5" dirty="0">
                <a:latin typeface="Times New Roman"/>
                <a:cs typeface="Times New Roman"/>
              </a:rPr>
              <a:t>also </a:t>
            </a:r>
            <a:r>
              <a:rPr sz="1800" dirty="0">
                <a:latin typeface="Times New Roman"/>
                <a:cs typeface="Times New Roman"/>
              </a:rPr>
              <a:t>called </a:t>
            </a:r>
            <a:r>
              <a:rPr sz="1800" spc="-5" dirty="0">
                <a:latin typeface="Times New Roman"/>
                <a:cs typeface="Times New Roman"/>
              </a:rPr>
              <a:t>the point quadrat method.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Its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principle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is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when estimate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the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plant coverage, draw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the covered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profile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of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the plant onto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a 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square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grid </a:t>
            </a:r>
            <a:r>
              <a:rPr sz="1800" spc="-20" dirty="0">
                <a:solidFill>
                  <a:srgbClr val="C00000"/>
                </a:solidFill>
                <a:latin typeface="Times New Roman"/>
                <a:cs typeface="Times New Roman"/>
              </a:rPr>
              <a:t>paper,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and then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calculate the number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of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squares occupied </a:t>
            </a:r>
            <a:r>
              <a:rPr sz="1800" spc="-10" dirty="0">
                <a:solidFill>
                  <a:srgbClr val="C00000"/>
                </a:solidFill>
                <a:latin typeface="Times New Roman"/>
                <a:cs typeface="Times New Roman"/>
              </a:rPr>
              <a:t>by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it,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and 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1800" spc="-1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obtained</a:t>
            </a:r>
            <a:r>
              <a:rPr sz="1800" spc="-2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result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is</a:t>
            </a:r>
            <a:r>
              <a:rPr sz="1800" spc="-1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calculated</a:t>
            </a:r>
            <a:r>
              <a:rPr sz="1800" spc="-3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as the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coverage</a:t>
            </a:r>
            <a:r>
              <a:rPr sz="1800" spc="-2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of</a:t>
            </a:r>
            <a:r>
              <a:rPr sz="1800" spc="-1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plant.</a:t>
            </a:r>
            <a:endParaRPr sz="1800">
              <a:latin typeface="Times New Roman"/>
              <a:cs typeface="Times New Roman"/>
            </a:endParaRPr>
          </a:p>
          <a:p>
            <a:pPr marL="514984" marR="5080" lvl="1" indent="-287020" algn="just">
              <a:lnSpc>
                <a:spcPct val="100000"/>
              </a:lnSpc>
              <a:buFont typeface="Wingdings"/>
              <a:buChar char=""/>
              <a:tabLst>
                <a:tab pos="515620" algn="l"/>
              </a:tabLst>
            </a:pPr>
            <a:r>
              <a:rPr sz="1800" spc="-5" dirty="0">
                <a:latin typeface="Times New Roman"/>
                <a:cs typeface="Times New Roman"/>
              </a:rPr>
              <a:t>When measuring </a:t>
            </a:r>
            <a:r>
              <a:rPr sz="1800" dirty="0">
                <a:latin typeface="Times New Roman"/>
                <a:cs typeface="Times New Roman"/>
              </a:rPr>
              <a:t>, the </a:t>
            </a:r>
            <a:r>
              <a:rPr sz="1800" spc="-5" dirty="0">
                <a:latin typeface="Times New Roman"/>
                <a:cs typeface="Times New Roman"/>
              </a:rPr>
              <a:t>applicable </a:t>
            </a:r>
            <a:r>
              <a:rPr sz="1800" dirty="0">
                <a:latin typeface="Times New Roman"/>
                <a:cs typeface="Times New Roman"/>
              </a:rPr>
              <a:t>tool is </a:t>
            </a:r>
            <a:r>
              <a:rPr sz="1800" spc="-5" dirty="0">
                <a:latin typeface="Times New Roman"/>
                <a:cs typeface="Times New Roman"/>
              </a:rPr>
              <a:t>point frequency frame,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this frame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is 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usually</a:t>
            </a:r>
            <a:r>
              <a:rPr sz="1800" spc="44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made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of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wood (both height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and length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are 1m)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and has ten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wire </a:t>
            </a:r>
            <a:r>
              <a:rPr sz="1800" spc="-10" dirty="0">
                <a:solidFill>
                  <a:srgbClr val="C00000"/>
                </a:solidFill>
                <a:latin typeface="Times New Roman"/>
                <a:cs typeface="Times New Roman"/>
              </a:rPr>
              <a:t>pins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 with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a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length equal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to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bracket and interspersed from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the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holes. </a:t>
            </a:r>
            <a:r>
              <a:rPr sz="1800" spc="-5" dirty="0">
                <a:latin typeface="Times New Roman"/>
                <a:cs typeface="Times New Roman"/>
              </a:rPr>
              <a:t>Because </a:t>
            </a:r>
            <a:r>
              <a:rPr sz="1800" dirty="0">
                <a:latin typeface="Times New Roman"/>
                <a:cs typeface="Times New Roman"/>
              </a:rPr>
              <a:t>of being 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limited </a:t>
            </a:r>
            <a:r>
              <a:rPr sz="1800" spc="-10" dirty="0">
                <a:latin typeface="Times New Roman"/>
                <a:cs typeface="Times New Roman"/>
              </a:rPr>
              <a:t>by </a:t>
            </a:r>
            <a:r>
              <a:rPr sz="1800" spc="-5" dirty="0">
                <a:latin typeface="Times New Roman"/>
                <a:cs typeface="Times New Roman"/>
              </a:rPr>
              <a:t>height, </a:t>
            </a:r>
            <a:r>
              <a:rPr sz="1800" dirty="0">
                <a:latin typeface="Times New Roman"/>
                <a:cs typeface="Times New Roman"/>
              </a:rPr>
              <a:t>this </a:t>
            </a:r>
            <a:r>
              <a:rPr sz="1800" spc="-5" dirty="0">
                <a:latin typeface="Times New Roman"/>
                <a:cs typeface="Times New Roman"/>
              </a:rPr>
              <a:t>frame </a:t>
            </a:r>
            <a:r>
              <a:rPr sz="1800" dirty="0">
                <a:latin typeface="Times New Roman"/>
                <a:cs typeface="Times New Roman"/>
              </a:rPr>
              <a:t>is </a:t>
            </a:r>
            <a:r>
              <a:rPr sz="1800" spc="-10" dirty="0">
                <a:latin typeface="Times New Roman"/>
                <a:cs typeface="Times New Roman"/>
              </a:rPr>
              <a:t>only </a:t>
            </a:r>
            <a:r>
              <a:rPr sz="1800" spc="-5" dirty="0">
                <a:latin typeface="Times New Roman"/>
                <a:cs typeface="Times New Roman"/>
              </a:rPr>
              <a:t>applicable </a:t>
            </a:r>
            <a:r>
              <a:rPr sz="1800" dirty="0">
                <a:latin typeface="Times New Roman"/>
                <a:cs typeface="Times New Roman"/>
              </a:rPr>
              <a:t>to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herbaceous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plants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or low </a:t>
            </a:r>
            <a:r>
              <a:rPr sz="1800" spc="-10" dirty="0">
                <a:solidFill>
                  <a:srgbClr val="C00000"/>
                </a:solidFill>
                <a:latin typeface="Times New Roman"/>
                <a:cs typeface="Times New Roman"/>
              </a:rPr>
              <a:t>lying </a:t>
            </a:r>
            <a:r>
              <a:rPr sz="1800" spc="-434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shrub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groups having</a:t>
            </a:r>
            <a:r>
              <a:rPr sz="1800" spc="-1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a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general</a:t>
            </a:r>
            <a:r>
              <a:rPr sz="1800" spc="-1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height</a:t>
            </a:r>
            <a:r>
              <a:rPr sz="1800" spc="-1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(20~50c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m).</a:t>
            </a:r>
            <a:endParaRPr sz="1800">
              <a:latin typeface="Times New Roman"/>
              <a:cs typeface="Times New Roman"/>
            </a:endParaRPr>
          </a:p>
          <a:p>
            <a:pPr marL="514984" marR="6350" lvl="1" indent="-286385" algn="just">
              <a:lnSpc>
                <a:spcPct val="100000"/>
              </a:lnSpc>
              <a:buFont typeface="Wingdings"/>
              <a:buChar char=""/>
              <a:tabLst>
                <a:tab pos="515620" algn="l"/>
              </a:tabLst>
            </a:pPr>
            <a:r>
              <a:rPr sz="1800" spc="-5" dirty="0">
                <a:latin typeface="Times New Roman"/>
                <a:cs typeface="Times New Roman"/>
              </a:rPr>
              <a:t>When sampling,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only location factor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is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necessary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to be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considered. </a:t>
            </a:r>
            <a:r>
              <a:rPr sz="1800" spc="-5" dirty="0">
                <a:latin typeface="Times New Roman"/>
                <a:cs typeface="Times New Roman"/>
              </a:rPr>
              <a:t>Because </a:t>
            </a:r>
            <a:r>
              <a:rPr sz="1800" spc="-15" dirty="0">
                <a:solidFill>
                  <a:srgbClr val="C00000"/>
                </a:solidFill>
                <a:latin typeface="Times New Roman"/>
                <a:cs typeface="Times New Roman"/>
              </a:rPr>
              <a:t>no </a:t>
            </a:r>
            <a:r>
              <a:rPr sz="1800" spc="-1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boundary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and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area restrictions</a:t>
            </a:r>
            <a:r>
              <a:rPr sz="1800" spc="-5" dirty="0">
                <a:latin typeface="Times New Roman"/>
                <a:cs typeface="Times New Roman"/>
              </a:rPr>
              <a:t>, so </a:t>
            </a:r>
            <a:r>
              <a:rPr sz="1800" dirty="0">
                <a:latin typeface="Times New Roman"/>
                <a:cs typeface="Times New Roman"/>
              </a:rPr>
              <a:t>it is the </a:t>
            </a:r>
            <a:r>
              <a:rPr sz="1800" spc="-5" dirty="0">
                <a:latin typeface="Times New Roman"/>
                <a:cs typeface="Times New Roman"/>
              </a:rPr>
              <a:t>most simple, quick survey method, 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10" dirty="0">
                <a:latin typeface="Times New Roman"/>
                <a:cs typeface="Times New Roman"/>
              </a:rPr>
              <a:t>however,</a:t>
            </a:r>
            <a:r>
              <a:rPr sz="1800" spc="-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in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general</a:t>
            </a:r>
            <a:r>
              <a:rPr sz="1800" spc="-2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it</a:t>
            </a:r>
            <a:r>
              <a:rPr sz="1800" spc="-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is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better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used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to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investigate</a:t>
            </a:r>
            <a:r>
              <a:rPr sz="1800" spc="-2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low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spc="5" dirty="0">
                <a:latin typeface="Times New Roman"/>
                <a:cs typeface="Times New Roman"/>
              </a:rPr>
              <a:t>layer</a:t>
            </a:r>
            <a:r>
              <a:rPr sz="1800" spc="-3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plants.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30259" y="217838"/>
            <a:ext cx="632968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dirty="0">
                <a:latin typeface="Times New Roman"/>
                <a:cs typeface="Times New Roman"/>
              </a:rPr>
              <a:t>Quantitative</a:t>
            </a:r>
            <a:r>
              <a:rPr sz="2800" b="1" spc="-20" dirty="0">
                <a:latin typeface="Times New Roman"/>
                <a:cs typeface="Times New Roman"/>
              </a:rPr>
              <a:t> </a:t>
            </a:r>
            <a:r>
              <a:rPr sz="2800" b="1" spc="-5" dirty="0">
                <a:latin typeface="Times New Roman"/>
                <a:cs typeface="Times New Roman"/>
              </a:rPr>
              <a:t>survey</a:t>
            </a:r>
            <a:r>
              <a:rPr sz="2800" b="1" spc="-25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of plant</a:t>
            </a:r>
            <a:r>
              <a:rPr sz="2800" b="1" spc="-10" dirty="0">
                <a:latin typeface="Times New Roman"/>
                <a:cs typeface="Times New Roman"/>
              </a:rPr>
              <a:t> </a:t>
            </a:r>
            <a:r>
              <a:rPr sz="2800" b="1" spc="-5" dirty="0">
                <a:latin typeface="Times New Roman"/>
                <a:cs typeface="Times New Roman"/>
              </a:rPr>
              <a:t>communities</a:t>
            </a:r>
            <a:endParaRPr sz="280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951699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25187" y="1059180"/>
            <a:ext cx="7880901" cy="3110484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1094422" y="4325341"/>
            <a:ext cx="6953884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Times New Roman"/>
                <a:cs typeface="Times New Roman"/>
              </a:rPr>
              <a:t>The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board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frame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used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in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point-intercept</a:t>
            </a:r>
            <a:r>
              <a:rPr sz="1800" spc="-3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method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(Source:</a:t>
            </a:r>
            <a:r>
              <a:rPr sz="1800" spc="-2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Lin</a:t>
            </a:r>
            <a:r>
              <a:rPr sz="1800" spc="-5" dirty="0">
                <a:latin typeface="Times New Roman"/>
                <a:cs typeface="Times New Roman"/>
              </a:rPr>
              <a:t> Xinhui,</a:t>
            </a:r>
            <a:r>
              <a:rPr sz="1800" dirty="0">
                <a:latin typeface="Times New Roman"/>
                <a:cs typeface="Times New Roman"/>
              </a:rPr>
              <a:t> 2016)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30259" y="217838"/>
            <a:ext cx="632968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dirty="0">
                <a:latin typeface="Times New Roman"/>
                <a:cs typeface="Times New Roman"/>
              </a:rPr>
              <a:t>Quantitative</a:t>
            </a:r>
            <a:r>
              <a:rPr sz="2800" b="1" spc="-20" dirty="0">
                <a:latin typeface="Times New Roman"/>
                <a:cs typeface="Times New Roman"/>
              </a:rPr>
              <a:t> </a:t>
            </a:r>
            <a:r>
              <a:rPr sz="2800" b="1" spc="-5" dirty="0">
                <a:latin typeface="Times New Roman"/>
                <a:cs typeface="Times New Roman"/>
              </a:rPr>
              <a:t>survey</a:t>
            </a:r>
            <a:r>
              <a:rPr sz="2800" b="1" spc="-25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of plant</a:t>
            </a:r>
            <a:r>
              <a:rPr sz="2800" b="1" spc="-10" dirty="0">
                <a:latin typeface="Times New Roman"/>
                <a:cs typeface="Times New Roman"/>
              </a:rPr>
              <a:t> </a:t>
            </a:r>
            <a:r>
              <a:rPr sz="2800" b="1" spc="-5" dirty="0">
                <a:latin typeface="Times New Roman"/>
                <a:cs typeface="Times New Roman"/>
              </a:rPr>
              <a:t>communities</a:t>
            </a:r>
            <a:endParaRPr sz="280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090789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30259" y="216314"/>
            <a:ext cx="6239510" cy="4222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600" b="1" dirty="0">
                <a:latin typeface="Times New Roman"/>
                <a:cs typeface="Times New Roman"/>
              </a:rPr>
              <a:t>Analysis</a:t>
            </a:r>
            <a:r>
              <a:rPr sz="2600" b="1" spc="-35" dirty="0">
                <a:latin typeface="Times New Roman"/>
                <a:cs typeface="Times New Roman"/>
              </a:rPr>
              <a:t> </a:t>
            </a:r>
            <a:r>
              <a:rPr sz="2600" b="1" spc="5" dirty="0">
                <a:latin typeface="Times New Roman"/>
                <a:cs typeface="Times New Roman"/>
              </a:rPr>
              <a:t>and</a:t>
            </a:r>
            <a:r>
              <a:rPr sz="2600" b="1" spc="-155" dirty="0">
                <a:latin typeface="Times New Roman"/>
                <a:cs typeface="Times New Roman"/>
              </a:rPr>
              <a:t> </a:t>
            </a:r>
            <a:r>
              <a:rPr sz="2600" b="1" dirty="0">
                <a:latin typeface="Times New Roman"/>
                <a:cs typeface="Times New Roman"/>
              </a:rPr>
              <a:t>Application</a:t>
            </a:r>
            <a:r>
              <a:rPr sz="2600" b="1" spc="-35" dirty="0">
                <a:latin typeface="Times New Roman"/>
                <a:cs typeface="Times New Roman"/>
              </a:rPr>
              <a:t> </a:t>
            </a:r>
            <a:r>
              <a:rPr sz="2600" b="1" dirty="0">
                <a:latin typeface="Times New Roman"/>
                <a:cs typeface="Times New Roman"/>
              </a:rPr>
              <a:t>of</a:t>
            </a:r>
            <a:r>
              <a:rPr sz="2600" b="1" spc="-65" dirty="0">
                <a:latin typeface="Times New Roman"/>
                <a:cs typeface="Times New Roman"/>
              </a:rPr>
              <a:t> </a:t>
            </a:r>
            <a:r>
              <a:rPr sz="2600" b="1" spc="-25" dirty="0">
                <a:latin typeface="Times New Roman"/>
                <a:cs typeface="Times New Roman"/>
              </a:rPr>
              <a:t>Vegetation</a:t>
            </a:r>
            <a:r>
              <a:rPr sz="2600" b="1" spc="-45" dirty="0">
                <a:latin typeface="Times New Roman"/>
                <a:cs typeface="Times New Roman"/>
              </a:rPr>
              <a:t> </a:t>
            </a:r>
            <a:r>
              <a:rPr sz="2600" b="1" dirty="0">
                <a:latin typeface="Times New Roman"/>
                <a:cs typeface="Times New Roman"/>
              </a:rPr>
              <a:t>Data</a:t>
            </a:r>
            <a:endParaRPr sz="26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6032423" y="4084332"/>
            <a:ext cx="52069" cy="7620"/>
          </a:xfrm>
          <a:custGeom>
            <a:avLst/>
            <a:gdLst/>
            <a:ahLst/>
            <a:cxnLst/>
            <a:rect l="l" t="t" r="r" b="b"/>
            <a:pathLst>
              <a:path w="52070" h="7620">
                <a:moveTo>
                  <a:pt x="51815" y="0"/>
                </a:moveTo>
                <a:lnTo>
                  <a:pt x="0" y="0"/>
                </a:lnTo>
                <a:lnTo>
                  <a:pt x="0" y="7619"/>
                </a:lnTo>
                <a:lnTo>
                  <a:pt x="51815" y="7619"/>
                </a:lnTo>
                <a:lnTo>
                  <a:pt x="5181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474276" y="987598"/>
            <a:ext cx="7879080" cy="3383915"/>
          </a:xfrm>
          <a:prstGeom prst="rect">
            <a:avLst/>
          </a:prstGeom>
        </p:spPr>
        <p:txBody>
          <a:bodyPr vert="horz" wrap="square" lIns="0" tIns="10985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865"/>
              </a:spcBef>
              <a:buAutoNum type="arabicPeriod"/>
              <a:tabLst>
                <a:tab pos="241300" algn="l"/>
              </a:tabLst>
            </a:pPr>
            <a:r>
              <a:rPr sz="1800" b="1" spc="-5" dirty="0">
                <a:latin typeface="Times New Roman"/>
                <a:cs typeface="Times New Roman"/>
              </a:rPr>
              <a:t>Calculation</a:t>
            </a:r>
            <a:r>
              <a:rPr sz="1800" b="1" spc="-15" dirty="0">
                <a:latin typeface="Times New Roman"/>
                <a:cs typeface="Times New Roman"/>
              </a:rPr>
              <a:t> </a:t>
            </a:r>
            <a:r>
              <a:rPr sz="1800" b="1" dirty="0">
                <a:latin typeface="Times New Roman"/>
                <a:cs typeface="Times New Roman"/>
              </a:rPr>
              <a:t>of</a:t>
            </a:r>
            <a:r>
              <a:rPr sz="1800" b="1" spc="10" dirty="0">
                <a:latin typeface="Times New Roman"/>
                <a:cs typeface="Times New Roman"/>
              </a:rPr>
              <a:t> </a:t>
            </a:r>
            <a:r>
              <a:rPr sz="1800" b="1" spc="-5" dirty="0">
                <a:latin typeface="Times New Roman"/>
                <a:cs typeface="Times New Roman"/>
              </a:rPr>
              <a:t>Importance</a:t>
            </a:r>
            <a:r>
              <a:rPr sz="1800" b="1" dirty="0">
                <a:latin typeface="Times New Roman"/>
                <a:cs typeface="Times New Roman"/>
              </a:rPr>
              <a:t> </a:t>
            </a:r>
            <a:r>
              <a:rPr sz="1800" b="1" spc="-5" dirty="0">
                <a:latin typeface="Times New Roman"/>
                <a:cs typeface="Times New Roman"/>
              </a:rPr>
              <a:t>and</a:t>
            </a:r>
            <a:r>
              <a:rPr sz="1800" b="1" spc="5" dirty="0">
                <a:latin typeface="Times New Roman"/>
                <a:cs typeface="Times New Roman"/>
              </a:rPr>
              <a:t> </a:t>
            </a:r>
            <a:r>
              <a:rPr sz="1800" b="1" spc="-5" dirty="0">
                <a:latin typeface="Times New Roman"/>
                <a:cs typeface="Times New Roman"/>
              </a:rPr>
              <a:t>Diversity </a:t>
            </a:r>
            <a:r>
              <a:rPr sz="1800" b="1" dirty="0">
                <a:latin typeface="Times New Roman"/>
                <a:cs typeface="Times New Roman"/>
              </a:rPr>
              <a:t>of</a:t>
            </a:r>
            <a:r>
              <a:rPr sz="1800" b="1" spc="10" dirty="0">
                <a:latin typeface="Times New Roman"/>
                <a:cs typeface="Times New Roman"/>
              </a:rPr>
              <a:t> </a:t>
            </a:r>
            <a:r>
              <a:rPr sz="1800" b="1" dirty="0">
                <a:latin typeface="Times New Roman"/>
                <a:cs typeface="Times New Roman"/>
              </a:rPr>
              <a:t>Species</a:t>
            </a:r>
            <a:endParaRPr sz="1800">
              <a:latin typeface="Times New Roman"/>
              <a:cs typeface="Times New Roman"/>
            </a:endParaRPr>
          </a:p>
          <a:p>
            <a:pPr marL="228600">
              <a:lnSpc>
                <a:spcPct val="100000"/>
              </a:lnSpc>
              <a:spcBef>
                <a:spcPts val="765"/>
              </a:spcBef>
            </a:pPr>
            <a:r>
              <a:rPr sz="1800" spc="-5" dirty="0">
                <a:latin typeface="Times New Roman"/>
                <a:cs typeface="Times New Roman"/>
              </a:rPr>
              <a:t>A. </a:t>
            </a:r>
            <a:r>
              <a:rPr sz="1800" dirty="0">
                <a:latin typeface="Times New Roman"/>
                <a:cs typeface="Times New Roman"/>
              </a:rPr>
              <a:t>Calculation</a:t>
            </a:r>
            <a:r>
              <a:rPr sz="1800" spc="-4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of </a:t>
            </a:r>
            <a:r>
              <a:rPr sz="1800" spc="-5" dirty="0">
                <a:latin typeface="Times New Roman"/>
                <a:cs typeface="Times New Roman"/>
              </a:rPr>
              <a:t>important </a:t>
            </a:r>
            <a:r>
              <a:rPr sz="1800" dirty="0">
                <a:latin typeface="Times New Roman"/>
                <a:cs typeface="Times New Roman"/>
              </a:rPr>
              <a:t>value</a:t>
            </a:r>
            <a:r>
              <a:rPr sz="1800" spc="-2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index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(IVI)</a:t>
            </a:r>
            <a:endParaRPr sz="1800">
              <a:latin typeface="Times New Roman"/>
              <a:cs typeface="Times New Roman"/>
            </a:endParaRPr>
          </a:p>
          <a:p>
            <a:pPr marL="802640" marR="49530" lvl="1" indent="-287020">
              <a:lnSpc>
                <a:spcPct val="100000"/>
              </a:lnSpc>
              <a:spcBef>
                <a:spcPts val="1150"/>
              </a:spcBef>
              <a:buFont typeface="Wingdings"/>
              <a:buChar char=""/>
              <a:tabLst>
                <a:tab pos="803275" algn="l"/>
              </a:tabLst>
            </a:pPr>
            <a:r>
              <a:rPr sz="1800" dirty="0">
                <a:latin typeface="Times New Roman"/>
                <a:cs typeface="Times New Roman"/>
              </a:rPr>
              <a:t>The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plant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society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parameter</a:t>
            </a:r>
            <a:r>
              <a:rPr sz="1800" spc="-2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is</a:t>
            </a:r>
            <a:r>
              <a:rPr sz="1800" spc="-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expressed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as</a:t>
            </a:r>
            <a:r>
              <a:rPr sz="1800" spc="-5" dirty="0">
                <a:latin typeface="Times New Roman"/>
                <a:cs typeface="Times New Roman"/>
              </a:rPr>
              <a:t> important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value</a:t>
            </a:r>
            <a:r>
              <a:rPr sz="1800" spc="-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index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(IVI).</a:t>
            </a:r>
            <a:r>
              <a:rPr sz="1800" spc="-4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The </a:t>
            </a:r>
            <a:r>
              <a:rPr sz="1800" spc="-434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plant society is divided into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upper and lower 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layers </a:t>
            </a:r>
            <a:r>
              <a:rPr sz="1800" dirty="0">
                <a:latin typeface="Times New Roman"/>
                <a:cs typeface="Times New Roman"/>
              </a:rPr>
              <a:t>(</a:t>
            </a:r>
            <a:r>
              <a:rPr sz="1800" dirty="0">
                <a:solidFill>
                  <a:srgbClr val="006FC0"/>
                </a:solidFill>
                <a:latin typeface="Times New Roman"/>
                <a:cs typeface="Times New Roman"/>
              </a:rPr>
              <a:t>the arbor </a:t>
            </a:r>
            <a:r>
              <a:rPr sz="1800" spc="5" dirty="0">
                <a:solidFill>
                  <a:srgbClr val="006FC0"/>
                </a:solidFill>
                <a:latin typeface="Times New Roman"/>
                <a:cs typeface="Times New Roman"/>
              </a:rPr>
              <a:t>layer </a:t>
            </a:r>
            <a:r>
              <a:rPr sz="1800" dirty="0">
                <a:solidFill>
                  <a:srgbClr val="006FC0"/>
                </a:solidFill>
                <a:latin typeface="Times New Roman"/>
                <a:cs typeface="Times New Roman"/>
              </a:rPr>
              <a:t>and the </a:t>
            </a:r>
            <a:r>
              <a:rPr sz="1800" spc="5" dirty="0">
                <a:solidFill>
                  <a:srgbClr val="006FC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006FC0"/>
                </a:solidFill>
                <a:latin typeface="Times New Roman"/>
                <a:cs typeface="Times New Roman"/>
              </a:rPr>
              <a:t>ground cover layer</a:t>
            </a:r>
            <a:r>
              <a:rPr sz="1800" dirty="0">
                <a:latin typeface="Times New Roman"/>
                <a:cs typeface="Times New Roman"/>
              </a:rPr>
              <a:t>),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and the </a:t>
            </a:r>
            <a:r>
              <a:rPr sz="1800" spc="-15" dirty="0">
                <a:solidFill>
                  <a:srgbClr val="C00000"/>
                </a:solidFill>
                <a:latin typeface="Times New Roman"/>
                <a:cs typeface="Times New Roman"/>
              </a:rPr>
              <a:t>density,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frequency and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dominance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of various 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plants </a:t>
            </a:r>
            <a:r>
              <a:rPr sz="1800" dirty="0">
                <a:latin typeface="Times New Roman"/>
                <a:cs typeface="Times New Roman"/>
              </a:rPr>
              <a:t>in each </a:t>
            </a:r>
            <a:r>
              <a:rPr sz="1800" spc="-5" dirty="0">
                <a:latin typeface="Times New Roman"/>
                <a:cs typeface="Times New Roman"/>
              </a:rPr>
              <a:t>sample </a:t>
            </a:r>
            <a:r>
              <a:rPr sz="1800" dirty="0">
                <a:latin typeface="Times New Roman"/>
                <a:cs typeface="Times New Roman"/>
              </a:rPr>
              <a:t>area are calculated, and then converted into relative 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values.</a:t>
            </a:r>
            <a:endParaRPr sz="1800">
              <a:latin typeface="Times New Roman"/>
              <a:cs typeface="Times New Roman"/>
            </a:endParaRPr>
          </a:p>
          <a:p>
            <a:pPr marL="802640" marR="5080" lvl="1" indent="-287020">
              <a:lnSpc>
                <a:spcPct val="100000"/>
              </a:lnSpc>
              <a:buFont typeface="Wingdings"/>
              <a:buChar char=""/>
              <a:tabLst>
                <a:tab pos="803275" algn="l"/>
              </a:tabLst>
            </a:pPr>
            <a:r>
              <a:rPr sz="1800" u="sng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1800" u="sng" spc="-10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800" u="sng" spc="-5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important </a:t>
            </a:r>
            <a:r>
              <a:rPr sz="1800" u="sng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value</a:t>
            </a:r>
            <a:r>
              <a:rPr sz="1800" u="sng" spc="-20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800" u="sng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of</a:t>
            </a:r>
            <a:r>
              <a:rPr sz="1800" u="sng" spc="5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800" u="sng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1800" u="sng" spc="-10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800" u="sng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upper</a:t>
            </a:r>
            <a:r>
              <a:rPr sz="1800" u="sng" spc="-10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800" u="sng" spc="5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layer</a:t>
            </a:r>
            <a:r>
              <a:rPr sz="1800" u="sng" spc="-45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800" u="sng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plant</a:t>
            </a:r>
            <a:r>
              <a:rPr sz="1800" u="sng" spc="-10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800" u="sng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society</a:t>
            </a:r>
            <a:r>
              <a:rPr sz="1800" spc="-2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is</a:t>
            </a:r>
            <a:r>
              <a:rPr sz="1800" spc="-5" dirty="0"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006FC0"/>
                </a:solidFill>
                <a:latin typeface="Times New Roman"/>
                <a:cs typeface="Times New Roman"/>
              </a:rPr>
              <a:t>the</a:t>
            </a:r>
            <a:r>
              <a:rPr sz="1800" spc="-5" dirty="0">
                <a:solidFill>
                  <a:srgbClr val="006FC0"/>
                </a:solidFill>
                <a:latin typeface="Times New Roman"/>
                <a:cs typeface="Times New Roman"/>
              </a:rPr>
              <a:t> sum</a:t>
            </a:r>
            <a:r>
              <a:rPr sz="1800" spc="-10" dirty="0">
                <a:solidFill>
                  <a:srgbClr val="006FC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006FC0"/>
                </a:solidFill>
                <a:latin typeface="Times New Roman"/>
                <a:cs typeface="Times New Roman"/>
              </a:rPr>
              <a:t>of</a:t>
            </a:r>
            <a:r>
              <a:rPr sz="1800" spc="5" dirty="0">
                <a:solidFill>
                  <a:srgbClr val="006FC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006FC0"/>
                </a:solidFill>
                <a:latin typeface="Times New Roman"/>
                <a:cs typeface="Times New Roman"/>
              </a:rPr>
              <a:t>the</a:t>
            </a:r>
            <a:r>
              <a:rPr sz="1800" spc="-15" dirty="0">
                <a:solidFill>
                  <a:srgbClr val="006FC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006FC0"/>
                </a:solidFill>
                <a:latin typeface="Times New Roman"/>
                <a:cs typeface="Times New Roman"/>
              </a:rPr>
              <a:t>relative </a:t>
            </a:r>
            <a:r>
              <a:rPr sz="1800" spc="-434" dirty="0">
                <a:solidFill>
                  <a:srgbClr val="006FC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006FC0"/>
                </a:solidFill>
                <a:latin typeface="Times New Roman"/>
                <a:cs typeface="Times New Roman"/>
              </a:rPr>
              <a:t>values</a:t>
            </a:r>
            <a:r>
              <a:rPr sz="1800" spc="-15" dirty="0">
                <a:solidFill>
                  <a:srgbClr val="006FC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006FC0"/>
                </a:solidFill>
                <a:latin typeface="Times New Roman"/>
                <a:cs typeface="Times New Roman"/>
              </a:rPr>
              <a:t>of</a:t>
            </a:r>
            <a:r>
              <a:rPr sz="1800" spc="-10" dirty="0">
                <a:solidFill>
                  <a:srgbClr val="006FC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006FC0"/>
                </a:solidFill>
                <a:latin typeface="Times New Roman"/>
                <a:cs typeface="Times New Roman"/>
              </a:rPr>
              <a:t>the</a:t>
            </a:r>
            <a:r>
              <a:rPr sz="1800" spc="-5" dirty="0">
                <a:solidFill>
                  <a:srgbClr val="006FC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006FC0"/>
                </a:solidFill>
                <a:latin typeface="Times New Roman"/>
                <a:cs typeface="Times New Roman"/>
              </a:rPr>
              <a:t>three</a:t>
            </a:r>
            <a:r>
              <a:rPr sz="1800" dirty="0">
                <a:latin typeface="Times New Roman"/>
                <a:cs typeface="Times New Roman"/>
              </a:rPr>
              <a:t>.</a:t>
            </a:r>
            <a:endParaRPr sz="1800">
              <a:latin typeface="Times New Roman"/>
              <a:cs typeface="Times New Roman"/>
            </a:endParaRPr>
          </a:p>
          <a:p>
            <a:pPr marL="802640" marR="5080" lvl="1" indent="-287020">
              <a:lnSpc>
                <a:spcPct val="100000"/>
              </a:lnSpc>
              <a:buFont typeface="Wingdings"/>
              <a:buChar char=""/>
              <a:tabLst>
                <a:tab pos="803275" algn="l"/>
              </a:tabLst>
            </a:pPr>
            <a:r>
              <a:rPr sz="1800" u="sng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1800" u="sng" spc="-10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800" u="sng" spc="-5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important </a:t>
            </a:r>
            <a:r>
              <a:rPr sz="1800" u="sng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value</a:t>
            </a:r>
            <a:r>
              <a:rPr sz="1800" u="sng" spc="-20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800" u="sng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of</a:t>
            </a:r>
            <a:r>
              <a:rPr sz="1800" u="sng" spc="5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800" u="sng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1800" u="sng" spc="-10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800" u="sng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lower</a:t>
            </a:r>
            <a:r>
              <a:rPr sz="1800" u="sng" spc="-10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800" u="sng" spc="5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layer</a:t>
            </a:r>
            <a:r>
              <a:rPr sz="1800" u="sng" spc="-45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800" u="sng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plant</a:t>
            </a:r>
            <a:r>
              <a:rPr sz="1800" u="sng" spc="-10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800" u="sng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society</a:t>
            </a:r>
            <a:r>
              <a:rPr sz="1800" spc="-2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is</a:t>
            </a:r>
            <a:r>
              <a:rPr sz="1800" spc="-5" dirty="0"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006FC0"/>
                </a:solidFill>
                <a:latin typeface="Times New Roman"/>
                <a:cs typeface="Times New Roman"/>
              </a:rPr>
              <a:t>the</a:t>
            </a:r>
            <a:r>
              <a:rPr sz="1800" spc="-5" dirty="0">
                <a:solidFill>
                  <a:srgbClr val="006FC0"/>
                </a:solidFill>
                <a:latin typeface="Times New Roman"/>
                <a:cs typeface="Times New Roman"/>
              </a:rPr>
              <a:t> sum</a:t>
            </a:r>
            <a:r>
              <a:rPr sz="1800" spc="-10" dirty="0">
                <a:solidFill>
                  <a:srgbClr val="006FC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006FC0"/>
                </a:solidFill>
                <a:latin typeface="Times New Roman"/>
                <a:cs typeface="Times New Roman"/>
              </a:rPr>
              <a:t>of</a:t>
            </a:r>
            <a:r>
              <a:rPr sz="1800" spc="5" dirty="0">
                <a:solidFill>
                  <a:srgbClr val="006FC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006FC0"/>
                </a:solidFill>
                <a:latin typeface="Times New Roman"/>
                <a:cs typeface="Times New Roman"/>
              </a:rPr>
              <a:t>the</a:t>
            </a:r>
            <a:r>
              <a:rPr sz="1800" spc="-15" dirty="0">
                <a:solidFill>
                  <a:srgbClr val="006FC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006FC0"/>
                </a:solidFill>
                <a:latin typeface="Times New Roman"/>
                <a:cs typeface="Times New Roman"/>
              </a:rPr>
              <a:t>relative </a:t>
            </a:r>
            <a:r>
              <a:rPr sz="1800" spc="-434" dirty="0">
                <a:solidFill>
                  <a:srgbClr val="006FC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006FC0"/>
                </a:solidFill>
                <a:latin typeface="Times New Roman"/>
                <a:cs typeface="Times New Roman"/>
              </a:rPr>
              <a:t>frequency</a:t>
            </a:r>
            <a:r>
              <a:rPr sz="1800" spc="-25" dirty="0">
                <a:solidFill>
                  <a:srgbClr val="006FC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006FC0"/>
                </a:solidFill>
                <a:latin typeface="Times New Roman"/>
                <a:cs typeface="Times New Roman"/>
              </a:rPr>
              <a:t>and</a:t>
            </a:r>
            <a:r>
              <a:rPr sz="1800" spc="5" dirty="0">
                <a:solidFill>
                  <a:srgbClr val="006FC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006FC0"/>
                </a:solidFill>
                <a:latin typeface="Times New Roman"/>
                <a:cs typeface="Times New Roman"/>
              </a:rPr>
              <a:t>relative</a:t>
            </a:r>
            <a:r>
              <a:rPr sz="1800" spc="-30" dirty="0">
                <a:solidFill>
                  <a:srgbClr val="006FC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006FC0"/>
                </a:solidFill>
                <a:latin typeface="Times New Roman"/>
                <a:cs typeface="Times New Roman"/>
              </a:rPr>
              <a:t>dominance.</a:t>
            </a:r>
            <a:endParaRPr sz="180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249512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30259" y="216314"/>
            <a:ext cx="6239510" cy="4222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600" b="1" dirty="0">
                <a:latin typeface="Times New Roman"/>
                <a:cs typeface="Times New Roman"/>
              </a:rPr>
              <a:t>Analysis</a:t>
            </a:r>
            <a:r>
              <a:rPr sz="2600" b="1" spc="-35" dirty="0">
                <a:latin typeface="Times New Roman"/>
                <a:cs typeface="Times New Roman"/>
              </a:rPr>
              <a:t> </a:t>
            </a:r>
            <a:r>
              <a:rPr sz="2600" b="1" spc="5" dirty="0">
                <a:latin typeface="Times New Roman"/>
                <a:cs typeface="Times New Roman"/>
              </a:rPr>
              <a:t>and</a:t>
            </a:r>
            <a:r>
              <a:rPr sz="2600" b="1" spc="-150" dirty="0">
                <a:latin typeface="Times New Roman"/>
                <a:cs typeface="Times New Roman"/>
              </a:rPr>
              <a:t> </a:t>
            </a:r>
            <a:r>
              <a:rPr sz="2600" b="1" dirty="0">
                <a:latin typeface="Times New Roman"/>
                <a:cs typeface="Times New Roman"/>
              </a:rPr>
              <a:t>Application</a:t>
            </a:r>
            <a:r>
              <a:rPr sz="2600" b="1" spc="-40" dirty="0">
                <a:latin typeface="Times New Roman"/>
                <a:cs typeface="Times New Roman"/>
              </a:rPr>
              <a:t> </a:t>
            </a:r>
            <a:r>
              <a:rPr sz="2600" b="1" dirty="0">
                <a:latin typeface="Times New Roman"/>
                <a:cs typeface="Times New Roman"/>
              </a:rPr>
              <a:t>of</a:t>
            </a:r>
            <a:r>
              <a:rPr sz="2600" b="1" spc="-65" dirty="0">
                <a:latin typeface="Times New Roman"/>
                <a:cs typeface="Times New Roman"/>
              </a:rPr>
              <a:t> </a:t>
            </a:r>
            <a:r>
              <a:rPr sz="2600" b="1" spc="-25" dirty="0">
                <a:latin typeface="Times New Roman"/>
                <a:cs typeface="Times New Roman"/>
              </a:rPr>
              <a:t>Vegetation</a:t>
            </a:r>
            <a:r>
              <a:rPr sz="2600" b="1" spc="-45" dirty="0">
                <a:latin typeface="Times New Roman"/>
                <a:cs typeface="Times New Roman"/>
              </a:rPr>
              <a:t> </a:t>
            </a:r>
            <a:r>
              <a:rPr sz="2600" b="1" dirty="0">
                <a:latin typeface="Times New Roman"/>
                <a:cs typeface="Times New Roman"/>
              </a:rPr>
              <a:t>Data</a:t>
            </a:r>
            <a:endParaRPr sz="2600">
              <a:latin typeface="Times New Roman"/>
              <a:cs typeface="Times New Roman"/>
            </a:endParaRPr>
          </a:p>
        </p:txBody>
      </p:sp>
      <p:pic>
        <p:nvPicPr>
          <p:cNvPr id="25" name="圖片 24" descr="畫面剪輯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819150"/>
            <a:ext cx="8640381" cy="4067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6560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30259" y="216314"/>
            <a:ext cx="6239510" cy="4222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600" b="1" dirty="0">
                <a:latin typeface="Times New Roman"/>
                <a:cs typeface="Times New Roman"/>
              </a:rPr>
              <a:t>Analysis</a:t>
            </a:r>
            <a:r>
              <a:rPr sz="2600" b="1" spc="-35" dirty="0">
                <a:latin typeface="Times New Roman"/>
                <a:cs typeface="Times New Roman"/>
              </a:rPr>
              <a:t> </a:t>
            </a:r>
            <a:r>
              <a:rPr sz="2600" b="1" spc="5" dirty="0">
                <a:latin typeface="Times New Roman"/>
                <a:cs typeface="Times New Roman"/>
              </a:rPr>
              <a:t>and</a:t>
            </a:r>
            <a:r>
              <a:rPr sz="2600" b="1" spc="-155" dirty="0">
                <a:latin typeface="Times New Roman"/>
                <a:cs typeface="Times New Roman"/>
              </a:rPr>
              <a:t> </a:t>
            </a:r>
            <a:r>
              <a:rPr sz="2600" b="1" dirty="0">
                <a:latin typeface="Times New Roman"/>
                <a:cs typeface="Times New Roman"/>
              </a:rPr>
              <a:t>Application</a:t>
            </a:r>
            <a:r>
              <a:rPr sz="2600" b="1" spc="-35" dirty="0">
                <a:latin typeface="Times New Roman"/>
                <a:cs typeface="Times New Roman"/>
              </a:rPr>
              <a:t> </a:t>
            </a:r>
            <a:r>
              <a:rPr sz="2600" b="1" dirty="0">
                <a:latin typeface="Times New Roman"/>
                <a:cs typeface="Times New Roman"/>
              </a:rPr>
              <a:t>of</a:t>
            </a:r>
            <a:r>
              <a:rPr sz="2600" b="1" spc="-65" dirty="0">
                <a:latin typeface="Times New Roman"/>
                <a:cs typeface="Times New Roman"/>
              </a:rPr>
              <a:t> </a:t>
            </a:r>
            <a:r>
              <a:rPr sz="2600" b="1" spc="-25" dirty="0">
                <a:latin typeface="Times New Roman"/>
                <a:cs typeface="Times New Roman"/>
              </a:rPr>
              <a:t>Vegetation</a:t>
            </a:r>
            <a:r>
              <a:rPr sz="2600" b="1" spc="-45" dirty="0">
                <a:latin typeface="Times New Roman"/>
                <a:cs typeface="Times New Roman"/>
              </a:rPr>
              <a:t> </a:t>
            </a:r>
            <a:r>
              <a:rPr sz="2600" b="1" dirty="0">
                <a:latin typeface="Times New Roman"/>
                <a:cs typeface="Times New Roman"/>
              </a:rPr>
              <a:t>Data</a:t>
            </a:r>
            <a:endParaRPr sz="2600">
              <a:latin typeface="Times New Roman"/>
              <a:cs typeface="Times New Roman"/>
            </a:endParaRPr>
          </a:p>
        </p:txBody>
      </p:sp>
      <p:pic>
        <p:nvPicPr>
          <p:cNvPr id="22" name="圖片 21" descr="畫面剪輯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895350"/>
            <a:ext cx="8478433" cy="3867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6726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30259" y="216314"/>
            <a:ext cx="6239510" cy="4222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600" b="1" dirty="0">
                <a:latin typeface="Times New Roman"/>
                <a:cs typeface="Times New Roman"/>
              </a:rPr>
              <a:t>Analysis</a:t>
            </a:r>
            <a:r>
              <a:rPr sz="2600" b="1" spc="-35" dirty="0">
                <a:latin typeface="Times New Roman"/>
                <a:cs typeface="Times New Roman"/>
              </a:rPr>
              <a:t> </a:t>
            </a:r>
            <a:r>
              <a:rPr sz="2600" b="1" spc="5" dirty="0">
                <a:latin typeface="Times New Roman"/>
                <a:cs typeface="Times New Roman"/>
              </a:rPr>
              <a:t>and</a:t>
            </a:r>
            <a:r>
              <a:rPr sz="2600" b="1" spc="-155" dirty="0">
                <a:latin typeface="Times New Roman"/>
                <a:cs typeface="Times New Roman"/>
              </a:rPr>
              <a:t> </a:t>
            </a:r>
            <a:r>
              <a:rPr sz="2600" b="1" dirty="0">
                <a:latin typeface="Times New Roman"/>
                <a:cs typeface="Times New Roman"/>
              </a:rPr>
              <a:t>Application</a:t>
            </a:r>
            <a:r>
              <a:rPr sz="2600" b="1" spc="-35" dirty="0">
                <a:latin typeface="Times New Roman"/>
                <a:cs typeface="Times New Roman"/>
              </a:rPr>
              <a:t> </a:t>
            </a:r>
            <a:r>
              <a:rPr sz="2600" b="1" dirty="0">
                <a:latin typeface="Times New Roman"/>
                <a:cs typeface="Times New Roman"/>
              </a:rPr>
              <a:t>of</a:t>
            </a:r>
            <a:r>
              <a:rPr sz="2600" b="1" spc="-65" dirty="0">
                <a:latin typeface="Times New Roman"/>
                <a:cs typeface="Times New Roman"/>
              </a:rPr>
              <a:t> </a:t>
            </a:r>
            <a:r>
              <a:rPr sz="2600" b="1" spc="-25" dirty="0">
                <a:latin typeface="Times New Roman"/>
                <a:cs typeface="Times New Roman"/>
              </a:rPr>
              <a:t>Vegetation</a:t>
            </a:r>
            <a:r>
              <a:rPr sz="2600" b="1" spc="-45" dirty="0">
                <a:latin typeface="Times New Roman"/>
                <a:cs typeface="Times New Roman"/>
              </a:rPr>
              <a:t> </a:t>
            </a:r>
            <a:r>
              <a:rPr sz="2600" b="1" dirty="0">
                <a:latin typeface="Times New Roman"/>
                <a:cs typeface="Times New Roman"/>
              </a:rPr>
              <a:t>Data</a:t>
            </a:r>
            <a:endParaRPr sz="26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74276" y="987598"/>
            <a:ext cx="5436870" cy="768985"/>
          </a:xfrm>
          <a:prstGeom prst="rect">
            <a:avLst/>
          </a:prstGeom>
        </p:spPr>
        <p:txBody>
          <a:bodyPr vert="horz" wrap="square" lIns="0" tIns="10985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865"/>
              </a:spcBef>
              <a:buAutoNum type="arabicPeriod"/>
              <a:tabLst>
                <a:tab pos="241300" algn="l"/>
              </a:tabLst>
            </a:pPr>
            <a:r>
              <a:rPr sz="1800" b="1" spc="-5" dirty="0">
                <a:latin typeface="Times New Roman"/>
                <a:cs typeface="Times New Roman"/>
              </a:rPr>
              <a:t>Calculation</a:t>
            </a:r>
            <a:r>
              <a:rPr sz="1800" b="1" spc="-15" dirty="0">
                <a:latin typeface="Times New Roman"/>
                <a:cs typeface="Times New Roman"/>
              </a:rPr>
              <a:t> </a:t>
            </a:r>
            <a:r>
              <a:rPr sz="1800" b="1" dirty="0">
                <a:latin typeface="Times New Roman"/>
                <a:cs typeface="Times New Roman"/>
              </a:rPr>
              <a:t>of</a:t>
            </a:r>
            <a:r>
              <a:rPr sz="1800" b="1" spc="10" dirty="0">
                <a:latin typeface="Times New Roman"/>
                <a:cs typeface="Times New Roman"/>
              </a:rPr>
              <a:t> </a:t>
            </a:r>
            <a:r>
              <a:rPr sz="1800" b="1" spc="-5" dirty="0">
                <a:latin typeface="Times New Roman"/>
                <a:cs typeface="Times New Roman"/>
              </a:rPr>
              <a:t>Importance</a:t>
            </a:r>
            <a:r>
              <a:rPr sz="1800" b="1" dirty="0">
                <a:latin typeface="Times New Roman"/>
                <a:cs typeface="Times New Roman"/>
              </a:rPr>
              <a:t> </a:t>
            </a:r>
            <a:r>
              <a:rPr sz="1800" b="1" spc="-5" dirty="0">
                <a:latin typeface="Times New Roman"/>
                <a:cs typeface="Times New Roman"/>
              </a:rPr>
              <a:t>and</a:t>
            </a:r>
            <a:r>
              <a:rPr sz="1800" b="1" spc="5" dirty="0">
                <a:latin typeface="Times New Roman"/>
                <a:cs typeface="Times New Roman"/>
              </a:rPr>
              <a:t> </a:t>
            </a:r>
            <a:r>
              <a:rPr sz="1800" b="1" spc="-5" dirty="0">
                <a:latin typeface="Times New Roman"/>
                <a:cs typeface="Times New Roman"/>
              </a:rPr>
              <a:t>Diversity </a:t>
            </a:r>
            <a:r>
              <a:rPr sz="1800" b="1" dirty="0">
                <a:latin typeface="Times New Roman"/>
                <a:cs typeface="Times New Roman"/>
              </a:rPr>
              <a:t>of</a:t>
            </a:r>
            <a:r>
              <a:rPr sz="1800" b="1" spc="10" dirty="0">
                <a:latin typeface="Times New Roman"/>
                <a:cs typeface="Times New Roman"/>
              </a:rPr>
              <a:t> </a:t>
            </a:r>
            <a:r>
              <a:rPr sz="1800" b="1" dirty="0">
                <a:latin typeface="Times New Roman"/>
                <a:cs typeface="Times New Roman"/>
              </a:rPr>
              <a:t>Species</a:t>
            </a:r>
            <a:endParaRPr sz="1800">
              <a:latin typeface="Times New Roman"/>
              <a:cs typeface="Times New Roman"/>
            </a:endParaRPr>
          </a:p>
          <a:p>
            <a:pPr marL="228600">
              <a:lnSpc>
                <a:spcPct val="100000"/>
              </a:lnSpc>
              <a:spcBef>
                <a:spcPts val="765"/>
              </a:spcBef>
            </a:pPr>
            <a:r>
              <a:rPr sz="1800" spc="-5" dirty="0">
                <a:latin typeface="Times New Roman"/>
                <a:cs typeface="Times New Roman"/>
              </a:rPr>
              <a:t>A.</a:t>
            </a:r>
            <a:r>
              <a:rPr sz="1800" dirty="0">
                <a:latin typeface="Times New Roman"/>
                <a:cs typeface="Times New Roman"/>
              </a:rPr>
              <a:t> Calculation</a:t>
            </a:r>
            <a:r>
              <a:rPr sz="1800" spc="-3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of</a:t>
            </a:r>
            <a:r>
              <a:rPr sz="1800" spc="1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important </a:t>
            </a:r>
            <a:r>
              <a:rPr sz="1800" dirty="0">
                <a:latin typeface="Times New Roman"/>
                <a:cs typeface="Times New Roman"/>
              </a:rPr>
              <a:t>value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index</a:t>
            </a:r>
            <a:r>
              <a:rPr sz="1800" spc="-5" dirty="0">
                <a:latin typeface="Times New Roman"/>
                <a:cs typeface="Times New Roman"/>
              </a:rPr>
              <a:t> (IVI)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(Example)</a:t>
            </a:r>
            <a:endParaRPr sz="1800">
              <a:latin typeface="Times New Roman"/>
              <a:cs typeface="Times New Roman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80551" y="1917327"/>
          <a:ext cx="8969372" cy="26822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267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928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849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049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382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6649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46939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858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87680">
                <a:tc>
                  <a:txBody>
                    <a:bodyPr/>
                    <a:lstStyle/>
                    <a:p>
                      <a:pPr algn="ctr">
                        <a:lnSpc>
                          <a:spcPts val="1870"/>
                        </a:lnSpc>
                      </a:pPr>
                      <a:r>
                        <a:rPr sz="1600" b="1" spc="-1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Species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281305" marR="68580" indent="-204470">
                        <a:lnSpc>
                          <a:spcPts val="1920"/>
                        </a:lnSpc>
                      </a:pPr>
                      <a:r>
                        <a:rPr sz="1600" b="1" spc="-1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Number</a:t>
                      </a:r>
                      <a:r>
                        <a:rPr sz="1600" b="1" spc="-8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of </a:t>
                      </a:r>
                      <a:r>
                        <a:rPr sz="1600" b="1" spc="-38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plants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97155" marR="90170" indent="139700">
                        <a:lnSpc>
                          <a:spcPts val="1920"/>
                        </a:lnSpc>
                      </a:pPr>
                      <a:r>
                        <a:rPr sz="16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Relative </a:t>
                      </a:r>
                      <a:r>
                        <a:rPr sz="16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Den</a:t>
                      </a:r>
                      <a:r>
                        <a:rPr sz="16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si</a:t>
                      </a:r>
                      <a:r>
                        <a:rPr sz="16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t</a:t>
                      </a:r>
                      <a:r>
                        <a:rPr sz="1600" b="1" spc="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y</a:t>
                      </a:r>
                      <a:r>
                        <a:rPr sz="16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600" b="1" spc="-1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%</a:t>
                      </a:r>
                      <a:r>
                        <a:rPr sz="16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)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70"/>
                        </a:lnSpc>
                      </a:pPr>
                      <a:r>
                        <a:rPr sz="1600" b="1" spc="-1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Frequency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90805" marR="83185" indent="272415">
                        <a:lnSpc>
                          <a:spcPts val="1920"/>
                        </a:lnSpc>
                      </a:pPr>
                      <a:r>
                        <a:rPr sz="16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Relative </a:t>
                      </a:r>
                      <a:r>
                        <a:rPr sz="16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F</a:t>
                      </a:r>
                      <a:r>
                        <a:rPr sz="16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16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equency</a:t>
                      </a:r>
                      <a:r>
                        <a:rPr sz="16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600" b="1" spc="-1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%</a:t>
                      </a:r>
                      <a:r>
                        <a:rPr sz="16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)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415290" marR="86360" indent="-321945">
                        <a:lnSpc>
                          <a:spcPts val="1920"/>
                        </a:lnSpc>
                      </a:pPr>
                      <a:r>
                        <a:rPr sz="16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D</a:t>
                      </a:r>
                      <a:r>
                        <a:rPr sz="1600" b="1" spc="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o</a:t>
                      </a:r>
                      <a:r>
                        <a:rPr sz="16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m</a:t>
                      </a:r>
                      <a:r>
                        <a:rPr sz="16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in</a:t>
                      </a:r>
                      <a:r>
                        <a:rPr sz="1600" b="1" spc="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16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nce  </a:t>
                      </a:r>
                      <a:r>
                        <a:rPr sz="1600" b="1" spc="-1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(%)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76835" marR="69215" indent="301625">
                        <a:lnSpc>
                          <a:spcPts val="1920"/>
                        </a:lnSpc>
                      </a:pPr>
                      <a:r>
                        <a:rPr sz="16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Relative </a:t>
                      </a:r>
                      <a:r>
                        <a:rPr sz="16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D</a:t>
                      </a:r>
                      <a:r>
                        <a:rPr sz="1600" b="1" spc="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o</a:t>
                      </a:r>
                      <a:r>
                        <a:rPr sz="16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m</a:t>
                      </a:r>
                      <a:r>
                        <a:rPr sz="16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in</a:t>
                      </a:r>
                      <a:r>
                        <a:rPr sz="1600" b="1" spc="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16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nce(</a:t>
                      </a:r>
                      <a:r>
                        <a:rPr sz="16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%)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189865">
                        <a:lnSpc>
                          <a:spcPts val="1870"/>
                        </a:lnSpc>
                      </a:pPr>
                      <a:r>
                        <a:rPr sz="1600" b="1" spc="-1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IVI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3839">
                <a:tc>
                  <a:txBody>
                    <a:bodyPr/>
                    <a:lstStyle/>
                    <a:p>
                      <a:pPr marL="635" algn="ctr">
                        <a:lnSpc>
                          <a:spcPts val="1820"/>
                        </a:lnSpc>
                      </a:pPr>
                      <a:r>
                        <a:rPr sz="16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20"/>
                        </a:lnSpc>
                      </a:pPr>
                      <a:r>
                        <a:rPr sz="1600" dirty="0">
                          <a:latin typeface="Times New Roman"/>
                          <a:cs typeface="Times New Roman"/>
                        </a:rPr>
                        <a:t>2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R="52705" algn="r">
                        <a:lnSpc>
                          <a:spcPts val="1820"/>
                        </a:lnSpc>
                      </a:pPr>
                      <a:r>
                        <a:rPr sz="1600" dirty="0">
                          <a:latin typeface="Times New Roman"/>
                          <a:cs typeface="Times New Roman"/>
                        </a:rPr>
                        <a:t>4.00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20"/>
                        </a:lnSpc>
                      </a:pPr>
                      <a:r>
                        <a:rPr sz="1600" dirty="0">
                          <a:latin typeface="Times New Roman"/>
                          <a:cs typeface="Times New Roman"/>
                        </a:rPr>
                        <a:t>2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R="52069" algn="r">
                        <a:lnSpc>
                          <a:spcPts val="1820"/>
                        </a:lnSpc>
                      </a:pPr>
                      <a:r>
                        <a:rPr sz="1600" dirty="0">
                          <a:latin typeface="Times New Roman"/>
                          <a:cs typeface="Times New Roman"/>
                        </a:rPr>
                        <a:t>5.41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20"/>
                        </a:lnSpc>
                      </a:pPr>
                      <a:r>
                        <a:rPr sz="1600" dirty="0">
                          <a:latin typeface="Times New Roman"/>
                          <a:cs typeface="Times New Roman"/>
                        </a:rPr>
                        <a:t>10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R="52705" algn="r">
                        <a:lnSpc>
                          <a:spcPts val="1820"/>
                        </a:lnSpc>
                      </a:pPr>
                      <a:r>
                        <a:rPr sz="1600" dirty="0">
                          <a:latin typeface="Times New Roman"/>
                          <a:cs typeface="Times New Roman"/>
                        </a:rPr>
                        <a:t>10.00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R="52705" algn="r">
                        <a:lnSpc>
                          <a:spcPts val="1820"/>
                        </a:lnSpc>
                      </a:pPr>
                      <a:r>
                        <a:rPr sz="1600" dirty="0">
                          <a:latin typeface="Times New Roman"/>
                          <a:cs typeface="Times New Roman"/>
                        </a:rPr>
                        <a:t>19.41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3840">
                <a:tc>
                  <a:txBody>
                    <a:bodyPr/>
                    <a:lstStyle/>
                    <a:p>
                      <a:pPr algn="ctr">
                        <a:lnSpc>
                          <a:spcPts val="1820"/>
                        </a:lnSpc>
                      </a:pPr>
                      <a:r>
                        <a:rPr sz="16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B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20"/>
                        </a:lnSpc>
                      </a:pPr>
                      <a:r>
                        <a:rPr sz="1600" dirty="0">
                          <a:latin typeface="Times New Roman"/>
                          <a:cs typeface="Times New Roman"/>
                        </a:rPr>
                        <a:t>4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R="52705" algn="r">
                        <a:lnSpc>
                          <a:spcPts val="1820"/>
                        </a:lnSpc>
                      </a:pPr>
                      <a:r>
                        <a:rPr sz="1600" dirty="0">
                          <a:latin typeface="Times New Roman"/>
                          <a:cs typeface="Times New Roman"/>
                        </a:rPr>
                        <a:t>8.00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20"/>
                        </a:lnSpc>
                      </a:pPr>
                      <a:r>
                        <a:rPr sz="1600" dirty="0">
                          <a:latin typeface="Times New Roman"/>
                          <a:cs typeface="Times New Roman"/>
                        </a:rPr>
                        <a:t>4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R="52069" algn="r">
                        <a:lnSpc>
                          <a:spcPts val="1820"/>
                        </a:lnSpc>
                      </a:pPr>
                      <a:r>
                        <a:rPr sz="1600" dirty="0">
                          <a:latin typeface="Times New Roman"/>
                          <a:cs typeface="Times New Roman"/>
                        </a:rPr>
                        <a:t>10.81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20"/>
                        </a:lnSpc>
                      </a:pPr>
                      <a:r>
                        <a:rPr sz="1600" dirty="0">
                          <a:latin typeface="Times New Roman"/>
                          <a:cs typeface="Times New Roman"/>
                        </a:rPr>
                        <a:t>15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R="52705" algn="r">
                        <a:lnSpc>
                          <a:spcPts val="1820"/>
                        </a:lnSpc>
                      </a:pPr>
                      <a:r>
                        <a:rPr sz="1600" dirty="0">
                          <a:latin typeface="Times New Roman"/>
                          <a:cs typeface="Times New Roman"/>
                        </a:rPr>
                        <a:t>15.00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R="52705" algn="r">
                        <a:lnSpc>
                          <a:spcPts val="1820"/>
                        </a:lnSpc>
                      </a:pPr>
                      <a:r>
                        <a:rPr sz="1600" dirty="0">
                          <a:latin typeface="Times New Roman"/>
                          <a:cs typeface="Times New Roman"/>
                        </a:rPr>
                        <a:t>33.81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3839">
                <a:tc>
                  <a:txBody>
                    <a:bodyPr/>
                    <a:lstStyle/>
                    <a:p>
                      <a:pPr marL="1270" algn="ctr">
                        <a:lnSpc>
                          <a:spcPts val="1820"/>
                        </a:lnSpc>
                      </a:pPr>
                      <a:r>
                        <a:rPr sz="16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C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1820"/>
                        </a:lnSpc>
                      </a:pPr>
                      <a:r>
                        <a:rPr sz="1600" dirty="0">
                          <a:latin typeface="Times New Roman"/>
                          <a:cs typeface="Times New Roman"/>
                        </a:rPr>
                        <a:t>15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R="52705" algn="r">
                        <a:lnSpc>
                          <a:spcPts val="1820"/>
                        </a:lnSpc>
                      </a:pPr>
                      <a:r>
                        <a:rPr sz="1600" dirty="0">
                          <a:latin typeface="Times New Roman"/>
                          <a:cs typeface="Times New Roman"/>
                        </a:rPr>
                        <a:t>30.00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20"/>
                        </a:lnSpc>
                      </a:pPr>
                      <a:r>
                        <a:rPr sz="1600" dirty="0">
                          <a:latin typeface="Times New Roman"/>
                          <a:cs typeface="Times New Roman"/>
                        </a:rPr>
                        <a:t>8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R="52069" algn="r">
                        <a:lnSpc>
                          <a:spcPts val="1820"/>
                        </a:lnSpc>
                      </a:pPr>
                      <a:r>
                        <a:rPr sz="1600" dirty="0">
                          <a:latin typeface="Times New Roman"/>
                          <a:cs typeface="Times New Roman"/>
                        </a:rPr>
                        <a:t>21.62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20"/>
                        </a:lnSpc>
                      </a:pPr>
                      <a:r>
                        <a:rPr sz="1600" dirty="0">
                          <a:latin typeface="Times New Roman"/>
                          <a:cs typeface="Times New Roman"/>
                        </a:rPr>
                        <a:t>22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R="52705" algn="r">
                        <a:lnSpc>
                          <a:spcPts val="1820"/>
                        </a:lnSpc>
                      </a:pPr>
                      <a:r>
                        <a:rPr sz="1600" dirty="0">
                          <a:latin typeface="Times New Roman"/>
                          <a:cs typeface="Times New Roman"/>
                        </a:rPr>
                        <a:t>22.00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R="52705" algn="r">
                        <a:lnSpc>
                          <a:spcPts val="1820"/>
                        </a:lnSpc>
                      </a:pPr>
                      <a:r>
                        <a:rPr sz="1600" dirty="0">
                          <a:latin typeface="Times New Roman"/>
                          <a:cs typeface="Times New Roman"/>
                        </a:rPr>
                        <a:t>73.62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3840">
                <a:tc>
                  <a:txBody>
                    <a:bodyPr/>
                    <a:lstStyle/>
                    <a:p>
                      <a:pPr marL="1270" algn="ctr">
                        <a:lnSpc>
                          <a:spcPts val="1820"/>
                        </a:lnSpc>
                      </a:pPr>
                      <a:r>
                        <a:rPr sz="16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D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20"/>
                        </a:lnSpc>
                      </a:pPr>
                      <a:r>
                        <a:rPr sz="1600" dirty="0">
                          <a:latin typeface="Times New Roman"/>
                          <a:cs typeface="Times New Roman"/>
                        </a:rPr>
                        <a:t>2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R="52705" algn="r">
                        <a:lnSpc>
                          <a:spcPts val="1820"/>
                        </a:lnSpc>
                      </a:pPr>
                      <a:r>
                        <a:rPr sz="1600" dirty="0">
                          <a:latin typeface="Times New Roman"/>
                          <a:cs typeface="Times New Roman"/>
                        </a:rPr>
                        <a:t>4.00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20"/>
                        </a:lnSpc>
                      </a:pPr>
                      <a:r>
                        <a:rPr sz="1600" dirty="0">
                          <a:latin typeface="Times New Roman"/>
                          <a:cs typeface="Times New Roman"/>
                        </a:rPr>
                        <a:t>2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R="52069" algn="r">
                        <a:lnSpc>
                          <a:spcPts val="1820"/>
                        </a:lnSpc>
                      </a:pPr>
                      <a:r>
                        <a:rPr sz="1600" dirty="0">
                          <a:latin typeface="Times New Roman"/>
                          <a:cs typeface="Times New Roman"/>
                        </a:rPr>
                        <a:t>5.41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20"/>
                        </a:lnSpc>
                      </a:pPr>
                      <a:r>
                        <a:rPr sz="1600" dirty="0">
                          <a:latin typeface="Times New Roman"/>
                          <a:cs typeface="Times New Roman"/>
                        </a:rPr>
                        <a:t>4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R="52705" algn="r">
                        <a:lnSpc>
                          <a:spcPts val="1820"/>
                        </a:lnSpc>
                      </a:pPr>
                      <a:r>
                        <a:rPr sz="1600" dirty="0">
                          <a:latin typeface="Times New Roman"/>
                          <a:cs typeface="Times New Roman"/>
                        </a:rPr>
                        <a:t>4.00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R="52705" algn="r">
                        <a:lnSpc>
                          <a:spcPts val="1820"/>
                        </a:lnSpc>
                      </a:pPr>
                      <a:r>
                        <a:rPr sz="1600" dirty="0">
                          <a:latin typeface="Times New Roman"/>
                          <a:cs typeface="Times New Roman"/>
                        </a:rPr>
                        <a:t>13.41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3839">
                <a:tc>
                  <a:txBody>
                    <a:bodyPr/>
                    <a:lstStyle/>
                    <a:p>
                      <a:pPr algn="ctr">
                        <a:lnSpc>
                          <a:spcPts val="1820"/>
                        </a:lnSpc>
                      </a:pPr>
                      <a:r>
                        <a:rPr sz="16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20"/>
                        </a:lnSpc>
                      </a:pPr>
                      <a:r>
                        <a:rPr sz="1600" dirty="0">
                          <a:latin typeface="Times New Roman"/>
                          <a:cs typeface="Times New Roman"/>
                        </a:rPr>
                        <a:t>2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R="52705" algn="r">
                        <a:lnSpc>
                          <a:spcPts val="1820"/>
                        </a:lnSpc>
                      </a:pPr>
                      <a:r>
                        <a:rPr sz="1600" dirty="0">
                          <a:latin typeface="Times New Roman"/>
                          <a:cs typeface="Times New Roman"/>
                        </a:rPr>
                        <a:t>4.00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20"/>
                        </a:lnSpc>
                      </a:pPr>
                      <a:r>
                        <a:rPr sz="1600" dirty="0">
                          <a:latin typeface="Times New Roman"/>
                          <a:cs typeface="Times New Roman"/>
                        </a:rPr>
                        <a:t>2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R="52069" algn="r">
                        <a:lnSpc>
                          <a:spcPts val="1820"/>
                        </a:lnSpc>
                      </a:pPr>
                      <a:r>
                        <a:rPr sz="1600" dirty="0">
                          <a:latin typeface="Times New Roman"/>
                          <a:cs typeface="Times New Roman"/>
                        </a:rPr>
                        <a:t>5.41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20"/>
                        </a:lnSpc>
                      </a:pPr>
                      <a:r>
                        <a:rPr sz="1600" dirty="0">
                          <a:latin typeface="Times New Roman"/>
                          <a:cs typeface="Times New Roman"/>
                        </a:rPr>
                        <a:t>5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R="52705" algn="r">
                        <a:lnSpc>
                          <a:spcPts val="1820"/>
                        </a:lnSpc>
                      </a:pPr>
                      <a:r>
                        <a:rPr sz="1600" dirty="0">
                          <a:latin typeface="Times New Roman"/>
                          <a:cs typeface="Times New Roman"/>
                        </a:rPr>
                        <a:t>5.00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R="52705" algn="r">
                        <a:lnSpc>
                          <a:spcPts val="1820"/>
                        </a:lnSpc>
                      </a:pPr>
                      <a:r>
                        <a:rPr sz="1600" dirty="0">
                          <a:latin typeface="Times New Roman"/>
                          <a:cs typeface="Times New Roman"/>
                        </a:rPr>
                        <a:t>14.41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3840">
                <a:tc>
                  <a:txBody>
                    <a:bodyPr/>
                    <a:lstStyle/>
                    <a:p>
                      <a:pPr algn="ctr">
                        <a:lnSpc>
                          <a:spcPts val="1820"/>
                        </a:lnSpc>
                      </a:pPr>
                      <a:r>
                        <a:rPr sz="16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F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ts val="1820"/>
                        </a:lnSpc>
                      </a:pPr>
                      <a:r>
                        <a:rPr sz="1600" dirty="0">
                          <a:latin typeface="Times New Roman"/>
                          <a:cs typeface="Times New Roman"/>
                        </a:rPr>
                        <a:t>10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R="52705" algn="r">
                        <a:lnSpc>
                          <a:spcPts val="1820"/>
                        </a:lnSpc>
                      </a:pPr>
                      <a:r>
                        <a:rPr sz="1600" dirty="0">
                          <a:latin typeface="Times New Roman"/>
                          <a:cs typeface="Times New Roman"/>
                        </a:rPr>
                        <a:t>20.00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20"/>
                        </a:lnSpc>
                      </a:pPr>
                      <a:r>
                        <a:rPr sz="1600" dirty="0">
                          <a:latin typeface="Times New Roman"/>
                          <a:cs typeface="Times New Roman"/>
                        </a:rPr>
                        <a:t>8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R="52069" algn="r">
                        <a:lnSpc>
                          <a:spcPts val="1820"/>
                        </a:lnSpc>
                      </a:pPr>
                      <a:r>
                        <a:rPr sz="1600" dirty="0">
                          <a:latin typeface="Times New Roman"/>
                          <a:cs typeface="Times New Roman"/>
                        </a:rPr>
                        <a:t>21.62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20"/>
                        </a:lnSpc>
                      </a:pPr>
                      <a:r>
                        <a:rPr sz="1600" dirty="0">
                          <a:latin typeface="Times New Roman"/>
                          <a:cs typeface="Times New Roman"/>
                        </a:rPr>
                        <a:t>19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R="52705" algn="r">
                        <a:lnSpc>
                          <a:spcPts val="1820"/>
                        </a:lnSpc>
                      </a:pPr>
                      <a:r>
                        <a:rPr sz="1600" dirty="0">
                          <a:latin typeface="Times New Roman"/>
                          <a:cs typeface="Times New Roman"/>
                        </a:rPr>
                        <a:t>19.00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R="52705" algn="r">
                        <a:lnSpc>
                          <a:spcPts val="1820"/>
                        </a:lnSpc>
                      </a:pPr>
                      <a:r>
                        <a:rPr sz="1600" dirty="0">
                          <a:latin typeface="Times New Roman"/>
                          <a:cs typeface="Times New Roman"/>
                        </a:rPr>
                        <a:t>60.62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43840">
                <a:tc>
                  <a:txBody>
                    <a:bodyPr/>
                    <a:lstStyle/>
                    <a:p>
                      <a:pPr algn="ctr">
                        <a:lnSpc>
                          <a:spcPts val="1820"/>
                        </a:lnSpc>
                      </a:pPr>
                      <a:r>
                        <a:rPr sz="16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G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R="635" algn="ctr">
                        <a:lnSpc>
                          <a:spcPts val="1820"/>
                        </a:lnSpc>
                      </a:pPr>
                      <a:r>
                        <a:rPr sz="1600" spc="-60" dirty="0">
                          <a:latin typeface="Times New Roman"/>
                          <a:cs typeface="Times New Roman"/>
                        </a:rPr>
                        <a:t>11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R="52705" algn="r">
                        <a:lnSpc>
                          <a:spcPts val="1820"/>
                        </a:lnSpc>
                      </a:pPr>
                      <a:r>
                        <a:rPr sz="1600" dirty="0">
                          <a:latin typeface="Times New Roman"/>
                          <a:cs typeface="Times New Roman"/>
                        </a:rPr>
                        <a:t>22.00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20"/>
                        </a:lnSpc>
                      </a:pPr>
                      <a:r>
                        <a:rPr sz="1600" dirty="0">
                          <a:latin typeface="Times New Roman"/>
                          <a:cs typeface="Times New Roman"/>
                        </a:rPr>
                        <a:t>8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R="52069" algn="r">
                        <a:lnSpc>
                          <a:spcPts val="1820"/>
                        </a:lnSpc>
                      </a:pPr>
                      <a:r>
                        <a:rPr sz="1600" dirty="0">
                          <a:latin typeface="Times New Roman"/>
                          <a:cs typeface="Times New Roman"/>
                        </a:rPr>
                        <a:t>21.62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20"/>
                        </a:lnSpc>
                      </a:pPr>
                      <a:r>
                        <a:rPr sz="1600" dirty="0">
                          <a:latin typeface="Times New Roman"/>
                          <a:cs typeface="Times New Roman"/>
                        </a:rPr>
                        <a:t>20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R="52705" algn="r">
                        <a:lnSpc>
                          <a:spcPts val="1820"/>
                        </a:lnSpc>
                      </a:pPr>
                      <a:r>
                        <a:rPr sz="1600" dirty="0">
                          <a:latin typeface="Times New Roman"/>
                          <a:cs typeface="Times New Roman"/>
                        </a:rPr>
                        <a:t>20.00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R="52705" algn="r">
                        <a:lnSpc>
                          <a:spcPts val="1820"/>
                        </a:lnSpc>
                      </a:pPr>
                      <a:r>
                        <a:rPr sz="1600" dirty="0">
                          <a:latin typeface="Times New Roman"/>
                          <a:cs typeface="Times New Roman"/>
                        </a:rPr>
                        <a:t>63.62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43839">
                <a:tc>
                  <a:txBody>
                    <a:bodyPr/>
                    <a:lstStyle/>
                    <a:p>
                      <a:pPr algn="ctr">
                        <a:lnSpc>
                          <a:spcPts val="1820"/>
                        </a:lnSpc>
                      </a:pPr>
                      <a:r>
                        <a:rPr sz="16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H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20"/>
                        </a:lnSpc>
                      </a:pPr>
                      <a:r>
                        <a:rPr sz="1600" dirty="0">
                          <a:latin typeface="Times New Roman"/>
                          <a:cs typeface="Times New Roman"/>
                        </a:rPr>
                        <a:t>4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R="52705" algn="r">
                        <a:lnSpc>
                          <a:spcPts val="1820"/>
                        </a:lnSpc>
                      </a:pPr>
                      <a:r>
                        <a:rPr sz="1600" dirty="0">
                          <a:latin typeface="Times New Roman"/>
                          <a:cs typeface="Times New Roman"/>
                        </a:rPr>
                        <a:t>8.00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20"/>
                        </a:lnSpc>
                      </a:pPr>
                      <a:r>
                        <a:rPr sz="1600" dirty="0">
                          <a:latin typeface="Times New Roman"/>
                          <a:cs typeface="Times New Roman"/>
                        </a:rPr>
                        <a:t>3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R="52069" algn="r">
                        <a:lnSpc>
                          <a:spcPts val="1820"/>
                        </a:lnSpc>
                      </a:pPr>
                      <a:r>
                        <a:rPr sz="1600" dirty="0">
                          <a:latin typeface="Times New Roman"/>
                          <a:cs typeface="Times New Roman"/>
                        </a:rPr>
                        <a:t>8.10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20"/>
                        </a:lnSpc>
                      </a:pPr>
                      <a:r>
                        <a:rPr sz="1600" dirty="0">
                          <a:latin typeface="Times New Roman"/>
                          <a:cs typeface="Times New Roman"/>
                        </a:rPr>
                        <a:t>5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R="52705" algn="r">
                        <a:lnSpc>
                          <a:spcPts val="1820"/>
                        </a:lnSpc>
                      </a:pPr>
                      <a:r>
                        <a:rPr sz="1600" dirty="0">
                          <a:latin typeface="Times New Roman"/>
                          <a:cs typeface="Times New Roman"/>
                        </a:rPr>
                        <a:t>5.00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R="53340" algn="r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Times New Roman"/>
                          <a:cs typeface="Times New Roman"/>
                        </a:rPr>
                        <a:t>21.1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43839">
                <a:tc>
                  <a:txBody>
                    <a:bodyPr/>
                    <a:lstStyle/>
                    <a:p>
                      <a:pPr marL="1905" algn="ctr">
                        <a:lnSpc>
                          <a:spcPts val="1820"/>
                        </a:lnSpc>
                      </a:pPr>
                      <a:r>
                        <a:rPr sz="1600" b="1" spc="-1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Sum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ts val="1820"/>
                        </a:lnSpc>
                      </a:pPr>
                      <a:r>
                        <a:rPr sz="1600" dirty="0">
                          <a:latin typeface="Times New Roman"/>
                          <a:cs typeface="Times New Roman"/>
                        </a:rPr>
                        <a:t>50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R="52705" algn="r">
                        <a:lnSpc>
                          <a:spcPts val="1820"/>
                        </a:lnSpc>
                      </a:pPr>
                      <a:r>
                        <a:rPr sz="1600" dirty="0">
                          <a:latin typeface="Times New Roman"/>
                          <a:cs typeface="Times New Roman"/>
                        </a:rPr>
                        <a:t>100.00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20"/>
                        </a:lnSpc>
                      </a:pPr>
                      <a:r>
                        <a:rPr sz="1600" dirty="0">
                          <a:latin typeface="Times New Roman"/>
                          <a:cs typeface="Times New Roman"/>
                        </a:rPr>
                        <a:t>37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R="52069" algn="r">
                        <a:lnSpc>
                          <a:spcPts val="1820"/>
                        </a:lnSpc>
                      </a:pPr>
                      <a:r>
                        <a:rPr sz="1600" dirty="0">
                          <a:latin typeface="Times New Roman"/>
                          <a:cs typeface="Times New Roman"/>
                        </a:rPr>
                        <a:t>100.00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20"/>
                        </a:lnSpc>
                      </a:pPr>
                      <a:r>
                        <a:rPr sz="1600" dirty="0">
                          <a:latin typeface="Times New Roman"/>
                          <a:cs typeface="Times New Roman"/>
                        </a:rPr>
                        <a:t>100.00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R="52705" algn="r">
                        <a:lnSpc>
                          <a:spcPts val="1820"/>
                        </a:lnSpc>
                      </a:pPr>
                      <a:r>
                        <a:rPr sz="1600" dirty="0">
                          <a:latin typeface="Times New Roman"/>
                          <a:cs typeface="Times New Roman"/>
                        </a:rPr>
                        <a:t>100.00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R="52705" algn="r">
                        <a:lnSpc>
                          <a:spcPts val="1820"/>
                        </a:lnSpc>
                      </a:pPr>
                      <a:r>
                        <a:rPr sz="1600" dirty="0">
                          <a:latin typeface="Times New Roman"/>
                          <a:cs typeface="Times New Roman"/>
                        </a:rPr>
                        <a:t>300.00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74946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30259" y="216314"/>
            <a:ext cx="6239510" cy="4222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600" b="1" dirty="0">
                <a:latin typeface="Times New Roman"/>
                <a:cs typeface="Times New Roman"/>
              </a:rPr>
              <a:t>Analysis</a:t>
            </a:r>
            <a:r>
              <a:rPr sz="2600" b="1" spc="-35" dirty="0">
                <a:latin typeface="Times New Roman"/>
                <a:cs typeface="Times New Roman"/>
              </a:rPr>
              <a:t> </a:t>
            </a:r>
            <a:r>
              <a:rPr sz="2600" b="1" spc="5" dirty="0">
                <a:latin typeface="Times New Roman"/>
                <a:cs typeface="Times New Roman"/>
              </a:rPr>
              <a:t>and</a:t>
            </a:r>
            <a:r>
              <a:rPr sz="2600" b="1" spc="-155" dirty="0">
                <a:latin typeface="Times New Roman"/>
                <a:cs typeface="Times New Roman"/>
              </a:rPr>
              <a:t> </a:t>
            </a:r>
            <a:r>
              <a:rPr sz="2600" b="1" dirty="0">
                <a:latin typeface="Times New Roman"/>
                <a:cs typeface="Times New Roman"/>
              </a:rPr>
              <a:t>Application</a:t>
            </a:r>
            <a:r>
              <a:rPr sz="2600" b="1" spc="-35" dirty="0">
                <a:latin typeface="Times New Roman"/>
                <a:cs typeface="Times New Roman"/>
              </a:rPr>
              <a:t> </a:t>
            </a:r>
            <a:r>
              <a:rPr sz="2600" b="1" dirty="0">
                <a:latin typeface="Times New Roman"/>
                <a:cs typeface="Times New Roman"/>
              </a:rPr>
              <a:t>of</a:t>
            </a:r>
            <a:r>
              <a:rPr sz="2600" b="1" spc="-65" dirty="0">
                <a:latin typeface="Times New Roman"/>
                <a:cs typeface="Times New Roman"/>
              </a:rPr>
              <a:t> </a:t>
            </a:r>
            <a:r>
              <a:rPr sz="2600" b="1" spc="-25" dirty="0">
                <a:latin typeface="Times New Roman"/>
                <a:cs typeface="Times New Roman"/>
              </a:rPr>
              <a:t>Vegetation</a:t>
            </a:r>
            <a:r>
              <a:rPr sz="2600" b="1" spc="-45" dirty="0">
                <a:latin typeface="Times New Roman"/>
                <a:cs typeface="Times New Roman"/>
              </a:rPr>
              <a:t> </a:t>
            </a:r>
            <a:r>
              <a:rPr sz="2600" b="1" dirty="0">
                <a:latin typeface="Times New Roman"/>
                <a:cs typeface="Times New Roman"/>
              </a:rPr>
              <a:t>Data</a:t>
            </a:r>
            <a:endParaRPr sz="26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74276" y="987598"/>
            <a:ext cx="7864475" cy="3335654"/>
          </a:xfrm>
          <a:prstGeom prst="rect">
            <a:avLst/>
          </a:prstGeom>
        </p:spPr>
        <p:txBody>
          <a:bodyPr vert="horz" wrap="square" lIns="0" tIns="10985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65"/>
              </a:spcBef>
            </a:pPr>
            <a:r>
              <a:rPr sz="1800" b="1" dirty="0">
                <a:latin typeface="Times New Roman"/>
                <a:cs typeface="Times New Roman"/>
              </a:rPr>
              <a:t>1. </a:t>
            </a:r>
            <a:r>
              <a:rPr sz="1800" b="1" spc="-5" dirty="0">
                <a:latin typeface="Times New Roman"/>
                <a:cs typeface="Times New Roman"/>
              </a:rPr>
              <a:t>Calculation</a:t>
            </a:r>
            <a:r>
              <a:rPr sz="1800" b="1" spc="-10" dirty="0">
                <a:latin typeface="Times New Roman"/>
                <a:cs typeface="Times New Roman"/>
              </a:rPr>
              <a:t> </a:t>
            </a:r>
            <a:r>
              <a:rPr sz="1800" b="1" dirty="0">
                <a:latin typeface="Times New Roman"/>
                <a:cs typeface="Times New Roman"/>
              </a:rPr>
              <a:t>of</a:t>
            </a:r>
            <a:r>
              <a:rPr sz="1800" b="1" spc="10" dirty="0">
                <a:latin typeface="Times New Roman"/>
                <a:cs typeface="Times New Roman"/>
              </a:rPr>
              <a:t> </a:t>
            </a:r>
            <a:r>
              <a:rPr sz="1800" b="1" spc="-5" dirty="0">
                <a:latin typeface="Times New Roman"/>
                <a:cs typeface="Times New Roman"/>
              </a:rPr>
              <a:t>Importance</a:t>
            </a:r>
            <a:r>
              <a:rPr sz="1800" b="1" dirty="0">
                <a:latin typeface="Times New Roman"/>
                <a:cs typeface="Times New Roman"/>
              </a:rPr>
              <a:t> </a:t>
            </a:r>
            <a:r>
              <a:rPr sz="1800" b="1" spc="-5" dirty="0">
                <a:latin typeface="Times New Roman"/>
                <a:cs typeface="Times New Roman"/>
              </a:rPr>
              <a:t>and</a:t>
            </a:r>
            <a:r>
              <a:rPr sz="1800" b="1" spc="5" dirty="0">
                <a:latin typeface="Times New Roman"/>
                <a:cs typeface="Times New Roman"/>
              </a:rPr>
              <a:t> </a:t>
            </a:r>
            <a:r>
              <a:rPr sz="1800" b="1" spc="-5" dirty="0">
                <a:latin typeface="Times New Roman"/>
                <a:cs typeface="Times New Roman"/>
              </a:rPr>
              <a:t>Diversity </a:t>
            </a:r>
            <a:r>
              <a:rPr sz="1800" b="1" dirty="0">
                <a:latin typeface="Times New Roman"/>
                <a:cs typeface="Times New Roman"/>
              </a:rPr>
              <a:t>of</a:t>
            </a:r>
            <a:r>
              <a:rPr sz="1800" b="1" spc="5" dirty="0">
                <a:latin typeface="Times New Roman"/>
                <a:cs typeface="Times New Roman"/>
              </a:rPr>
              <a:t> </a:t>
            </a:r>
            <a:r>
              <a:rPr sz="1800" b="1" dirty="0">
                <a:latin typeface="Times New Roman"/>
                <a:cs typeface="Times New Roman"/>
              </a:rPr>
              <a:t>Species</a:t>
            </a:r>
            <a:endParaRPr sz="1800">
              <a:latin typeface="Times New Roman"/>
              <a:cs typeface="Times New Roman"/>
            </a:endParaRPr>
          </a:p>
          <a:p>
            <a:pPr marL="228600">
              <a:lnSpc>
                <a:spcPct val="100000"/>
              </a:lnSpc>
              <a:spcBef>
                <a:spcPts val="765"/>
              </a:spcBef>
            </a:pPr>
            <a:r>
              <a:rPr sz="1800" dirty="0">
                <a:latin typeface="Times New Roman"/>
                <a:cs typeface="Times New Roman"/>
              </a:rPr>
              <a:t>B.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Calculation</a:t>
            </a:r>
            <a:r>
              <a:rPr sz="1800" spc="-4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of</a:t>
            </a:r>
            <a:r>
              <a:rPr sz="1800" spc="-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species</a:t>
            </a:r>
            <a:r>
              <a:rPr sz="1800" spc="-2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diversity</a:t>
            </a:r>
            <a:r>
              <a:rPr sz="1800" spc="-3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index</a:t>
            </a:r>
            <a:endParaRPr sz="1800">
              <a:latin typeface="Times New Roman"/>
              <a:cs typeface="Times New Roman"/>
            </a:endParaRPr>
          </a:p>
          <a:p>
            <a:pPr marL="588645" marR="5080">
              <a:lnSpc>
                <a:spcPct val="150000"/>
              </a:lnSpc>
              <a:spcBef>
                <a:spcPts val="770"/>
              </a:spcBef>
            </a:pPr>
            <a:r>
              <a:rPr sz="1800" spc="-5" dirty="0">
                <a:latin typeface="Times New Roman"/>
                <a:cs typeface="Times New Roman"/>
              </a:rPr>
              <a:t>For </a:t>
            </a:r>
            <a:r>
              <a:rPr sz="1800" dirty="0">
                <a:latin typeface="Times New Roman"/>
                <a:cs typeface="Times New Roman"/>
              </a:rPr>
              <a:t>a plant </a:t>
            </a:r>
            <a:r>
              <a:rPr sz="1800" spc="-15" dirty="0">
                <a:latin typeface="Times New Roman"/>
                <a:cs typeface="Times New Roman"/>
              </a:rPr>
              <a:t>society, </a:t>
            </a:r>
            <a:r>
              <a:rPr sz="1800" dirty="0">
                <a:latin typeface="Times New Roman"/>
                <a:cs typeface="Times New Roman"/>
              </a:rPr>
              <a:t>if its constituent </a:t>
            </a:r>
            <a:r>
              <a:rPr sz="1800" spc="-5" dirty="0">
                <a:latin typeface="Times New Roman"/>
                <a:cs typeface="Times New Roman"/>
              </a:rPr>
              <a:t>components </a:t>
            </a:r>
            <a:r>
              <a:rPr sz="1800" dirty="0">
                <a:latin typeface="Times New Roman"/>
                <a:cs typeface="Times New Roman"/>
              </a:rPr>
              <a:t>are </a:t>
            </a:r>
            <a:r>
              <a:rPr sz="1800" spc="-5" dirty="0">
                <a:latin typeface="Times New Roman"/>
                <a:cs typeface="Times New Roman"/>
              </a:rPr>
              <a:t>more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complex</a:t>
            </a:r>
            <a:r>
              <a:rPr sz="1800" dirty="0">
                <a:latin typeface="Times New Roman"/>
                <a:cs typeface="Times New Roman"/>
              </a:rPr>
              <a:t>, the </a:t>
            </a:r>
            <a:r>
              <a:rPr sz="1800" spc="-5" dirty="0">
                <a:latin typeface="Times New Roman"/>
                <a:cs typeface="Times New Roman"/>
              </a:rPr>
              <a:t>more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it </a:t>
            </a:r>
            <a:r>
              <a:rPr sz="1800" spc="-434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can</a:t>
            </a:r>
            <a:r>
              <a:rPr sz="1800" spc="-1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withstand</a:t>
            </a:r>
            <a:r>
              <a:rPr sz="1800" spc="-1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interference</a:t>
            </a:r>
            <a:r>
              <a:rPr sz="1800" spc="-3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of</a:t>
            </a:r>
            <a:r>
              <a:rPr sz="1800" spc="-1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external</a:t>
            </a:r>
            <a:r>
              <a:rPr sz="1800" spc="-1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forces.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10" dirty="0">
                <a:latin typeface="Times New Roman"/>
                <a:cs typeface="Times New Roman"/>
              </a:rPr>
              <a:t>Conversely,</a:t>
            </a:r>
            <a:r>
              <a:rPr sz="1800" spc="-4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if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the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species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of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a </a:t>
            </a:r>
            <a:r>
              <a:rPr sz="1800" spc="-434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plant </a:t>
            </a:r>
            <a:r>
              <a:rPr sz="1800" spc="-5" dirty="0">
                <a:latin typeface="Times New Roman"/>
                <a:cs typeface="Times New Roman"/>
              </a:rPr>
              <a:t>community </a:t>
            </a:r>
            <a:r>
              <a:rPr sz="1800" dirty="0">
                <a:latin typeface="Times New Roman"/>
                <a:cs typeface="Times New Roman"/>
              </a:rPr>
              <a:t>is quite </a:t>
            </a:r>
            <a:r>
              <a:rPr sz="1800" spc="-5" dirty="0">
                <a:latin typeface="Times New Roman"/>
                <a:cs typeface="Times New Roman"/>
              </a:rPr>
              <a:t>simple, </a:t>
            </a:r>
            <a:r>
              <a:rPr sz="1800" dirty="0">
                <a:latin typeface="Times New Roman"/>
                <a:cs typeface="Times New Roman"/>
              </a:rPr>
              <a:t>once the </a:t>
            </a:r>
            <a:r>
              <a:rPr sz="1800" spc="-5" dirty="0">
                <a:latin typeface="Times New Roman"/>
                <a:cs typeface="Times New Roman"/>
              </a:rPr>
              <a:t>dominant </a:t>
            </a:r>
            <a:r>
              <a:rPr sz="1800" dirty="0">
                <a:latin typeface="Times New Roman"/>
                <a:cs typeface="Times New Roman"/>
              </a:rPr>
              <a:t>plant species of the plant 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community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10" dirty="0">
                <a:latin typeface="Times New Roman"/>
                <a:cs typeface="Times New Roman"/>
              </a:rPr>
              <a:t>suffers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interference,</a:t>
            </a:r>
            <a:r>
              <a:rPr sz="1800" spc="-2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then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the </a:t>
            </a:r>
            <a:r>
              <a:rPr sz="1800" spc="-5" dirty="0">
                <a:latin typeface="Times New Roman"/>
                <a:cs typeface="Times New Roman"/>
              </a:rPr>
              <a:t>impact</a:t>
            </a:r>
            <a:r>
              <a:rPr sz="1800" dirty="0">
                <a:latin typeface="Times New Roman"/>
                <a:cs typeface="Times New Roman"/>
              </a:rPr>
              <a:t> on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the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whole</a:t>
            </a:r>
            <a:r>
              <a:rPr sz="1800" spc="1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plant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community </a:t>
            </a:r>
            <a:r>
              <a:rPr sz="1800" spc="-434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would </a:t>
            </a:r>
            <a:r>
              <a:rPr sz="1800" dirty="0">
                <a:latin typeface="Times New Roman"/>
                <a:cs typeface="Times New Roman"/>
              </a:rPr>
              <a:t>be extremely </a:t>
            </a:r>
            <a:r>
              <a:rPr sz="1800" spc="-5" dirty="0">
                <a:latin typeface="Times New Roman"/>
                <a:cs typeface="Times New Roman"/>
              </a:rPr>
              <a:t>serious.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The complexity of a plant society is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use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species 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diversity</a:t>
            </a:r>
            <a:r>
              <a:rPr sz="1800" spc="-2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index</a:t>
            </a:r>
            <a:r>
              <a:rPr sz="1800" spc="-1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to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express.</a:t>
            </a:r>
            <a:endParaRPr sz="180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921920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30259" y="216314"/>
            <a:ext cx="6239510" cy="4222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600" b="1" dirty="0">
                <a:latin typeface="Times New Roman"/>
                <a:cs typeface="Times New Roman"/>
              </a:rPr>
              <a:t>Analysis</a:t>
            </a:r>
            <a:r>
              <a:rPr sz="2600" b="1" spc="-35" dirty="0">
                <a:latin typeface="Times New Roman"/>
                <a:cs typeface="Times New Roman"/>
              </a:rPr>
              <a:t> </a:t>
            </a:r>
            <a:r>
              <a:rPr sz="2600" b="1" spc="5" dirty="0">
                <a:latin typeface="Times New Roman"/>
                <a:cs typeface="Times New Roman"/>
              </a:rPr>
              <a:t>and</a:t>
            </a:r>
            <a:r>
              <a:rPr sz="2600" b="1" spc="-150" dirty="0">
                <a:latin typeface="Times New Roman"/>
                <a:cs typeface="Times New Roman"/>
              </a:rPr>
              <a:t> </a:t>
            </a:r>
            <a:r>
              <a:rPr sz="2600" b="1" dirty="0">
                <a:latin typeface="Times New Roman"/>
                <a:cs typeface="Times New Roman"/>
              </a:rPr>
              <a:t>Application</a:t>
            </a:r>
            <a:r>
              <a:rPr sz="2600" b="1" spc="-40" dirty="0">
                <a:latin typeface="Times New Roman"/>
                <a:cs typeface="Times New Roman"/>
              </a:rPr>
              <a:t> </a:t>
            </a:r>
            <a:r>
              <a:rPr sz="2600" b="1" dirty="0">
                <a:latin typeface="Times New Roman"/>
                <a:cs typeface="Times New Roman"/>
              </a:rPr>
              <a:t>of</a:t>
            </a:r>
            <a:r>
              <a:rPr sz="2600" b="1" spc="-65" dirty="0">
                <a:latin typeface="Times New Roman"/>
                <a:cs typeface="Times New Roman"/>
              </a:rPr>
              <a:t> </a:t>
            </a:r>
            <a:r>
              <a:rPr sz="2600" b="1" spc="-25" dirty="0">
                <a:latin typeface="Times New Roman"/>
                <a:cs typeface="Times New Roman"/>
              </a:rPr>
              <a:t>Vegetation</a:t>
            </a:r>
            <a:r>
              <a:rPr sz="2600" b="1" spc="-45" dirty="0">
                <a:latin typeface="Times New Roman"/>
                <a:cs typeface="Times New Roman"/>
              </a:rPr>
              <a:t> </a:t>
            </a:r>
            <a:r>
              <a:rPr sz="2600" b="1" dirty="0">
                <a:latin typeface="Times New Roman"/>
                <a:cs typeface="Times New Roman"/>
              </a:rPr>
              <a:t>Data</a:t>
            </a:r>
            <a:endParaRPr sz="26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74276" y="987598"/>
            <a:ext cx="7588884" cy="1183640"/>
          </a:xfrm>
          <a:prstGeom prst="rect">
            <a:avLst/>
          </a:prstGeom>
        </p:spPr>
        <p:txBody>
          <a:bodyPr vert="horz" wrap="square" lIns="0" tIns="10985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865"/>
              </a:spcBef>
              <a:buAutoNum type="arabicPeriod"/>
              <a:tabLst>
                <a:tab pos="241300" algn="l"/>
              </a:tabLst>
            </a:pPr>
            <a:r>
              <a:rPr sz="1800" b="1" spc="-5" dirty="0">
                <a:latin typeface="Times New Roman"/>
                <a:cs typeface="Times New Roman"/>
              </a:rPr>
              <a:t>Calculation</a:t>
            </a:r>
            <a:r>
              <a:rPr sz="1800" b="1" spc="-15" dirty="0">
                <a:latin typeface="Times New Roman"/>
                <a:cs typeface="Times New Roman"/>
              </a:rPr>
              <a:t> </a:t>
            </a:r>
            <a:r>
              <a:rPr sz="1800" b="1" dirty="0">
                <a:latin typeface="Times New Roman"/>
                <a:cs typeface="Times New Roman"/>
              </a:rPr>
              <a:t>of</a:t>
            </a:r>
            <a:r>
              <a:rPr sz="1800" b="1" spc="10" dirty="0">
                <a:latin typeface="Times New Roman"/>
                <a:cs typeface="Times New Roman"/>
              </a:rPr>
              <a:t> </a:t>
            </a:r>
            <a:r>
              <a:rPr sz="1800" b="1" spc="-5" dirty="0">
                <a:latin typeface="Times New Roman"/>
                <a:cs typeface="Times New Roman"/>
              </a:rPr>
              <a:t>Importance</a:t>
            </a:r>
            <a:r>
              <a:rPr sz="1800" b="1" dirty="0">
                <a:latin typeface="Times New Roman"/>
                <a:cs typeface="Times New Roman"/>
              </a:rPr>
              <a:t> </a:t>
            </a:r>
            <a:r>
              <a:rPr sz="1800" b="1" spc="-5" dirty="0">
                <a:latin typeface="Times New Roman"/>
                <a:cs typeface="Times New Roman"/>
              </a:rPr>
              <a:t>and</a:t>
            </a:r>
            <a:r>
              <a:rPr sz="1800" b="1" spc="5" dirty="0">
                <a:latin typeface="Times New Roman"/>
                <a:cs typeface="Times New Roman"/>
              </a:rPr>
              <a:t> </a:t>
            </a:r>
            <a:r>
              <a:rPr sz="1800" b="1" spc="-5" dirty="0">
                <a:latin typeface="Times New Roman"/>
                <a:cs typeface="Times New Roman"/>
              </a:rPr>
              <a:t>Diversity </a:t>
            </a:r>
            <a:r>
              <a:rPr sz="1800" b="1" dirty="0">
                <a:latin typeface="Times New Roman"/>
                <a:cs typeface="Times New Roman"/>
              </a:rPr>
              <a:t>of</a:t>
            </a:r>
            <a:r>
              <a:rPr sz="1800" b="1" spc="10" dirty="0">
                <a:latin typeface="Times New Roman"/>
                <a:cs typeface="Times New Roman"/>
              </a:rPr>
              <a:t> </a:t>
            </a:r>
            <a:r>
              <a:rPr sz="1800" b="1" dirty="0">
                <a:latin typeface="Times New Roman"/>
                <a:cs typeface="Times New Roman"/>
              </a:rPr>
              <a:t>Species</a:t>
            </a:r>
            <a:endParaRPr sz="1800">
              <a:latin typeface="Times New Roman"/>
              <a:cs typeface="Times New Roman"/>
            </a:endParaRPr>
          </a:p>
          <a:p>
            <a:pPr marL="228600">
              <a:lnSpc>
                <a:spcPct val="100000"/>
              </a:lnSpc>
              <a:spcBef>
                <a:spcPts val="765"/>
              </a:spcBef>
            </a:pPr>
            <a:r>
              <a:rPr sz="1800" dirty="0">
                <a:latin typeface="Times New Roman"/>
                <a:cs typeface="Times New Roman"/>
              </a:rPr>
              <a:t>B.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Calculation</a:t>
            </a:r>
            <a:r>
              <a:rPr sz="1800" spc="-4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of species</a:t>
            </a:r>
            <a:r>
              <a:rPr sz="1800" spc="-2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diversity</a:t>
            </a:r>
            <a:r>
              <a:rPr sz="1800" spc="-3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index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(Continued)</a:t>
            </a:r>
            <a:endParaRPr sz="1800">
              <a:latin typeface="Times New Roman"/>
              <a:cs typeface="Times New Roman"/>
            </a:endParaRPr>
          </a:p>
          <a:p>
            <a:pPr marL="802640" lvl="1" indent="-287020">
              <a:lnSpc>
                <a:spcPct val="100000"/>
              </a:lnSpc>
              <a:spcBef>
                <a:spcPts val="1105"/>
              </a:spcBef>
              <a:buFont typeface="Wingdings"/>
              <a:buChar char=""/>
              <a:tabLst>
                <a:tab pos="803275" algn="l"/>
                <a:tab pos="4292600" algn="l"/>
              </a:tabLst>
            </a:pPr>
            <a:r>
              <a:rPr sz="1800" dirty="0">
                <a:latin typeface="Times New Roman"/>
                <a:cs typeface="Times New Roman"/>
              </a:rPr>
              <a:t>Species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richness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(R)	</a:t>
            </a:r>
            <a:r>
              <a:rPr sz="1800" dirty="0">
                <a:latin typeface="Wingdings"/>
                <a:cs typeface="Wingdings"/>
              </a:rPr>
              <a:t></a:t>
            </a:r>
            <a:r>
              <a:rPr sz="1800" spc="2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Simpson</a:t>
            </a:r>
            <a:r>
              <a:rPr sz="1800" dirty="0">
                <a:latin typeface="Times New Roman"/>
                <a:cs typeface="Times New Roman"/>
              </a:rPr>
              <a:t> index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of </a:t>
            </a:r>
            <a:r>
              <a:rPr sz="1800" spc="-5" dirty="0">
                <a:latin typeface="Times New Roman"/>
                <a:cs typeface="Times New Roman"/>
              </a:rPr>
              <a:t>diversity</a:t>
            </a:r>
            <a:r>
              <a:rPr sz="1800" spc="-2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(Dsi)</a:t>
            </a:r>
            <a:endParaRPr sz="1800">
              <a:latin typeface="Times New Roman"/>
              <a:cs typeface="Times New Roman"/>
            </a:endParaRPr>
          </a:p>
        </p:txBody>
      </p:sp>
      <p:pic>
        <p:nvPicPr>
          <p:cNvPr id="17" name="圖片 16" descr="畫面剪輯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467" y="2266950"/>
            <a:ext cx="8430802" cy="2800741"/>
          </a:xfrm>
          <a:prstGeom prst="rect">
            <a:avLst/>
          </a:prstGeom>
        </p:spPr>
      </p:pic>
      <p:sp>
        <p:nvSpPr>
          <p:cNvPr id="18" name="橢圓 17"/>
          <p:cNvSpPr/>
          <p:nvPr/>
        </p:nvSpPr>
        <p:spPr>
          <a:xfrm>
            <a:off x="8458200" y="4781550"/>
            <a:ext cx="294069" cy="28614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35499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30259" y="216314"/>
            <a:ext cx="6239510" cy="4222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600" b="1" dirty="0">
                <a:latin typeface="Times New Roman"/>
                <a:cs typeface="Times New Roman"/>
              </a:rPr>
              <a:t>Analysis</a:t>
            </a:r>
            <a:r>
              <a:rPr sz="2600" b="1" spc="-35" dirty="0">
                <a:latin typeface="Times New Roman"/>
                <a:cs typeface="Times New Roman"/>
              </a:rPr>
              <a:t> </a:t>
            </a:r>
            <a:r>
              <a:rPr sz="2600" b="1" spc="5" dirty="0">
                <a:latin typeface="Times New Roman"/>
                <a:cs typeface="Times New Roman"/>
              </a:rPr>
              <a:t>and</a:t>
            </a:r>
            <a:r>
              <a:rPr sz="2600" b="1" spc="-150" dirty="0">
                <a:latin typeface="Times New Roman"/>
                <a:cs typeface="Times New Roman"/>
              </a:rPr>
              <a:t> </a:t>
            </a:r>
            <a:r>
              <a:rPr sz="2600" b="1" dirty="0">
                <a:latin typeface="Times New Roman"/>
                <a:cs typeface="Times New Roman"/>
              </a:rPr>
              <a:t>Application</a:t>
            </a:r>
            <a:r>
              <a:rPr sz="2600" b="1" spc="-40" dirty="0">
                <a:latin typeface="Times New Roman"/>
                <a:cs typeface="Times New Roman"/>
              </a:rPr>
              <a:t> </a:t>
            </a:r>
            <a:r>
              <a:rPr sz="2600" b="1" dirty="0">
                <a:latin typeface="Times New Roman"/>
                <a:cs typeface="Times New Roman"/>
              </a:rPr>
              <a:t>of</a:t>
            </a:r>
            <a:r>
              <a:rPr sz="2600" b="1" spc="-65" dirty="0">
                <a:latin typeface="Times New Roman"/>
                <a:cs typeface="Times New Roman"/>
              </a:rPr>
              <a:t> </a:t>
            </a:r>
            <a:r>
              <a:rPr sz="2600" b="1" spc="-25" dirty="0">
                <a:latin typeface="Times New Roman"/>
                <a:cs typeface="Times New Roman"/>
              </a:rPr>
              <a:t>Vegetation</a:t>
            </a:r>
            <a:r>
              <a:rPr sz="2600" b="1" spc="-45" dirty="0">
                <a:latin typeface="Times New Roman"/>
                <a:cs typeface="Times New Roman"/>
              </a:rPr>
              <a:t> </a:t>
            </a:r>
            <a:r>
              <a:rPr sz="2600" b="1" dirty="0">
                <a:latin typeface="Times New Roman"/>
                <a:cs typeface="Times New Roman"/>
              </a:rPr>
              <a:t>Data</a:t>
            </a:r>
            <a:endParaRPr sz="26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74276" y="987598"/>
            <a:ext cx="7979409" cy="1687195"/>
          </a:xfrm>
          <a:prstGeom prst="rect">
            <a:avLst/>
          </a:prstGeom>
        </p:spPr>
        <p:txBody>
          <a:bodyPr vert="horz" wrap="square" lIns="0" tIns="109855" rIns="0" bIns="0" rtlCol="0">
            <a:spAutoFit/>
          </a:bodyPr>
          <a:lstStyle/>
          <a:p>
            <a:pPr marL="228600" indent="-216535" algn="just">
              <a:lnSpc>
                <a:spcPct val="100000"/>
              </a:lnSpc>
              <a:spcBef>
                <a:spcPts val="865"/>
              </a:spcBef>
              <a:buAutoNum type="arabicPeriod" startAt="2"/>
              <a:tabLst>
                <a:tab pos="229235" algn="l"/>
              </a:tabLst>
            </a:pPr>
            <a:r>
              <a:rPr sz="1800" b="1" spc="-5" dirty="0">
                <a:latin typeface="Times New Roman"/>
                <a:cs typeface="Times New Roman"/>
              </a:rPr>
              <a:t>Analysis</a:t>
            </a:r>
            <a:r>
              <a:rPr sz="1800" b="1" spc="-10" dirty="0">
                <a:latin typeface="Times New Roman"/>
                <a:cs typeface="Times New Roman"/>
              </a:rPr>
              <a:t> </a:t>
            </a:r>
            <a:r>
              <a:rPr sz="1800" b="1" dirty="0">
                <a:latin typeface="Times New Roman"/>
                <a:cs typeface="Times New Roman"/>
              </a:rPr>
              <a:t>of</a:t>
            </a:r>
            <a:r>
              <a:rPr sz="1800" b="1" spc="-35" dirty="0">
                <a:latin typeface="Times New Roman"/>
                <a:cs typeface="Times New Roman"/>
              </a:rPr>
              <a:t> </a:t>
            </a:r>
            <a:r>
              <a:rPr sz="1800" b="1" spc="-20" dirty="0">
                <a:latin typeface="Times New Roman"/>
                <a:cs typeface="Times New Roman"/>
              </a:rPr>
              <a:t>Vegetation</a:t>
            </a:r>
            <a:r>
              <a:rPr sz="1800" b="1" spc="-15" dirty="0">
                <a:latin typeface="Times New Roman"/>
                <a:cs typeface="Times New Roman"/>
              </a:rPr>
              <a:t> </a:t>
            </a:r>
            <a:r>
              <a:rPr sz="1800" b="1" spc="-5" dirty="0">
                <a:latin typeface="Times New Roman"/>
                <a:cs typeface="Times New Roman"/>
              </a:rPr>
              <a:t>Communities</a:t>
            </a:r>
            <a:endParaRPr sz="1800">
              <a:latin typeface="Times New Roman"/>
              <a:cs typeface="Times New Roman"/>
            </a:endParaRPr>
          </a:p>
          <a:p>
            <a:pPr marL="228600" algn="just">
              <a:lnSpc>
                <a:spcPct val="100000"/>
              </a:lnSpc>
              <a:spcBef>
                <a:spcPts val="765"/>
              </a:spcBef>
            </a:pPr>
            <a:r>
              <a:rPr sz="1800" spc="-5" dirty="0">
                <a:latin typeface="Times New Roman"/>
                <a:cs typeface="Times New Roman"/>
              </a:rPr>
              <a:t>A.</a:t>
            </a:r>
            <a:r>
              <a:rPr sz="1800" spc="-30" dirty="0">
                <a:latin typeface="Times New Roman"/>
                <a:cs typeface="Times New Roman"/>
              </a:rPr>
              <a:t> </a:t>
            </a:r>
            <a:r>
              <a:rPr sz="1800" spc="-20" dirty="0">
                <a:latin typeface="Times New Roman"/>
                <a:cs typeface="Times New Roman"/>
              </a:rPr>
              <a:t>Vegetation</a:t>
            </a:r>
            <a:r>
              <a:rPr sz="1800" spc="-2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community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similarity</a:t>
            </a:r>
            <a:endParaRPr sz="1800">
              <a:latin typeface="Times New Roman"/>
              <a:cs typeface="Times New Roman"/>
            </a:endParaRPr>
          </a:p>
          <a:p>
            <a:pPr marL="516255" marR="5080" algn="just">
              <a:lnSpc>
                <a:spcPct val="100000"/>
              </a:lnSpc>
              <a:spcBef>
                <a:spcPts val="750"/>
              </a:spcBef>
            </a:pPr>
            <a:r>
              <a:rPr sz="1800" dirty="0">
                <a:latin typeface="Times New Roman"/>
                <a:cs typeface="Times New Roman"/>
              </a:rPr>
              <a:t>In order to </a:t>
            </a:r>
            <a:r>
              <a:rPr sz="1800" spc="-5" dirty="0">
                <a:latin typeface="Times New Roman"/>
                <a:cs typeface="Times New Roman"/>
              </a:rPr>
              <a:t>compare </a:t>
            </a:r>
            <a:r>
              <a:rPr sz="1800" dirty="0">
                <a:latin typeface="Times New Roman"/>
                <a:cs typeface="Times New Roman"/>
              </a:rPr>
              <a:t>the </a:t>
            </a:r>
            <a:r>
              <a:rPr sz="1800" spc="-5" dirty="0">
                <a:latin typeface="Times New Roman"/>
                <a:cs typeface="Times New Roman"/>
              </a:rPr>
              <a:t>similarity </a:t>
            </a:r>
            <a:r>
              <a:rPr sz="1800" dirty="0">
                <a:latin typeface="Times New Roman"/>
                <a:cs typeface="Times New Roman"/>
              </a:rPr>
              <a:t>of </a:t>
            </a:r>
            <a:r>
              <a:rPr sz="1800" spc="-5" dirty="0">
                <a:latin typeface="Times New Roman"/>
                <a:cs typeface="Times New Roman"/>
              </a:rPr>
              <a:t>two </a:t>
            </a:r>
            <a:r>
              <a:rPr sz="1800" dirty="0">
                <a:latin typeface="Times New Roman"/>
                <a:cs typeface="Times New Roman"/>
              </a:rPr>
              <a:t>plant </a:t>
            </a:r>
            <a:r>
              <a:rPr sz="1800" spc="-5" dirty="0">
                <a:latin typeface="Times New Roman"/>
                <a:cs typeface="Times New Roman"/>
              </a:rPr>
              <a:t>communities, </a:t>
            </a:r>
            <a:r>
              <a:rPr sz="1800" dirty="0">
                <a:latin typeface="Times New Roman"/>
                <a:cs typeface="Times New Roman"/>
              </a:rPr>
              <a:t>Motyka et al (1950) </a:t>
            </a:r>
            <a:r>
              <a:rPr sz="1800" spc="-434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had used parameters such as species dominance to calculate </a:t>
            </a:r>
            <a:r>
              <a:rPr sz="1800" spc="-10" dirty="0">
                <a:latin typeface="Times New Roman"/>
                <a:cs typeface="Times New Roman"/>
              </a:rPr>
              <a:t>Smo </a:t>
            </a:r>
            <a:r>
              <a:rPr sz="1800" spc="-5" dirty="0">
                <a:latin typeface="Times New Roman"/>
                <a:cs typeface="Times New Roman"/>
              </a:rPr>
              <a:t>similarity </a:t>
            </a:r>
            <a:r>
              <a:rPr sz="1800" dirty="0">
                <a:latin typeface="Times New Roman"/>
                <a:cs typeface="Times New Roman"/>
              </a:rPr>
              <a:t>index </a:t>
            </a:r>
            <a:r>
              <a:rPr sz="1800" spc="-434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to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compare two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plant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communities</a:t>
            </a:r>
            <a:r>
              <a:rPr sz="1800" dirty="0">
                <a:latin typeface="Times New Roman"/>
                <a:cs typeface="Times New Roman"/>
              </a:rPr>
              <a:t> of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the</a:t>
            </a:r>
            <a:r>
              <a:rPr sz="1800" spc="-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region.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78339" y="3862013"/>
            <a:ext cx="7617459" cy="1122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Times New Roman"/>
                <a:cs typeface="Times New Roman"/>
              </a:rPr>
              <a:t>Where</a:t>
            </a:r>
            <a:endParaRPr sz="1800">
              <a:latin typeface="Times New Roman"/>
              <a:cs typeface="Times New Roman"/>
            </a:endParaRPr>
          </a:p>
          <a:p>
            <a:pPr marL="12700" marR="1512570">
              <a:lnSpc>
                <a:spcPct val="100000"/>
              </a:lnSpc>
            </a:pPr>
            <a:r>
              <a:rPr sz="1800" spc="-15" dirty="0">
                <a:latin typeface="Times New Roman"/>
                <a:cs typeface="Times New Roman"/>
              </a:rPr>
              <a:t>Na=Total </a:t>
            </a:r>
            <a:r>
              <a:rPr sz="1800" spc="-5" dirty="0">
                <a:latin typeface="Times New Roman"/>
                <a:cs typeface="Times New Roman"/>
              </a:rPr>
              <a:t>number </a:t>
            </a:r>
            <a:r>
              <a:rPr sz="1800" dirty="0">
                <a:latin typeface="Times New Roman"/>
                <a:cs typeface="Times New Roman"/>
              </a:rPr>
              <a:t>of individuals in the A </a:t>
            </a:r>
            <a:r>
              <a:rPr sz="1800" spc="-5" dirty="0">
                <a:latin typeface="Times New Roman"/>
                <a:cs typeface="Times New Roman"/>
              </a:rPr>
              <a:t>sample </a:t>
            </a:r>
            <a:r>
              <a:rPr sz="1800" dirty="0">
                <a:latin typeface="Times New Roman"/>
                <a:cs typeface="Times New Roman"/>
              </a:rPr>
              <a:t>area </a:t>
            </a:r>
            <a:r>
              <a:rPr sz="1800" spc="-5" dirty="0">
                <a:latin typeface="Times New Roman"/>
                <a:cs typeface="Times New Roman"/>
              </a:rPr>
              <a:t>community 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Nb</a:t>
            </a:r>
            <a:r>
              <a:rPr sz="1800" dirty="0">
                <a:latin typeface="Times New Roman"/>
                <a:cs typeface="Times New Roman"/>
              </a:rPr>
              <a:t> =</a:t>
            </a:r>
            <a:r>
              <a:rPr sz="1800" spc="-40" dirty="0">
                <a:latin typeface="Times New Roman"/>
                <a:cs typeface="Times New Roman"/>
              </a:rPr>
              <a:t> </a:t>
            </a:r>
            <a:r>
              <a:rPr sz="1800" spc="-25" dirty="0">
                <a:latin typeface="Times New Roman"/>
                <a:cs typeface="Times New Roman"/>
              </a:rPr>
              <a:t>Total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number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of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individuals</a:t>
            </a:r>
            <a:r>
              <a:rPr sz="1800" spc="-3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in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the</a:t>
            </a:r>
            <a:r>
              <a:rPr sz="1800" spc="-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B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sample </a:t>
            </a:r>
            <a:r>
              <a:rPr sz="1800" dirty="0">
                <a:latin typeface="Times New Roman"/>
                <a:cs typeface="Times New Roman"/>
              </a:rPr>
              <a:t>area</a:t>
            </a:r>
            <a:r>
              <a:rPr sz="1800" spc="-5" dirty="0">
                <a:latin typeface="Times New Roman"/>
                <a:cs typeface="Times New Roman"/>
              </a:rPr>
              <a:t> community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800" spc="-5" dirty="0">
                <a:latin typeface="Times New Roman"/>
                <a:cs typeface="Times New Roman"/>
              </a:rPr>
              <a:t>Nw </a:t>
            </a:r>
            <a:r>
              <a:rPr sz="1800" dirty="0">
                <a:latin typeface="Times New Roman"/>
                <a:cs typeface="Times New Roman"/>
              </a:rPr>
              <a:t>=</a:t>
            </a:r>
            <a:r>
              <a:rPr sz="1800" spc="-5" dirty="0">
                <a:latin typeface="Times New Roman"/>
                <a:cs typeface="Times New Roman"/>
              </a:rPr>
              <a:t> Sum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of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the</a:t>
            </a:r>
            <a:r>
              <a:rPr sz="1800" spc="-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fewer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individuals</a:t>
            </a:r>
            <a:r>
              <a:rPr sz="1800" spc="-3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in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the</a:t>
            </a:r>
            <a:r>
              <a:rPr sz="1800" spc="-5" dirty="0">
                <a:latin typeface="Times New Roman"/>
                <a:cs typeface="Times New Roman"/>
              </a:rPr>
              <a:t> common</a:t>
            </a:r>
            <a:r>
              <a:rPr sz="1800" spc="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species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of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the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two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sample</a:t>
            </a:r>
            <a:r>
              <a:rPr sz="1800" spc="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areas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606971" y="3050533"/>
            <a:ext cx="92392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Cambria Math"/>
                <a:cs typeface="Cambria Math"/>
              </a:rPr>
              <a:t>𝑆𝑚𝑜</a:t>
            </a:r>
            <a:r>
              <a:rPr sz="2400" spc="95" dirty="0">
                <a:latin typeface="Cambria Math"/>
                <a:cs typeface="Cambria Math"/>
              </a:rPr>
              <a:t> </a:t>
            </a:r>
            <a:r>
              <a:rPr sz="2400" dirty="0">
                <a:latin typeface="Cambria Math"/>
                <a:cs typeface="Cambria Math"/>
              </a:rPr>
              <a:t>=</a:t>
            </a:r>
            <a:endParaRPr sz="2400">
              <a:latin typeface="Cambria Math"/>
              <a:cs typeface="Cambria Math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2602651" y="3272021"/>
            <a:ext cx="783590" cy="20320"/>
          </a:xfrm>
          <a:custGeom>
            <a:avLst/>
            <a:gdLst/>
            <a:ahLst/>
            <a:cxnLst/>
            <a:rect l="l" t="t" r="r" b="b"/>
            <a:pathLst>
              <a:path w="783589" h="20320">
                <a:moveTo>
                  <a:pt x="783336" y="0"/>
                </a:moveTo>
                <a:lnTo>
                  <a:pt x="0" y="0"/>
                </a:lnTo>
                <a:lnTo>
                  <a:pt x="0" y="19812"/>
                </a:lnTo>
                <a:lnTo>
                  <a:pt x="783336" y="19812"/>
                </a:lnTo>
                <a:lnTo>
                  <a:pt x="78333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2739303" y="2954521"/>
            <a:ext cx="701040" cy="2927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750" spc="30" dirty="0" smtClean="0">
                <a:latin typeface="Cambria Math"/>
                <a:cs typeface="Cambria Math"/>
              </a:rPr>
              <a:t>2</a:t>
            </a:r>
            <a:r>
              <a:rPr lang="en-US" altLang="zh-TW" sz="1750" spc="30" dirty="0" smtClean="0">
                <a:latin typeface="Cambria Math"/>
                <a:cs typeface="Cambria Math"/>
              </a:rPr>
              <a:t>Nw</a:t>
            </a:r>
            <a:endParaRPr sz="1750" dirty="0">
              <a:latin typeface="Cambria Math"/>
              <a:cs typeface="Cambria Math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590003" y="3286719"/>
            <a:ext cx="802005" cy="2927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750" spc="50" dirty="0">
                <a:latin typeface="Cambria Math"/>
                <a:cs typeface="Cambria Math"/>
              </a:rPr>
              <a:t>𝑁</a:t>
            </a:r>
            <a:r>
              <a:rPr sz="1750" spc="254" dirty="0">
                <a:latin typeface="Cambria Math"/>
                <a:cs typeface="Cambria Math"/>
              </a:rPr>
              <a:t>𝑎</a:t>
            </a:r>
            <a:r>
              <a:rPr sz="1750" spc="-30" dirty="0">
                <a:latin typeface="Cambria Math"/>
                <a:cs typeface="Cambria Math"/>
              </a:rPr>
              <a:t>+</a:t>
            </a:r>
            <a:r>
              <a:rPr sz="1750" spc="50" dirty="0">
                <a:latin typeface="Cambria Math"/>
                <a:cs typeface="Cambria Math"/>
              </a:rPr>
              <a:t>𝑁</a:t>
            </a:r>
            <a:r>
              <a:rPr sz="1750" spc="195" dirty="0">
                <a:latin typeface="Cambria Math"/>
                <a:cs typeface="Cambria Math"/>
              </a:rPr>
              <a:t>𝑏</a:t>
            </a:r>
            <a:endParaRPr sz="1750">
              <a:latin typeface="Cambria Math"/>
              <a:cs typeface="Cambria Math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440343" y="3050533"/>
            <a:ext cx="95504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Cambria Math"/>
                <a:cs typeface="Cambria Math"/>
              </a:rPr>
              <a:t>×</a:t>
            </a:r>
            <a:r>
              <a:rPr sz="2400" dirty="0">
                <a:latin typeface="Times New Roman"/>
                <a:cs typeface="Times New Roman"/>
              </a:rPr>
              <a:t>100%</a:t>
            </a:r>
            <a:endParaRPr sz="240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30645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30259" y="216314"/>
            <a:ext cx="6239510" cy="4222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600" b="1" dirty="0">
                <a:latin typeface="Times New Roman"/>
                <a:cs typeface="Times New Roman"/>
              </a:rPr>
              <a:t>Analysis</a:t>
            </a:r>
            <a:r>
              <a:rPr sz="2600" b="1" spc="-35" dirty="0">
                <a:latin typeface="Times New Roman"/>
                <a:cs typeface="Times New Roman"/>
              </a:rPr>
              <a:t> </a:t>
            </a:r>
            <a:r>
              <a:rPr sz="2600" b="1" spc="5" dirty="0">
                <a:latin typeface="Times New Roman"/>
                <a:cs typeface="Times New Roman"/>
              </a:rPr>
              <a:t>and</a:t>
            </a:r>
            <a:r>
              <a:rPr sz="2600" b="1" spc="-155" dirty="0">
                <a:latin typeface="Times New Roman"/>
                <a:cs typeface="Times New Roman"/>
              </a:rPr>
              <a:t> </a:t>
            </a:r>
            <a:r>
              <a:rPr sz="2600" b="1" dirty="0">
                <a:latin typeface="Times New Roman"/>
                <a:cs typeface="Times New Roman"/>
              </a:rPr>
              <a:t>Application</a:t>
            </a:r>
            <a:r>
              <a:rPr sz="2600" b="1" spc="-35" dirty="0">
                <a:latin typeface="Times New Roman"/>
                <a:cs typeface="Times New Roman"/>
              </a:rPr>
              <a:t> </a:t>
            </a:r>
            <a:r>
              <a:rPr sz="2600" b="1" dirty="0">
                <a:latin typeface="Times New Roman"/>
                <a:cs typeface="Times New Roman"/>
              </a:rPr>
              <a:t>of</a:t>
            </a:r>
            <a:r>
              <a:rPr sz="2600" b="1" spc="-65" dirty="0">
                <a:latin typeface="Times New Roman"/>
                <a:cs typeface="Times New Roman"/>
              </a:rPr>
              <a:t> </a:t>
            </a:r>
            <a:r>
              <a:rPr sz="2600" b="1" spc="-25" dirty="0">
                <a:latin typeface="Times New Roman"/>
                <a:cs typeface="Times New Roman"/>
              </a:rPr>
              <a:t>Vegetation</a:t>
            </a:r>
            <a:r>
              <a:rPr sz="2600" b="1" spc="-45" dirty="0">
                <a:latin typeface="Times New Roman"/>
                <a:cs typeface="Times New Roman"/>
              </a:rPr>
              <a:t> </a:t>
            </a:r>
            <a:r>
              <a:rPr sz="2600" b="1" dirty="0">
                <a:latin typeface="Times New Roman"/>
                <a:cs typeface="Times New Roman"/>
              </a:rPr>
              <a:t>Data</a:t>
            </a:r>
            <a:endParaRPr sz="2600">
              <a:latin typeface="Times New Roman"/>
              <a:cs typeface="Times New Roman"/>
            </a:endParaRPr>
          </a:p>
        </p:txBody>
      </p:sp>
      <p:pic>
        <p:nvPicPr>
          <p:cNvPr id="11" name="圖片 10" descr="畫面剪輯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42950"/>
            <a:ext cx="8888065" cy="3848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130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30259" y="216314"/>
            <a:ext cx="6239510" cy="4222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600" b="1" dirty="0">
                <a:latin typeface="Times New Roman"/>
                <a:cs typeface="Times New Roman"/>
              </a:rPr>
              <a:t>Analysis</a:t>
            </a:r>
            <a:r>
              <a:rPr sz="2600" b="1" spc="-35" dirty="0">
                <a:latin typeface="Times New Roman"/>
                <a:cs typeface="Times New Roman"/>
              </a:rPr>
              <a:t> </a:t>
            </a:r>
            <a:r>
              <a:rPr sz="2600" b="1" spc="5" dirty="0">
                <a:latin typeface="Times New Roman"/>
                <a:cs typeface="Times New Roman"/>
              </a:rPr>
              <a:t>and</a:t>
            </a:r>
            <a:r>
              <a:rPr sz="2600" b="1" spc="-155" dirty="0">
                <a:latin typeface="Times New Roman"/>
                <a:cs typeface="Times New Roman"/>
              </a:rPr>
              <a:t> </a:t>
            </a:r>
            <a:r>
              <a:rPr sz="2600" b="1" dirty="0">
                <a:latin typeface="Times New Roman"/>
                <a:cs typeface="Times New Roman"/>
              </a:rPr>
              <a:t>Application</a:t>
            </a:r>
            <a:r>
              <a:rPr sz="2600" b="1" spc="-35" dirty="0">
                <a:latin typeface="Times New Roman"/>
                <a:cs typeface="Times New Roman"/>
              </a:rPr>
              <a:t> </a:t>
            </a:r>
            <a:r>
              <a:rPr sz="2600" b="1" dirty="0">
                <a:latin typeface="Times New Roman"/>
                <a:cs typeface="Times New Roman"/>
              </a:rPr>
              <a:t>of</a:t>
            </a:r>
            <a:r>
              <a:rPr sz="2600" b="1" spc="-65" dirty="0">
                <a:latin typeface="Times New Roman"/>
                <a:cs typeface="Times New Roman"/>
              </a:rPr>
              <a:t> </a:t>
            </a:r>
            <a:r>
              <a:rPr sz="2600" b="1" spc="-25" dirty="0">
                <a:latin typeface="Times New Roman"/>
                <a:cs typeface="Times New Roman"/>
              </a:rPr>
              <a:t>Vegetation</a:t>
            </a:r>
            <a:r>
              <a:rPr sz="2600" b="1" spc="-45" dirty="0">
                <a:latin typeface="Times New Roman"/>
                <a:cs typeface="Times New Roman"/>
              </a:rPr>
              <a:t> </a:t>
            </a:r>
            <a:r>
              <a:rPr sz="2600" b="1" dirty="0">
                <a:latin typeface="Times New Roman"/>
                <a:cs typeface="Times New Roman"/>
              </a:rPr>
              <a:t>Data</a:t>
            </a:r>
            <a:endParaRPr sz="26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74276" y="1084981"/>
            <a:ext cx="7908290" cy="24498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latin typeface="Times New Roman"/>
                <a:cs typeface="Times New Roman"/>
              </a:rPr>
              <a:t>3.</a:t>
            </a:r>
            <a:r>
              <a:rPr sz="1800" b="1" spc="-10" dirty="0">
                <a:latin typeface="Times New Roman"/>
                <a:cs typeface="Times New Roman"/>
              </a:rPr>
              <a:t> </a:t>
            </a:r>
            <a:r>
              <a:rPr sz="1800" b="1" spc="-5" dirty="0">
                <a:latin typeface="Malgun Gothic"/>
                <a:cs typeface="Malgun Gothic"/>
              </a:rPr>
              <a:t>Normalized</a:t>
            </a:r>
            <a:r>
              <a:rPr sz="1800" b="1" spc="10" dirty="0">
                <a:latin typeface="Malgun Gothic"/>
                <a:cs typeface="Malgun Gothic"/>
              </a:rPr>
              <a:t> </a:t>
            </a:r>
            <a:r>
              <a:rPr sz="1800" b="1" spc="-5" dirty="0">
                <a:latin typeface="Malgun Gothic"/>
                <a:cs typeface="Malgun Gothic"/>
              </a:rPr>
              <a:t>Difference</a:t>
            </a:r>
            <a:r>
              <a:rPr sz="1800" b="1" spc="20" dirty="0">
                <a:latin typeface="Malgun Gothic"/>
                <a:cs typeface="Malgun Gothic"/>
              </a:rPr>
              <a:t> </a:t>
            </a:r>
            <a:r>
              <a:rPr sz="1800" b="1" spc="-15" dirty="0">
                <a:latin typeface="Malgun Gothic"/>
                <a:cs typeface="Malgun Gothic"/>
              </a:rPr>
              <a:t>Vegetation</a:t>
            </a:r>
            <a:r>
              <a:rPr sz="1800" b="1" spc="-5" dirty="0">
                <a:latin typeface="Malgun Gothic"/>
                <a:cs typeface="Malgun Gothic"/>
              </a:rPr>
              <a:t> Index</a:t>
            </a:r>
            <a:endParaRPr sz="1800">
              <a:latin typeface="Malgun Gothic"/>
              <a:cs typeface="Malgun Gothic"/>
            </a:endParaRPr>
          </a:p>
          <a:p>
            <a:pPr marL="300355" marR="5080" algn="just">
              <a:lnSpc>
                <a:spcPct val="100000"/>
              </a:lnSpc>
              <a:spcBef>
                <a:spcPts val="1810"/>
              </a:spcBef>
            </a:pPr>
            <a:r>
              <a:rPr sz="1800" dirty="0">
                <a:latin typeface="Times New Roman"/>
                <a:cs typeface="Times New Roman"/>
              </a:rPr>
              <a:t>Normalized </a:t>
            </a:r>
            <a:r>
              <a:rPr sz="1800" spc="-5" dirty="0">
                <a:latin typeface="Times New Roman"/>
                <a:cs typeface="Times New Roman"/>
              </a:rPr>
              <a:t>Difference </a:t>
            </a:r>
            <a:r>
              <a:rPr sz="1800" spc="-25" dirty="0">
                <a:latin typeface="Times New Roman"/>
                <a:cs typeface="Times New Roman"/>
              </a:rPr>
              <a:t>Vegetation </a:t>
            </a:r>
            <a:r>
              <a:rPr sz="1800" dirty="0">
                <a:latin typeface="Times New Roman"/>
                <a:cs typeface="Times New Roman"/>
              </a:rPr>
              <a:t>Index </a:t>
            </a:r>
            <a:r>
              <a:rPr sz="1800" spc="-5" dirty="0">
                <a:latin typeface="Times New Roman"/>
                <a:cs typeface="Times New Roman"/>
              </a:rPr>
              <a:t>(NDVI) </a:t>
            </a:r>
            <a:r>
              <a:rPr sz="1800" dirty="0">
                <a:latin typeface="Times New Roman"/>
                <a:cs typeface="Times New Roman"/>
              </a:rPr>
              <a:t>is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the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ratio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of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the difference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of </a:t>
            </a:r>
            <a:r>
              <a:rPr sz="1800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near-infrared</a:t>
            </a:r>
            <a:r>
              <a:rPr sz="1800" spc="12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light</a:t>
            </a:r>
            <a:r>
              <a:rPr sz="1800" spc="13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band</a:t>
            </a:r>
            <a:r>
              <a:rPr sz="1800" spc="10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and</a:t>
            </a:r>
            <a:r>
              <a:rPr sz="1800" spc="12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red</a:t>
            </a:r>
            <a:r>
              <a:rPr sz="1800" spc="10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band</a:t>
            </a:r>
            <a:r>
              <a:rPr sz="1800" spc="12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to</a:t>
            </a:r>
            <a:r>
              <a:rPr sz="1800" spc="11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1800" spc="12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sum</a:t>
            </a:r>
            <a:r>
              <a:rPr sz="1800" spc="114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of</a:t>
            </a:r>
            <a:r>
              <a:rPr sz="1800" spc="12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these</a:t>
            </a:r>
            <a:r>
              <a:rPr sz="1800" spc="11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two</a:t>
            </a:r>
            <a:r>
              <a:rPr sz="1800" spc="12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bands</a:t>
            </a:r>
            <a:r>
              <a:rPr sz="1800" spc="-5" dirty="0">
                <a:latin typeface="Times New Roman"/>
                <a:cs typeface="Times New Roman"/>
              </a:rPr>
              <a:t>,</a:t>
            </a:r>
            <a:r>
              <a:rPr sz="1800" spc="12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can</a:t>
            </a:r>
            <a:r>
              <a:rPr sz="1800" spc="1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be</a:t>
            </a:r>
            <a:r>
              <a:rPr sz="1800" spc="13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used </a:t>
            </a:r>
            <a:r>
              <a:rPr sz="1800" spc="-44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to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judge the </a:t>
            </a:r>
            <a:r>
              <a:rPr sz="1800" spc="-10" dirty="0">
                <a:solidFill>
                  <a:srgbClr val="C00000"/>
                </a:solidFill>
                <a:latin typeface="Times New Roman"/>
                <a:cs typeface="Times New Roman"/>
              </a:rPr>
              <a:t>much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or few of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vegetation reflection amount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and </a:t>
            </a:r>
            <a:r>
              <a:rPr sz="1800" spc="-5" dirty="0">
                <a:solidFill>
                  <a:srgbClr val="C00000"/>
                </a:solidFill>
                <a:latin typeface="Times New Roman"/>
                <a:cs typeface="Times New Roman"/>
              </a:rPr>
              <a:t>monitor vegetation </a:t>
            </a:r>
            <a:r>
              <a:rPr sz="1800" dirty="0">
                <a:solidFill>
                  <a:srgbClr val="C00000"/>
                </a:solidFill>
                <a:latin typeface="Times New Roman"/>
                <a:cs typeface="Times New Roman"/>
              </a:rPr>
              <a:t> changes. </a:t>
            </a:r>
            <a:r>
              <a:rPr sz="1800" dirty="0">
                <a:solidFill>
                  <a:srgbClr val="006FC0"/>
                </a:solidFill>
                <a:latin typeface="Times New Roman"/>
                <a:cs typeface="Times New Roman"/>
              </a:rPr>
              <a:t>The </a:t>
            </a:r>
            <a:r>
              <a:rPr sz="1800" spc="-5" dirty="0">
                <a:solidFill>
                  <a:srgbClr val="006FC0"/>
                </a:solidFill>
                <a:latin typeface="Times New Roman"/>
                <a:cs typeface="Times New Roman"/>
              </a:rPr>
              <a:t>calculation principle </a:t>
            </a:r>
            <a:r>
              <a:rPr sz="1800" dirty="0">
                <a:solidFill>
                  <a:srgbClr val="006FC0"/>
                </a:solidFill>
                <a:latin typeface="Times New Roman"/>
                <a:cs typeface="Times New Roman"/>
              </a:rPr>
              <a:t>of </a:t>
            </a:r>
            <a:r>
              <a:rPr sz="1800" spc="-5" dirty="0">
                <a:solidFill>
                  <a:srgbClr val="006FC0"/>
                </a:solidFill>
                <a:latin typeface="Times New Roman"/>
                <a:cs typeface="Times New Roman"/>
              </a:rPr>
              <a:t>normalized difference vegetation index is </a:t>
            </a:r>
            <a:r>
              <a:rPr sz="1800" dirty="0">
                <a:solidFill>
                  <a:srgbClr val="006FC0"/>
                </a:solidFill>
                <a:latin typeface="Times New Roman"/>
                <a:cs typeface="Times New Roman"/>
              </a:rPr>
              <a:t> based on </a:t>
            </a:r>
            <a:r>
              <a:rPr sz="1800" spc="-5" dirty="0">
                <a:solidFill>
                  <a:srgbClr val="006FC0"/>
                </a:solidFill>
                <a:latin typeface="Times New Roman"/>
                <a:cs typeface="Times New Roman"/>
              </a:rPr>
              <a:t>the characteristics that healthy green vegetation has strong reflection </a:t>
            </a:r>
            <a:r>
              <a:rPr sz="1800" dirty="0">
                <a:solidFill>
                  <a:srgbClr val="006FC0"/>
                </a:solidFill>
                <a:latin typeface="Times New Roman"/>
                <a:cs typeface="Times New Roman"/>
              </a:rPr>
              <a:t>in </a:t>
            </a:r>
            <a:r>
              <a:rPr sz="1800" spc="5" dirty="0">
                <a:solidFill>
                  <a:srgbClr val="006FC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006FC0"/>
                </a:solidFill>
                <a:latin typeface="Times New Roman"/>
                <a:cs typeface="Times New Roman"/>
              </a:rPr>
              <a:t>near-infrared light </a:t>
            </a:r>
            <a:r>
              <a:rPr sz="1800" dirty="0">
                <a:solidFill>
                  <a:srgbClr val="006FC0"/>
                </a:solidFill>
                <a:latin typeface="Times New Roman"/>
                <a:cs typeface="Times New Roman"/>
              </a:rPr>
              <a:t>and </a:t>
            </a:r>
            <a:r>
              <a:rPr sz="1800" spc="-5" dirty="0">
                <a:solidFill>
                  <a:srgbClr val="006FC0"/>
                </a:solidFill>
                <a:latin typeface="Times New Roman"/>
                <a:cs typeface="Times New Roman"/>
              </a:rPr>
              <a:t>photosynthesis </a:t>
            </a:r>
            <a:r>
              <a:rPr sz="1800" dirty="0">
                <a:solidFill>
                  <a:srgbClr val="006FC0"/>
                </a:solidFill>
                <a:latin typeface="Times New Roman"/>
                <a:cs typeface="Times New Roman"/>
              </a:rPr>
              <a:t>has </a:t>
            </a:r>
            <a:r>
              <a:rPr sz="1800" spc="-5" dirty="0">
                <a:solidFill>
                  <a:srgbClr val="006FC0"/>
                </a:solidFill>
                <a:latin typeface="Times New Roman"/>
                <a:cs typeface="Times New Roman"/>
              </a:rPr>
              <a:t>strong </a:t>
            </a:r>
            <a:r>
              <a:rPr sz="1800" dirty="0">
                <a:solidFill>
                  <a:srgbClr val="006FC0"/>
                </a:solidFill>
                <a:latin typeface="Times New Roman"/>
                <a:cs typeface="Times New Roman"/>
              </a:rPr>
              <a:t>absorption for red </a:t>
            </a:r>
            <a:r>
              <a:rPr sz="1800" spc="-5" dirty="0">
                <a:solidFill>
                  <a:srgbClr val="006FC0"/>
                </a:solidFill>
                <a:latin typeface="Times New Roman"/>
                <a:cs typeface="Times New Roman"/>
              </a:rPr>
              <a:t>light. </a:t>
            </a:r>
            <a:r>
              <a:rPr sz="1800" dirty="0">
                <a:latin typeface="Times New Roman"/>
                <a:cs typeface="Times New Roman"/>
              </a:rPr>
              <a:t>The 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formula </a:t>
            </a:r>
            <a:r>
              <a:rPr sz="1800" dirty="0">
                <a:latin typeface="Times New Roman"/>
                <a:cs typeface="Times New Roman"/>
              </a:rPr>
              <a:t>is generally</a:t>
            </a:r>
            <a:r>
              <a:rPr sz="1800" spc="-2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expressed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as </a:t>
            </a:r>
            <a:r>
              <a:rPr sz="1800" spc="-5" dirty="0">
                <a:latin typeface="Times New Roman"/>
                <a:cs typeface="Times New Roman"/>
              </a:rPr>
              <a:t>follows: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241467" y="4107327"/>
            <a:ext cx="832485" cy="15240"/>
          </a:xfrm>
          <a:custGeom>
            <a:avLst/>
            <a:gdLst/>
            <a:ahLst/>
            <a:cxnLst/>
            <a:rect l="l" t="t" r="r" b="b"/>
            <a:pathLst>
              <a:path w="832485" h="15239">
                <a:moveTo>
                  <a:pt x="832104" y="0"/>
                </a:moveTo>
                <a:lnTo>
                  <a:pt x="0" y="0"/>
                </a:lnTo>
                <a:lnTo>
                  <a:pt x="0" y="15239"/>
                </a:lnTo>
                <a:lnTo>
                  <a:pt x="832104" y="15239"/>
                </a:lnTo>
                <a:lnTo>
                  <a:pt x="8321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342307" y="3765443"/>
            <a:ext cx="1762760" cy="47370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899160">
              <a:lnSpc>
                <a:spcPts val="1764"/>
              </a:lnSpc>
              <a:spcBef>
                <a:spcPts val="100"/>
              </a:spcBef>
            </a:pPr>
            <a:r>
              <a:rPr sz="1800" dirty="0">
                <a:latin typeface="Cambria Math"/>
                <a:cs typeface="Cambria Math"/>
              </a:rPr>
              <a:t>𝑁𝐼𝑅</a:t>
            </a:r>
            <a:r>
              <a:rPr sz="1800" spc="-5" dirty="0">
                <a:latin typeface="Cambria Math"/>
                <a:cs typeface="Cambria Math"/>
              </a:rPr>
              <a:t> </a:t>
            </a:r>
            <a:r>
              <a:rPr sz="1800" dirty="0">
                <a:latin typeface="Cambria Math"/>
                <a:cs typeface="Cambria Math"/>
              </a:rPr>
              <a:t>−</a:t>
            </a:r>
            <a:r>
              <a:rPr sz="1800" spc="-35" dirty="0">
                <a:latin typeface="Cambria Math"/>
                <a:cs typeface="Cambria Math"/>
              </a:rPr>
              <a:t> </a:t>
            </a:r>
            <a:r>
              <a:rPr sz="1800" dirty="0">
                <a:latin typeface="Cambria Math"/>
                <a:cs typeface="Cambria Math"/>
              </a:rPr>
              <a:t>𝑅</a:t>
            </a:r>
            <a:endParaRPr sz="1800">
              <a:latin typeface="Cambria Math"/>
              <a:cs typeface="Cambria Math"/>
            </a:endParaRPr>
          </a:p>
          <a:p>
            <a:pPr marL="38100">
              <a:lnSpc>
                <a:spcPts val="1764"/>
              </a:lnSpc>
            </a:pPr>
            <a:r>
              <a:rPr sz="1800" dirty="0">
                <a:latin typeface="Cambria Math"/>
                <a:cs typeface="Cambria Math"/>
              </a:rPr>
              <a:t>𝑁𝐷𝑉𝐼</a:t>
            </a:r>
            <a:r>
              <a:rPr sz="1800" spc="125" dirty="0">
                <a:latin typeface="Cambria Math"/>
                <a:cs typeface="Cambria Math"/>
              </a:rPr>
              <a:t> </a:t>
            </a:r>
            <a:r>
              <a:rPr sz="1800" dirty="0">
                <a:latin typeface="Cambria Math"/>
                <a:cs typeface="Cambria Math"/>
              </a:rPr>
              <a:t>=</a:t>
            </a:r>
            <a:r>
              <a:rPr sz="1800" spc="75" dirty="0">
                <a:latin typeface="Cambria Math"/>
                <a:cs typeface="Cambria Math"/>
              </a:rPr>
              <a:t> </a:t>
            </a:r>
            <a:r>
              <a:rPr sz="2700" baseline="-37037" dirty="0">
                <a:latin typeface="Cambria Math"/>
                <a:cs typeface="Cambria Math"/>
              </a:rPr>
              <a:t>𝑁𝐼𝑅</a:t>
            </a:r>
            <a:r>
              <a:rPr sz="2700" spc="44" baseline="-37037" dirty="0">
                <a:latin typeface="Cambria Math"/>
                <a:cs typeface="Cambria Math"/>
              </a:rPr>
              <a:t> </a:t>
            </a:r>
            <a:r>
              <a:rPr sz="2700" baseline="-37037" dirty="0">
                <a:latin typeface="Cambria Math"/>
                <a:cs typeface="Cambria Math"/>
              </a:rPr>
              <a:t>+</a:t>
            </a:r>
            <a:r>
              <a:rPr sz="2700" spc="-15" baseline="-37037" dirty="0">
                <a:latin typeface="Cambria Math"/>
                <a:cs typeface="Cambria Math"/>
              </a:rPr>
              <a:t> </a:t>
            </a:r>
            <a:r>
              <a:rPr sz="2700" baseline="-37037" dirty="0">
                <a:latin typeface="Cambria Math"/>
                <a:cs typeface="Cambria Math"/>
              </a:rPr>
              <a:t>𝑅</a:t>
            </a:r>
            <a:endParaRPr sz="2700" baseline="-37037">
              <a:latin typeface="Cambria Math"/>
              <a:cs typeface="Cambria Math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002667" y="3755086"/>
            <a:ext cx="3742690" cy="8483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Times New Roman"/>
                <a:cs typeface="Times New Roman"/>
              </a:rPr>
              <a:t>Where</a:t>
            </a:r>
            <a:endParaRPr sz="1800">
              <a:latin typeface="Times New Roman"/>
              <a:cs typeface="Times New Roman"/>
            </a:endParaRPr>
          </a:p>
          <a:p>
            <a:pPr marL="12700" marR="5080">
              <a:lnSpc>
                <a:spcPct val="100000"/>
              </a:lnSpc>
            </a:pPr>
            <a:r>
              <a:rPr sz="1800" spc="-5" dirty="0">
                <a:latin typeface="Times New Roman"/>
                <a:cs typeface="Times New Roman"/>
              </a:rPr>
              <a:t>NIR:</a:t>
            </a:r>
            <a:r>
              <a:rPr sz="1800" spc="-2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Near-infrared</a:t>
            </a:r>
            <a:r>
              <a:rPr sz="1800" spc="-2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light</a:t>
            </a:r>
            <a:r>
              <a:rPr sz="1800" spc="-2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reflection</a:t>
            </a:r>
            <a:r>
              <a:rPr sz="1800" spc="-3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value </a:t>
            </a:r>
            <a:r>
              <a:rPr sz="1800" spc="-434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R: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Red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light</a:t>
            </a:r>
            <a:r>
              <a:rPr sz="1800" spc="-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reflection</a:t>
            </a:r>
            <a:r>
              <a:rPr sz="1800" spc="-3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value</a:t>
            </a:r>
            <a:endParaRPr sz="180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323157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02267" y="222409"/>
            <a:ext cx="159829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20" dirty="0">
                <a:latin typeface="Malgun Gothic"/>
                <a:cs typeface="Malgun Gothic"/>
              </a:rPr>
              <a:t>Reference</a:t>
            </a:r>
            <a:endParaRPr sz="2800">
              <a:latin typeface="Malgun Gothic"/>
              <a:cs typeface="Malgun Gothic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46284" y="1299481"/>
            <a:ext cx="7454265" cy="6362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sz="2000" dirty="0">
                <a:latin typeface="Times New Roman"/>
                <a:cs typeface="Times New Roman"/>
              </a:rPr>
              <a:t>Soil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and</a:t>
            </a:r>
            <a:r>
              <a:rPr sz="2000" spc="-45" dirty="0">
                <a:latin typeface="Times New Roman"/>
                <a:cs typeface="Times New Roman"/>
              </a:rPr>
              <a:t> </a:t>
            </a:r>
            <a:r>
              <a:rPr sz="2000" spc="-30" dirty="0">
                <a:latin typeface="Times New Roman"/>
                <a:cs typeface="Times New Roman"/>
              </a:rPr>
              <a:t>Water</a:t>
            </a:r>
            <a:r>
              <a:rPr sz="2000" spc="-5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Conservation</a:t>
            </a:r>
            <a:r>
              <a:rPr sz="2000" spc="-4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Bureau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spc="5" dirty="0">
                <a:latin typeface="Times New Roman"/>
                <a:cs typeface="Times New Roman"/>
              </a:rPr>
              <a:t>(2017)</a:t>
            </a:r>
            <a:r>
              <a:rPr sz="2000" spc="-4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Soil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and</a:t>
            </a:r>
            <a:r>
              <a:rPr sz="2000" spc="-60" dirty="0">
                <a:latin typeface="Times New Roman"/>
                <a:cs typeface="Times New Roman"/>
              </a:rPr>
              <a:t> </a:t>
            </a:r>
            <a:r>
              <a:rPr sz="2000" spc="-30" dirty="0">
                <a:latin typeface="Times New Roman"/>
                <a:cs typeface="Times New Roman"/>
              </a:rPr>
              <a:t>Water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Conservation </a:t>
            </a:r>
            <a:r>
              <a:rPr sz="2000" spc="-484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Handbook</a:t>
            </a:r>
            <a:r>
              <a:rPr sz="2000" spc="-4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(Agronomy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Chapter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).</a:t>
            </a:r>
            <a:endParaRPr sz="200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719961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矩形 7"/>
          <p:cNvSpPr>
            <a:spLocks noChangeArrowheads="1"/>
          </p:cNvSpPr>
          <p:nvPr/>
        </p:nvSpPr>
        <p:spPr bwMode="auto">
          <a:xfrm>
            <a:off x="713745" y="1"/>
            <a:ext cx="7716510" cy="3713351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/>
          <a:lstStyle>
            <a:lvl1pPr>
              <a:defRPr kumimoji="1" sz="1400" b="1">
                <a:solidFill>
                  <a:srgbClr val="0033CC"/>
                </a:solidFill>
                <a:latin typeface="標楷體" pitchFamily="65" charset="-120"/>
                <a:ea typeface="新細明體" pitchFamily="18" charset="-120"/>
              </a:defRPr>
            </a:lvl1pPr>
            <a:lvl2pPr marL="742950" indent="-285750">
              <a:defRPr kumimoji="1" sz="1400" b="1">
                <a:solidFill>
                  <a:srgbClr val="0033CC"/>
                </a:solidFill>
                <a:latin typeface="標楷體" pitchFamily="65" charset="-120"/>
                <a:ea typeface="新細明體" pitchFamily="18" charset="-120"/>
              </a:defRPr>
            </a:lvl2pPr>
            <a:lvl3pPr marL="1143000" indent="-228600">
              <a:defRPr kumimoji="1" sz="1400" b="1">
                <a:solidFill>
                  <a:srgbClr val="0033CC"/>
                </a:solidFill>
                <a:latin typeface="標楷體" pitchFamily="65" charset="-120"/>
                <a:ea typeface="新細明體" pitchFamily="18" charset="-120"/>
              </a:defRPr>
            </a:lvl3pPr>
            <a:lvl4pPr marL="1600200" indent="-228600">
              <a:defRPr kumimoji="1" sz="1400" b="1">
                <a:solidFill>
                  <a:srgbClr val="0033CC"/>
                </a:solidFill>
                <a:latin typeface="標楷體" pitchFamily="65" charset="-120"/>
                <a:ea typeface="新細明體" pitchFamily="18" charset="-120"/>
              </a:defRPr>
            </a:lvl4pPr>
            <a:lvl5pPr marL="2057400" indent="-228600">
              <a:defRPr kumimoji="1" sz="1400" b="1">
                <a:solidFill>
                  <a:srgbClr val="0033CC"/>
                </a:solidFill>
                <a:latin typeface="標楷體" pitchFamily="65" charset="-12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 b="1">
                <a:solidFill>
                  <a:srgbClr val="0033CC"/>
                </a:solidFill>
                <a:latin typeface="標楷體" pitchFamily="65" charset="-12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 b="1">
                <a:solidFill>
                  <a:srgbClr val="0033CC"/>
                </a:solidFill>
                <a:latin typeface="標楷體" pitchFamily="65" charset="-12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 b="1">
                <a:solidFill>
                  <a:srgbClr val="0033CC"/>
                </a:solidFill>
                <a:latin typeface="標楷體" pitchFamily="65" charset="-12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 b="1">
                <a:solidFill>
                  <a:srgbClr val="0033CC"/>
                </a:solidFill>
                <a:latin typeface="標楷體" pitchFamily="65" charset="-120"/>
                <a:ea typeface="新細明體" pitchFamily="18" charset="-120"/>
              </a:defRPr>
            </a:lvl9pPr>
          </a:lstStyle>
          <a:p>
            <a:endParaRPr kumimoji="0" lang="zh-TW" altLang="en-US" sz="2222" b="0">
              <a:solidFill>
                <a:schemeClr val="tx1"/>
              </a:solidFill>
              <a:latin typeface="Arial" pitchFamily="34" charset="0"/>
            </a:endParaRPr>
          </a:p>
        </p:txBody>
      </p:sp>
      <p:grpSp>
        <p:nvGrpSpPr>
          <p:cNvPr id="3" name="群組 2">
            <a:extLst>
              <a:ext uri="{FF2B5EF4-FFF2-40B4-BE49-F238E27FC236}">
                <a16:creationId xmlns:a16="http://schemas.microsoft.com/office/drawing/2014/main" id="{C6BE57DA-1DEB-4205-95FD-B3FD7B68638D}"/>
              </a:ext>
            </a:extLst>
          </p:cNvPr>
          <p:cNvGrpSpPr/>
          <p:nvPr/>
        </p:nvGrpSpPr>
        <p:grpSpPr>
          <a:xfrm>
            <a:off x="621573" y="-66675"/>
            <a:ext cx="7723189" cy="5218997"/>
            <a:chOff x="-9526" y="-107022"/>
            <a:chExt cx="9730264" cy="6575291"/>
          </a:xfrm>
        </p:grpSpPr>
        <p:pic>
          <p:nvPicPr>
            <p:cNvPr id="2" name="圖片 1">
              <a:extLst>
                <a:ext uri="{FF2B5EF4-FFF2-40B4-BE49-F238E27FC236}">
                  <a16:creationId xmlns:a16="http://schemas.microsoft.com/office/drawing/2014/main" id="{23A82E9B-C6D4-45E9-8B39-AE5EC83F879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094898" y="-8731"/>
              <a:ext cx="8625840" cy="6477000"/>
            </a:xfrm>
            <a:prstGeom prst="rect">
              <a:avLst/>
            </a:prstGeom>
          </p:spPr>
        </p:pic>
        <p:sp>
          <p:nvSpPr>
            <p:cNvPr id="15365" name="等腰三角形 9"/>
            <p:cNvSpPr>
              <a:spLocks noChangeAspect="1"/>
            </p:cNvSpPr>
            <p:nvPr/>
          </p:nvSpPr>
          <p:spPr bwMode="auto">
            <a:xfrm rot="10800000">
              <a:off x="-9526" y="-107022"/>
              <a:ext cx="6923088" cy="6533222"/>
            </a:xfrm>
            <a:custGeom>
              <a:avLst/>
              <a:gdLst>
                <a:gd name="T0" fmla="*/ 0 w 6997438"/>
                <a:gd name="T1" fmla="*/ 6336940 h 6430345"/>
                <a:gd name="T2" fmla="*/ 2552386 w 6997438"/>
                <a:gd name="T3" fmla="*/ 301489 h 6430345"/>
                <a:gd name="T4" fmla="*/ 2939679 w 6997438"/>
                <a:gd name="T5" fmla="*/ 0 h 6430345"/>
                <a:gd name="T6" fmla="*/ 2945239 w 6997438"/>
                <a:gd name="T7" fmla="*/ 0 h 6430345"/>
                <a:gd name="T8" fmla="*/ 2940464 w 6997438"/>
                <a:gd name="T9" fmla="*/ 6353216 h 6430345"/>
                <a:gd name="T10" fmla="*/ 0 w 6997438"/>
                <a:gd name="T11" fmla="*/ 6336940 h 643034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997438"/>
                <a:gd name="T19" fmla="*/ 0 h 6430345"/>
                <a:gd name="T20" fmla="*/ 6997438 w 6997438"/>
                <a:gd name="T21" fmla="*/ 6430345 h 643034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997438" h="6430345">
                  <a:moveTo>
                    <a:pt x="0" y="6413867"/>
                  </a:moveTo>
                  <a:lnTo>
                    <a:pt x="6064083" y="305165"/>
                  </a:lnTo>
                  <a:lnTo>
                    <a:pt x="6984233" y="0"/>
                  </a:lnTo>
                  <a:lnTo>
                    <a:pt x="6997438" y="0"/>
                  </a:lnTo>
                  <a:cubicBezTo>
                    <a:pt x="6989253" y="2139094"/>
                    <a:pt x="6994274" y="4291251"/>
                    <a:pt x="6986089" y="6430345"/>
                  </a:cubicBezTo>
                  <a:lnTo>
                    <a:pt x="0" y="6413867"/>
                  </a:lnTo>
                  <a:close/>
                </a:path>
              </a:pathLst>
            </a:custGeom>
            <a:solidFill>
              <a:schemeClr val="bg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TW" altLang="en-US" sz="1429"/>
            </a:p>
          </p:txBody>
        </p:sp>
        <p:sp>
          <p:nvSpPr>
            <p:cNvPr id="15366" name="等腰三角形 10"/>
            <p:cNvSpPr>
              <a:spLocks noChangeAspect="1"/>
            </p:cNvSpPr>
            <p:nvPr/>
          </p:nvSpPr>
          <p:spPr bwMode="auto">
            <a:xfrm rot="10800000">
              <a:off x="2943225" y="-7938"/>
              <a:ext cx="3995738" cy="1806576"/>
            </a:xfrm>
            <a:prstGeom prst="triangle">
              <a:avLst>
                <a:gd name="adj" fmla="val 44333"/>
              </a:avLst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 sz="1400" b="1">
                  <a:solidFill>
                    <a:srgbClr val="0033CC"/>
                  </a:solidFill>
                  <a:latin typeface="標楷體" pitchFamily="65" charset="-120"/>
                  <a:ea typeface="新細明體" pitchFamily="18" charset="-120"/>
                </a:defRPr>
              </a:lvl1pPr>
              <a:lvl2pPr marL="742950" indent="-285750">
                <a:defRPr kumimoji="1" sz="1400" b="1">
                  <a:solidFill>
                    <a:srgbClr val="0033CC"/>
                  </a:solidFill>
                  <a:latin typeface="標楷體" pitchFamily="65" charset="-120"/>
                  <a:ea typeface="新細明體" pitchFamily="18" charset="-120"/>
                </a:defRPr>
              </a:lvl2pPr>
              <a:lvl3pPr marL="1143000" indent="-228600">
                <a:defRPr kumimoji="1" sz="1400" b="1">
                  <a:solidFill>
                    <a:srgbClr val="0033CC"/>
                  </a:solidFill>
                  <a:latin typeface="標楷體" pitchFamily="65" charset="-120"/>
                  <a:ea typeface="新細明體" pitchFamily="18" charset="-120"/>
                </a:defRPr>
              </a:lvl3pPr>
              <a:lvl4pPr marL="1600200" indent="-228600">
                <a:defRPr kumimoji="1" sz="1400" b="1">
                  <a:solidFill>
                    <a:srgbClr val="0033CC"/>
                  </a:solidFill>
                  <a:latin typeface="標楷體" pitchFamily="65" charset="-120"/>
                  <a:ea typeface="新細明體" pitchFamily="18" charset="-120"/>
                </a:defRPr>
              </a:lvl4pPr>
              <a:lvl5pPr marL="2057400" indent="-228600">
                <a:defRPr kumimoji="1" sz="1400" b="1">
                  <a:solidFill>
                    <a:srgbClr val="0033CC"/>
                  </a:solidFill>
                  <a:latin typeface="標楷體" pitchFamily="65" charset="-12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400" b="1">
                  <a:solidFill>
                    <a:srgbClr val="0033CC"/>
                  </a:solidFill>
                  <a:latin typeface="標楷體" pitchFamily="65" charset="-12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400" b="1">
                  <a:solidFill>
                    <a:srgbClr val="0033CC"/>
                  </a:solidFill>
                  <a:latin typeface="標楷體" pitchFamily="65" charset="-12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400" b="1">
                  <a:solidFill>
                    <a:srgbClr val="0033CC"/>
                  </a:solidFill>
                  <a:latin typeface="標楷體" pitchFamily="65" charset="-12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400" b="1">
                  <a:solidFill>
                    <a:srgbClr val="0033CC"/>
                  </a:solidFill>
                  <a:latin typeface="標楷體" pitchFamily="65" charset="-120"/>
                  <a:ea typeface="新細明體" pitchFamily="18" charset="-120"/>
                </a:defRPr>
              </a:lvl9pPr>
            </a:lstStyle>
            <a:p>
              <a:endParaRPr kumimoji="0" lang="zh-TW" altLang="en-US" sz="2222" b="0">
                <a:solidFill>
                  <a:schemeClr val="tx1"/>
                </a:solidFill>
                <a:latin typeface="Arial" pitchFamily="34" charset="0"/>
              </a:endParaRPr>
            </a:p>
          </p:txBody>
        </p:sp>
        <p:sp>
          <p:nvSpPr>
            <p:cNvPr id="15367" name="等腰三角形 11"/>
            <p:cNvSpPr>
              <a:spLocks noChangeAspect="1"/>
            </p:cNvSpPr>
            <p:nvPr/>
          </p:nvSpPr>
          <p:spPr bwMode="auto">
            <a:xfrm rot="5400000">
              <a:off x="-537368" y="2972593"/>
              <a:ext cx="2449512" cy="1390651"/>
            </a:xfrm>
            <a:prstGeom prst="triangle">
              <a:avLst>
                <a:gd name="adj" fmla="val 42009"/>
              </a:avLst>
            </a:prstGeom>
            <a:solidFill>
              <a:srgbClr val="0099FF"/>
            </a:solidFill>
            <a:ln w="9525" algn="ctr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>
              <a:lvl1pPr>
                <a:defRPr kumimoji="1" sz="1400" b="1">
                  <a:solidFill>
                    <a:srgbClr val="0033CC"/>
                  </a:solidFill>
                  <a:latin typeface="標楷體" pitchFamily="65" charset="-120"/>
                  <a:ea typeface="新細明體" pitchFamily="18" charset="-120"/>
                </a:defRPr>
              </a:lvl1pPr>
              <a:lvl2pPr marL="742950" indent="-285750">
                <a:defRPr kumimoji="1" sz="1400" b="1">
                  <a:solidFill>
                    <a:srgbClr val="0033CC"/>
                  </a:solidFill>
                  <a:latin typeface="標楷體" pitchFamily="65" charset="-120"/>
                  <a:ea typeface="新細明體" pitchFamily="18" charset="-120"/>
                </a:defRPr>
              </a:lvl2pPr>
              <a:lvl3pPr marL="1143000" indent="-228600">
                <a:defRPr kumimoji="1" sz="1400" b="1">
                  <a:solidFill>
                    <a:srgbClr val="0033CC"/>
                  </a:solidFill>
                  <a:latin typeface="標楷體" pitchFamily="65" charset="-120"/>
                  <a:ea typeface="新細明體" pitchFamily="18" charset="-120"/>
                </a:defRPr>
              </a:lvl3pPr>
              <a:lvl4pPr marL="1600200" indent="-228600">
                <a:defRPr kumimoji="1" sz="1400" b="1">
                  <a:solidFill>
                    <a:srgbClr val="0033CC"/>
                  </a:solidFill>
                  <a:latin typeface="標楷體" pitchFamily="65" charset="-120"/>
                  <a:ea typeface="新細明體" pitchFamily="18" charset="-120"/>
                </a:defRPr>
              </a:lvl4pPr>
              <a:lvl5pPr marL="2057400" indent="-228600">
                <a:defRPr kumimoji="1" sz="1400" b="1">
                  <a:solidFill>
                    <a:srgbClr val="0033CC"/>
                  </a:solidFill>
                  <a:latin typeface="標楷體" pitchFamily="65" charset="-12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400" b="1">
                  <a:solidFill>
                    <a:srgbClr val="0033CC"/>
                  </a:solidFill>
                  <a:latin typeface="標楷體" pitchFamily="65" charset="-12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400" b="1">
                  <a:solidFill>
                    <a:srgbClr val="0033CC"/>
                  </a:solidFill>
                  <a:latin typeface="標楷體" pitchFamily="65" charset="-12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400" b="1">
                  <a:solidFill>
                    <a:srgbClr val="0033CC"/>
                  </a:solidFill>
                  <a:latin typeface="標楷體" pitchFamily="65" charset="-12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400" b="1">
                  <a:solidFill>
                    <a:srgbClr val="0033CC"/>
                  </a:solidFill>
                  <a:latin typeface="標楷體" pitchFamily="65" charset="-120"/>
                  <a:ea typeface="新細明體" pitchFamily="18" charset="-120"/>
                </a:defRPr>
              </a:lvl9pPr>
            </a:lstStyle>
            <a:p>
              <a:endParaRPr kumimoji="0" lang="zh-TW" altLang="en-US" sz="2222" b="0">
                <a:solidFill>
                  <a:schemeClr val="tx1"/>
                </a:solidFill>
                <a:latin typeface="Arial" pitchFamily="34" charset="0"/>
              </a:endParaRPr>
            </a:p>
          </p:txBody>
        </p:sp>
        <p:cxnSp>
          <p:nvCxnSpPr>
            <p:cNvPr id="4" name="直線接點 3">
              <a:extLst>
                <a:ext uri="{FF2B5EF4-FFF2-40B4-BE49-F238E27FC236}">
                  <a16:creationId xmlns:a16="http://schemas.microsoft.com/office/drawing/2014/main" id="{66D8BFA7-F136-44D8-A4BA-AC8DEED2EAEC}"/>
                </a:ext>
              </a:extLst>
            </p:cNvPr>
            <p:cNvCxnSpPr>
              <a:cxnSpLocks/>
              <a:stCxn id="15367" idx="3"/>
            </p:cNvCxnSpPr>
            <p:nvPr/>
          </p:nvCxnSpPr>
          <p:spPr>
            <a:xfrm flipV="1">
              <a:off x="-7938" y="12700"/>
              <a:ext cx="6051551" cy="3459163"/>
            </a:xfrm>
            <a:prstGeom prst="line">
              <a:avLst/>
            </a:prstGeom>
            <a:ln w="19050">
              <a:solidFill>
                <a:schemeClr val="bg1"/>
              </a:solidFill>
              <a:tailEnd type="non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3" name="直線接點 22">
              <a:extLst>
                <a:ext uri="{FF2B5EF4-FFF2-40B4-BE49-F238E27FC236}">
                  <a16:creationId xmlns:a16="http://schemas.microsoft.com/office/drawing/2014/main" id="{EC6716C0-3950-4BA7-BAE9-0C179958C6C9}"/>
                </a:ext>
              </a:extLst>
            </p:cNvPr>
            <p:cNvCxnSpPr/>
            <p:nvPr/>
          </p:nvCxnSpPr>
          <p:spPr>
            <a:xfrm>
              <a:off x="60325" y="1870075"/>
              <a:ext cx="627063" cy="2389188"/>
            </a:xfrm>
            <a:prstGeom prst="line">
              <a:avLst/>
            </a:prstGeom>
            <a:ln w="19050">
              <a:solidFill>
                <a:schemeClr val="bg1"/>
              </a:solidFill>
              <a:tailEnd type="non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6" name="直線接點 25">
              <a:extLst>
                <a:ext uri="{FF2B5EF4-FFF2-40B4-BE49-F238E27FC236}">
                  <a16:creationId xmlns:a16="http://schemas.microsoft.com/office/drawing/2014/main" id="{B97EE70A-9938-441D-9119-BA2CC15A3538}"/>
                </a:ext>
              </a:extLst>
            </p:cNvPr>
            <p:cNvCxnSpPr>
              <a:endCxn id="15366" idx="0"/>
            </p:cNvCxnSpPr>
            <p:nvPr/>
          </p:nvCxnSpPr>
          <p:spPr>
            <a:xfrm>
              <a:off x="3721100" y="-7938"/>
              <a:ext cx="1446213" cy="1806576"/>
            </a:xfrm>
            <a:prstGeom prst="line">
              <a:avLst/>
            </a:prstGeom>
            <a:ln w="19050">
              <a:solidFill>
                <a:schemeClr val="bg1"/>
              </a:solidFill>
              <a:tailEnd type="non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pic>
        <p:nvPicPr>
          <p:cNvPr id="15368" name="圖片 3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627" y="35282"/>
            <a:ext cx="286031" cy="286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9" name="Rectangle 3"/>
          <p:cNvSpPr>
            <a:spLocks noChangeArrowheads="1"/>
          </p:cNvSpPr>
          <p:nvPr/>
        </p:nvSpPr>
        <p:spPr bwMode="auto">
          <a:xfrm>
            <a:off x="1163580" y="45753"/>
            <a:ext cx="3473330" cy="2877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defRPr kumimoji="1" sz="1400" b="1">
                <a:solidFill>
                  <a:srgbClr val="0033CC"/>
                </a:solidFill>
                <a:latin typeface="標楷體" pitchFamily="65" charset="-120"/>
                <a:ea typeface="新細明體" pitchFamily="18" charset="-120"/>
              </a:defRPr>
            </a:lvl1pPr>
            <a:lvl2pPr marL="742950" indent="-285750">
              <a:defRPr kumimoji="1" sz="1400" b="1">
                <a:solidFill>
                  <a:srgbClr val="0033CC"/>
                </a:solidFill>
                <a:latin typeface="標楷體" pitchFamily="65" charset="-120"/>
                <a:ea typeface="新細明體" pitchFamily="18" charset="-120"/>
              </a:defRPr>
            </a:lvl2pPr>
            <a:lvl3pPr marL="1143000" indent="-228600">
              <a:defRPr kumimoji="1" sz="1400" b="1">
                <a:solidFill>
                  <a:srgbClr val="0033CC"/>
                </a:solidFill>
                <a:latin typeface="標楷體" pitchFamily="65" charset="-120"/>
                <a:ea typeface="新細明體" pitchFamily="18" charset="-120"/>
              </a:defRPr>
            </a:lvl3pPr>
            <a:lvl4pPr marL="1600200" indent="-228600">
              <a:defRPr kumimoji="1" sz="1400" b="1">
                <a:solidFill>
                  <a:srgbClr val="0033CC"/>
                </a:solidFill>
                <a:latin typeface="標楷體" pitchFamily="65" charset="-120"/>
                <a:ea typeface="新細明體" pitchFamily="18" charset="-120"/>
              </a:defRPr>
            </a:lvl4pPr>
            <a:lvl5pPr marL="2057400" indent="-228600">
              <a:defRPr kumimoji="1" sz="1400" b="1">
                <a:solidFill>
                  <a:srgbClr val="0033CC"/>
                </a:solidFill>
                <a:latin typeface="標楷體" pitchFamily="65" charset="-12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 b="1">
                <a:solidFill>
                  <a:srgbClr val="0033CC"/>
                </a:solidFill>
                <a:latin typeface="標楷體" pitchFamily="65" charset="-12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 b="1">
                <a:solidFill>
                  <a:srgbClr val="0033CC"/>
                </a:solidFill>
                <a:latin typeface="標楷體" pitchFamily="65" charset="-12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 b="1">
                <a:solidFill>
                  <a:srgbClr val="0033CC"/>
                </a:solidFill>
                <a:latin typeface="標楷體" pitchFamily="65" charset="-12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 b="1">
                <a:solidFill>
                  <a:srgbClr val="0033CC"/>
                </a:solidFill>
                <a:latin typeface="標楷體" pitchFamily="65" charset="-120"/>
                <a:ea typeface="新細明體" pitchFamily="18" charset="-120"/>
              </a:defRPr>
            </a:lvl9pPr>
          </a:lstStyle>
          <a:p>
            <a:pPr eaLnBrk="1" hangingPunct="1"/>
            <a:r>
              <a:rPr lang="en-US" altLang="zh-TW" sz="1270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Soil and Water Conservation </a:t>
            </a:r>
            <a:r>
              <a:rPr lang="en-US" altLang="zh-TW" sz="1270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TAIWAN</a:t>
            </a:r>
            <a:endParaRPr lang="zh-TW" altLang="zh-TW" sz="1270" b="0" dirty="0">
              <a:solidFill>
                <a:schemeClr val="tx1"/>
              </a:solidFill>
              <a:latin typeface="Arial" pitchFamily="34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15370" name="等腰三角形 15"/>
          <p:cNvSpPr>
            <a:spLocks noChangeAspect="1"/>
          </p:cNvSpPr>
          <p:nvPr/>
        </p:nvSpPr>
        <p:spPr bwMode="auto">
          <a:xfrm>
            <a:off x="707444" y="4198468"/>
            <a:ext cx="1651919" cy="938733"/>
          </a:xfrm>
          <a:prstGeom prst="triangle">
            <a:avLst>
              <a:gd name="adj" fmla="val 42009"/>
            </a:avLst>
          </a:prstGeom>
          <a:solidFill>
            <a:schemeClr val="bg1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/>
          <a:lstStyle>
            <a:lvl1pPr>
              <a:defRPr kumimoji="1" sz="1400" b="1">
                <a:solidFill>
                  <a:srgbClr val="0033CC"/>
                </a:solidFill>
                <a:latin typeface="標楷體" pitchFamily="65" charset="-120"/>
                <a:ea typeface="新細明體" pitchFamily="18" charset="-120"/>
              </a:defRPr>
            </a:lvl1pPr>
            <a:lvl2pPr marL="742950" indent="-285750">
              <a:defRPr kumimoji="1" sz="1400" b="1">
                <a:solidFill>
                  <a:srgbClr val="0033CC"/>
                </a:solidFill>
                <a:latin typeface="標楷體" pitchFamily="65" charset="-120"/>
                <a:ea typeface="新細明體" pitchFamily="18" charset="-120"/>
              </a:defRPr>
            </a:lvl2pPr>
            <a:lvl3pPr marL="1143000" indent="-228600">
              <a:defRPr kumimoji="1" sz="1400" b="1">
                <a:solidFill>
                  <a:srgbClr val="0033CC"/>
                </a:solidFill>
                <a:latin typeface="標楷體" pitchFamily="65" charset="-120"/>
                <a:ea typeface="新細明體" pitchFamily="18" charset="-120"/>
              </a:defRPr>
            </a:lvl3pPr>
            <a:lvl4pPr marL="1600200" indent="-228600">
              <a:defRPr kumimoji="1" sz="1400" b="1">
                <a:solidFill>
                  <a:srgbClr val="0033CC"/>
                </a:solidFill>
                <a:latin typeface="標楷體" pitchFamily="65" charset="-120"/>
                <a:ea typeface="新細明體" pitchFamily="18" charset="-120"/>
              </a:defRPr>
            </a:lvl4pPr>
            <a:lvl5pPr marL="2057400" indent="-228600">
              <a:defRPr kumimoji="1" sz="1400" b="1">
                <a:solidFill>
                  <a:srgbClr val="0033CC"/>
                </a:solidFill>
                <a:latin typeface="標楷體" pitchFamily="65" charset="-12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 b="1">
                <a:solidFill>
                  <a:srgbClr val="0033CC"/>
                </a:solidFill>
                <a:latin typeface="標楷體" pitchFamily="65" charset="-12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 b="1">
                <a:solidFill>
                  <a:srgbClr val="0033CC"/>
                </a:solidFill>
                <a:latin typeface="標楷體" pitchFamily="65" charset="-12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 b="1">
                <a:solidFill>
                  <a:srgbClr val="0033CC"/>
                </a:solidFill>
                <a:latin typeface="標楷體" pitchFamily="65" charset="-12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 b="1">
                <a:solidFill>
                  <a:srgbClr val="0033CC"/>
                </a:solidFill>
                <a:latin typeface="標楷體" pitchFamily="65" charset="-120"/>
                <a:ea typeface="新細明體" pitchFamily="18" charset="-120"/>
              </a:defRPr>
            </a:lvl9pPr>
          </a:lstStyle>
          <a:p>
            <a:endParaRPr kumimoji="0" lang="zh-TW" altLang="en-US" sz="2222" b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80" name="Rectangle 13">
            <a:extLst>
              <a:ext uri="{FF2B5EF4-FFF2-40B4-BE49-F238E27FC236}">
                <a16:creationId xmlns:a16="http://schemas.microsoft.com/office/drawing/2014/main" id="{0E26D3C0-0A67-475B-BCB7-FE6EA8434D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86956" y="2212639"/>
            <a:ext cx="5792423" cy="11680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r="2700000" algn="ctr" rotWithShape="0">
              <a:schemeClr val="tx1"/>
            </a:outerShdw>
          </a:effectLst>
        </p:spPr>
        <p:txBody>
          <a:bodyPr lIns="64565" tIns="32284" rIns="64565" bIns="32284" anchor="ctr"/>
          <a:lstStyle/>
          <a:p>
            <a:pPr algn="ctr" defTabSz="604832">
              <a:lnSpc>
                <a:spcPct val="90000"/>
              </a:lnSpc>
              <a:defRPr/>
            </a:pPr>
            <a:endParaRPr lang="zh-TW" altLang="en-US" sz="4763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  <a:reflection blurRad="6350" stA="50000" endA="300" endPos="50000" dist="29997" dir="5400000" sy="-100000" algn="bl" rotWithShape="0"/>
              </a:effectLst>
              <a:latin typeface="華康中圓體(P)" pitchFamily="34" charset="-120"/>
              <a:ea typeface="華康中圓體(P)" pitchFamily="34" charset="-120"/>
            </a:endParaRPr>
          </a:p>
        </p:txBody>
      </p:sp>
      <p:pic>
        <p:nvPicPr>
          <p:cNvPr id="15372" name="圖片 3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728" y="11342"/>
            <a:ext cx="415814" cy="417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矩形 9">
            <a:extLst>
              <a:ext uri="{FF2B5EF4-FFF2-40B4-BE49-F238E27FC236}">
                <a16:creationId xmlns:a16="http://schemas.microsoft.com/office/drawing/2014/main" id="{D44DFDE1-00FA-4035-BDC8-1B6F927EF9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4341" y="896712"/>
            <a:ext cx="4068827" cy="1073369"/>
          </a:xfrm>
          <a:prstGeom prst="rect">
            <a:avLst/>
          </a:prstGeom>
          <a:noFill/>
          <a:effectLst/>
        </p:spPr>
        <p:txBody>
          <a:bodyPr wrap="square" lIns="28574" tIns="28574" rIns="28574" bIns="28574" anchor="ctr">
            <a:spAutoFit/>
          </a:bodyPr>
          <a:lstStyle/>
          <a:p>
            <a:pPr algn="ctr">
              <a:defRPr/>
            </a:pPr>
            <a:r>
              <a:rPr lang="en-US" altLang="zh-TW" sz="6600" b="1" dirty="0"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lifornian FB" panose="0207040306080B030204" pitchFamily="18" charset="0"/>
                <a:ea typeface="標楷體" panose="03000509000000000000" pitchFamily="65" charset="-120"/>
              </a:rPr>
              <a:t>Thank You</a:t>
            </a:r>
            <a:endParaRPr lang="zh-TW" altLang="en-US" sz="6600" b="1" dirty="0"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lifornian FB" panose="0207040306080B030204" pitchFamily="18" charset="0"/>
              <a:ea typeface="標楷體" panose="03000509000000000000" pitchFamily="65" charset="-120"/>
            </a:endParaRPr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B5521CA1-EC41-4482-9D50-BC7B688BE55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7460" y="3955772"/>
            <a:ext cx="522162" cy="1058437"/>
          </a:xfrm>
          <a:prstGeom prst="rect">
            <a:avLst/>
          </a:prstGeom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id="{885D9D76-3623-7DDA-9947-819D821D328C}"/>
              </a:ext>
            </a:extLst>
          </p:cNvPr>
          <p:cNvSpPr/>
          <p:nvPr/>
        </p:nvSpPr>
        <p:spPr>
          <a:xfrm>
            <a:off x="761627" y="3955772"/>
            <a:ext cx="736697" cy="1085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350"/>
          </a:p>
        </p:txBody>
      </p:sp>
      <p:pic>
        <p:nvPicPr>
          <p:cNvPr id="1026" name="Picture 2" descr="屏科大校徽由三個左右顛倒的英文字C(由左而右的顏色分別為藍色、黃色、藍色)交疊，並放置於象徵綠色的大武山圖案的上方交疊。">
            <a:extLst>
              <a:ext uri="{FF2B5EF4-FFF2-40B4-BE49-F238E27FC236}">
                <a16:creationId xmlns:a16="http://schemas.microsoft.com/office/drawing/2014/main" id="{77AE3ECD-C681-5415-6D9B-471595A898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870" y="4498331"/>
            <a:ext cx="880701" cy="483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3331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</TotalTime>
  <Words>6179</Words>
  <Application>Microsoft Office PowerPoint</Application>
  <PresentationFormat>如螢幕大小 (16:9)</PresentationFormat>
  <Paragraphs>605</Paragraphs>
  <Slides>74</Slides>
  <Notes>1</Notes>
  <HiddenSlides>0</HiddenSlides>
  <MMClips>0</MMClips>
  <ScaleCrop>false</ScaleCrop>
  <HeadingPairs>
    <vt:vector size="6" baseType="variant">
      <vt:variant>
        <vt:lpstr>使用字型</vt:lpstr>
      </vt:variant>
      <vt:variant>
        <vt:i4>13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74</vt:i4>
      </vt:variant>
    </vt:vector>
  </HeadingPairs>
  <TitlesOfParts>
    <vt:vector size="88" baseType="lpstr">
      <vt:lpstr>Arial MT</vt:lpstr>
      <vt:lpstr>Batang</vt:lpstr>
      <vt:lpstr>Malgun Gothic</vt:lpstr>
      <vt:lpstr>華康中圓體(P)</vt:lpstr>
      <vt:lpstr>新細明體</vt:lpstr>
      <vt:lpstr>PMingLiU-ExtB</vt:lpstr>
      <vt:lpstr>標楷體</vt:lpstr>
      <vt:lpstr>Arial</vt:lpstr>
      <vt:lpstr>Calibri</vt:lpstr>
      <vt:lpstr>Californian FB</vt:lpstr>
      <vt:lpstr>Cambria Math</vt:lpstr>
      <vt:lpstr>Times New Roman</vt:lpstr>
      <vt:lpstr>Wingdings</vt:lpstr>
      <vt:lpstr>Office Theme</vt:lpstr>
      <vt:lpstr>PowerPoint 簡報</vt:lpstr>
      <vt:lpstr>Outline</vt:lpstr>
      <vt:lpstr>The history of vegetation engineering in Taiwan</vt:lpstr>
      <vt:lpstr>The history of vegetation engineering in Taiwan</vt:lpstr>
      <vt:lpstr>The history of vegetation engineering in Taiwan</vt:lpstr>
      <vt:lpstr>The history of vegetation engineering in Taiwan</vt:lpstr>
      <vt:lpstr>Definitions and Subjects of Vegetation</vt:lpstr>
      <vt:lpstr>Definitions and Subjects of Vegetation Engineering</vt:lpstr>
      <vt:lpstr>Conservation Functions of Vegetation</vt:lpstr>
      <vt:lpstr>Conservation Functions of Vegetation</vt:lpstr>
      <vt:lpstr>Conservation Functions of Vegetation</vt:lpstr>
      <vt:lpstr>Conservation Functions of Vegetation</vt:lpstr>
      <vt:lpstr>Conservation Functions of Vegetation</vt:lpstr>
      <vt:lpstr>Conservation Functions of Vegetation</vt:lpstr>
      <vt:lpstr>Conservation Functions of Vegetation</vt:lpstr>
      <vt:lpstr>Conservation Functions of Vegetation</vt:lpstr>
      <vt:lpstr>Conservation Functions of Vegetation</vt:lpstr>
      <vt:lpstr>Conservation Functions of Vegetation</vt:lpstr>
      <vt:lpstr>PowerPoint 簡報</vt:lpstr>
      <vt:lpstr>Outline</vt:lpstr>
      <vt:lpstr>Key Items of Vegetation Engineering Planning</vt:lpstr>
      <vt:lpstr>Key Items of Vegetation Engineering Planning</vt:lpstr>
      <vt:lpstr>Key Items of Vegetation Engineering Planning</vt:lpstr>
      <vt:lpstr>Key Items of Vegetation Engineering Planning</vt:lpstr>
      <vt:lpstr>Basic Types of Vegetation Engineering Design Objectives</vt:lpstr>
      <vt:lpstr>Basic Types of Vegetation Engineering Design Objectives</vt:lpstr>
      <vt:lpstr>PowerPoint 簡報</vt:lpstr>
      <vt:lpstr>Basic Types of Vegetation Engineering Design Objectives</vt:lpstr>
      <vt:lpstr>PowerPoint 簡報</vt:lpstr>
      <vt:lpstr>Site Conditions and Corresponding Strategies of Vegetation  Engineering</vt:lpstr>
      <vt:lpstr>Site Conditions and Corresponding Strategies of Vegetation  Engineering</vt:lpstr>
      <vt:lpstr>Site Conditions and Corresponding Strategies of Vegetation  Engineering</vt:lpstr>
      <vt:lpstr>Site Conditions and Corresponding Strategies of Vegetation  Engineering</vt:lpstr>
      <vt:lpstr>Site Conditions and Corresponding Strategies of Vegetation  Engineering</vt:lpstr>
      <vt:lpstr>Site Conditions and Corresponding Strategies of Vegetation  Engineering</vt:lpstr>
      <vt:lpstr>Site Conditions and Corresponding Strategies of Vegetation  Engineering</vt:lpstr>
      <vt:lpstr>Site Conditions and Corresponding Strategies of Vegetation  Engineering</vt:lpstr>
      <vt:lpstr>Base Site Conditions and Vegetation Engineering Treatment</vt:lpstr>
      <vt:lpstr>Base Site Conditions and Vegetation Engineering Treatment</vt:lpstr>
      <vt:lpstr>Base Site Conditions and Vegetation Engineering Treatment</vt:lpstr>
      <vt:lpstr>Base Site Conditions and Vegetation Engineering Treatment</vt:lpstr>
      <vt:lpstr>Base Site Conditions and Vegetation Engineering Treatment</vt:lpstr>
      <vt:lpstr>Base Site Conditions and Vegetation Engineering Treatment</vt:lpstr>
      <vt:lpstr>Guest Soil</vt:lpstr>
      <vt:lpstr>Guest Soil</vt:lpstr>
      <vt:lpstr>PowerPoint 簡報</vt:lpstr>
      <vt:lpstr>Outline</vt:lpstr>
      <vt:lpstr>Types of Vegetation Survey</vt:lpstr>
      <vt:lpstr>Types of Vegetation Survey</vt:lpstr>
      <vt:lpstr>Types of Vegetation Survey</vt:lpstr>
      <vt:lpstr>Qualitative survey of plant communities</vt:lpstr>
      <vt:lpstr>Qualitative survey of plant communities</vt:lpstr>
      <vt:lpstr>Qualitative survey of plant communities</vt:lpstr>
      <vt:lpstr>Quantitative survey of plant communities</vt:lpstr>
      <vt:lpstr>Quantitative survey of plant communities</vt:lpstr>
      <vt:lpstr>Quantitative survey of plant communities</vt:lpstr>
      <vt:lpstr>Quantitative survey of plant communities</vt:lpstr>
      <vt:lpstr>Quantitative survey of plant communities</vt:lpstr>
      <vt:lpstr>Quantitative survey of plant communities</vt:lpstr>
      <vt:lpstr>Quantitative survey of plant communities</vt:lpstr>
      <vt:lpstr>Quantitative survey of plant communities</vt:lpstr>
      <vt:lpstr>Quantitative survey of plant communities</vt:lpstr>
      <vt:lpstr>Quantitative survey of plant communities</vt:lpstr>
      <vt:lpstr>Analysis and Application of Vegetation Data</vt:lpstr>
      <vt:lpstr>Analysis and Application of Vegetation Data</vt:lpstr>
      <vt:lpstr>Analysis and Application of Vegetation Data</vt:lpstr>
      <vt:lpstr>Analysis and Application of Vegetation Data</vt:lpstr>
      <vt:lpstr>Analysis and Application of Vegetation Data</vt:lpstr>
      <vt:lpstr>Analysis and Application of Vegetation Data</vt:lpstr>
      <vt:lpstr>Analysis and Application of Vegetation Data</vt:lpstr>
      <vt:lpstr>Analysis and Application of Vegetation Data</vt:lpstr>
      <vt:lpstr>Analysis and Application of Vegetation Data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Registered User</dc:creator>
  <cp:lastModifiedBy>Mei</cp:lastModifiedBy>
  <cp:revision>2</cp:revision>
  <dcterms:created xsi:type="dcterms:W3CDTF">2022-12-23T07:23:07Z</dcterms:created>
  <dcterms:modified xsi:type="dcterms:W3CDTF">2022-12-23T07:34:48Z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2022-08-29T00:00:00Z</vt:filetime>
  </property>
  <property fmtid="{D5CDD505-2E9C-101B-9397-08002B2CF9AE}" pid="3" name="Creator">
    <vt:lpwstr>Acrobat PDFMaker 20 for PowerPoint</vt:lpwstr>
  </property>
  <property fmtid="{D5CDD505-2E9C-101B-9397-08002B2CF9AE}" pid="4" name="LastSaved">
    <vt:filetime>2022-12-23T00:00:00Z</vt:filetime>
  </property>
</Properties>
</file>