
<file path=[Content_Types].xml><?xml version="1.0" encoding="utf-8"?>
<Types xmlns="http://schemas.openxmlformats.org/package/2006/content-types">
  <Default Extension="tmp" ContentType="image/png"/>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60" r:id="rId4"/>
  </p:sldMasterIdLst>
  <p:notesMasterIdLst>
    <p:notesMasterId r:id="rId99"/>
  </p:notesMasterIdLst>
  <p:handoutMasterIdLst>
    <p:handoutMasterId r:id="rId100"/>
  </p:handoutMasterIdLst>
  <p:sldIdLst>
    <p:sldId id="266" r:id="rId5"/>
    <p:sldId id="267" r:id="rId6"/>
    <p:sldId id="268" r:id="rId7"/>
    <p:sldId id="271" r:id="rId8"/>
    <p:sldId id="269" r:id="rId9"/>
    <p:sldId id="273" r:id="rId10"/>
    <p:sldId id="274" r:id="rId11"/>
    <p:sldId id="275" r:id="rId12"/>
    <p:sldId id="276" r:id="rId13"/>
    <p:sldId id="277" r:id="rId14"/>
    <p:sldId id="278" r:id="rId15"/>
    <p:sldId id="280" r:id="rId16"/>
    <p:sldId id="281" r:id="rId17"/>
    <p:sldId id="279" r:id="rId18"/>
    <p:sldId id="282" r:id="rId19"/>
    <p:sldId id="283" r:id="rId20"/>
    <p:sldId id="284" r:id="rId21"/>
    <p:sldId id="285" r:id="rId22"/>
    <p:sldId id="286" r:id="rId23"/>
    <p:sldId id="287" r:id="rId24"/>
    <p:sldId id="288" r:id="rId25"/>
    <p:sldId id="289" r:id="rId26"/>
    <p:sldId id="290" r:id="rId27"/>
    <p:sldId id="292" r:id="rId28"/>
    <p:sldId id="291" r:id="rId29"/>
    <p:sldId id="293" r:id="rId30"/>
    <p:sldId id="294" r:id="rId31"/>
    <p:sldId id="295" r:id="rId32"/>
    <p:sldId id="297" r:id="rId33"/>
    <p:sldId id="296" r:id="rId34"/>
    <p:sldId id="341" r:id="rId35"/>
    <p:sldId id="298" r:id="rId36"/>
    <p:sldId id="299" r:id="rId37"/>
    <p:sldId id="300" r:id="rId38"/>
    <p:sldId id="301" r:id="rId39"/>
    <p:sldId id="302" r:id="rId40"/>
    <p:sldId id="303" r:id="rId41"/>
    <p:sldId id="304" r:id="rId42"/>
    <p:sldId id="305" r:id="rId43"/>
    <p:sldId id="306" r:id="rId44"/>
    <p:sldId id="307" r:id="rId45"/>
    <p:sldId id="308" r:id="rId46"/>
    <p:sldId id="309" r:id="rId47"/>
    <p:sldId id="310" r:id="rId48"/>
    <p:sldId id="311" r:id="rId49"/>
    <p:sldId id="312" r:id="rId50"/>
    <p:sldId id="313" r:id="rId51"/>
    <p:sldId id="314" r:id="rId52"/>
    <p:sldId id="315" r:id="rId53"/>
    <p:sldId id="316" r:id="rId54"/>
    <p:sldId id="317" r:id="rId55"/>
    <p:sldId id="318" r:id="rId56"/>
    <p:sldId id="319" r:id="rId57"/>
    <p:sldId id="320" r:id="rId58"/>
    <p:sldId id="321" r:id="rId59"/>
    <p:sldId id="322" r:id="rId60"/>
    <p:sldId id="323" r:id="rId61"/>
    <p:sldId id="324" r:id="rId62"/>
    <p:sldId id="325" r:id="rId63"/>
    <p:sldId id="326" r:id="rId64"/>
    <p:sldId id="327" r:id="rId65"/>
    <p:sldId id="328" r:id="rId66"/>
    <p:sldId id="329" r:id="rId67"/>
    <p:sldId id="330" r:id="rId68"/>
    <p:sldId id="331" r:id="rId69"/>
    <p:sldId id="332" r:id="rId70"/>
    <p:sldId id="333" r:id="rId71"/>
    <p:sldId id="334" r:id="rId72"/>
    <p:sldId id="335" r:id="rId73"/>
    <p:sldId id="336" r:id="rId74"/>
    <p:sldId id="337" r:id="rId75"/>
    <p:sldId id="338" r:id="rId76"/>
    <p:sldId id="339" r:id="rId77"/>
    <p:sldId id="340" r:id="rId78"/>
    <p:sldId id="342" r:id="rId79"/>
    <p:sldId id="343" r:id="rId80"/>
    <p:sldId id="344" r:id="rId81"/>
    <p:sldId id="345" r:id="rId82"/>
    <p:sldId id="346" r:id="rId83"/>
    <p:sldId id="347" r:id="rId84"/>
    <p:sldId id="348" r:id="rId85"/>
    <p:sldId id="349" r:id="rId86"/>
    <p:sldId id="350" r:id="rId87"/>
    <p:sldId id="351" r:id="rId88"/>
    <p:sldId id="352" r:id="rId89"/>
    <p:sldId id="353" r:id="rId90"/>
    <p:sldId id="354" r:id="rId91"/>
    <p:sldId id="355" r:id="rId92"/>
    <p:sldId id="356" r:id="rId93"/>
    <p:sldId id="357" r:id="rId94"/>
    <p:sldId id="358" r:id="rId95"/>
    <p:sldId id="359" r:id="rId96"/>
    <p:sldId id="360" r:id="rId97"/>
    <p:sldId id="361" r:id="rId98"/>
  </p:sldIdLst>
  <p:sldSz cx="12192000" cy="6858000"/>
  <p:notesSz cx="6858000" cy="9144000"/>
  <p:defaultTextStyle>
    <a:defPPr rtl="0">
      <a:defRPr lang="zh-tw"/>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7" autoAdjust="0"/>
    <p:restoredTop sz="96391" autoAdjust="0"/>
  </p:normalViewPr>
  <p:slideViewPr>
    <p:cSldViewPr snapToGrid="0">
      <p:cViewPr varScale="1">
        <p:scale>
          <a:sx n="84" d="100"/>
          <a:sy n="84" d="100"/>
        </p:scale>
        <p:origin x="144" y="162"/>
      </p:cViewPr>
      <p:guideLst/>
    </p:cSldViewPr>
  </p:slideViewPr>
  <p:notesTextViewPr>
    <p:cViewPr>
      <p:scale>
        <a:sx n="1" d="1"/>
        <a:sy n="1" d="1"/>
      </p:scale>
      <p:origin x="0" y="0"/>
    </p:cViewPr>
  </p:notesTextViewPr>
  <p:sorterViewPr>
    <p:cViewPr varScale="1">
      <p:scale>
        <a:sx n="100" d="100"/>
        <a:sy n="100" d="100"/>
      </p:scale>
      <p:origin x="0" y="0"/>
    </p:cViewPr>
  </p:sorterViewPr>
  <p:notesViewPr>
    <p:cSldViewPr snapToGrid="0">
      <p:cViewPr varScale="1">
        <p:scale>
          <a:sx n="87" d="100"/>
          <a:sy n="87" d="100"/>
        </p:scale>
        <p:origin x="3090"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viewProps" Target="viewProps.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103"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notesMaster" Target="notesMasters/notesMaster1.xml"/><Relationship Id="rId10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預留位置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zh-TW" altLang="en-US" dirty="0">
              <a:latin typeface="Microsoft JhengHei UI" panose="020B0604030504040204" pitchFamily="34" charset="-120"/>
              <a:ea typeface="Microsoft JhengHei UI" panose="020B0604030504040204" pitchFamily="34" charset="-120"/>
            </a:endParaRPr>
          </a:p>
        </p:txBody>
      </p:sp>
      <p:sp>
        <p:nvSpPr>
          <p:cNvPr id="3" name="日期版面配置區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B7620901-1867-40F1-80FE-47C8713E5CF1}" type="datetime1">
              <a:rPr lang="zh-TW" altLang="en-US" smtClean="0">
                <a:latin typeface="Microsoft JhengHei UI" panose="020B0604030504040204" pitchFamily="34" charset="-120"/>
                <a:ea typeface="Microsoft JhengHei UI" panose="020B0604030504040204" pitchFamily="34" charset="-120"/>
              </a:rPr>
              <a:t>2022/12/23</a:t>
            </a:fld>
            <a:endParaRPr lang="zh-TW" altLang="en-US" dirty="0">
              <a:latin typeface="Microsoft JhengHei UI" panose="020B0604030504040204" pitchFamily="34" charset="-120"/>
              <a:ea typeface="Microsoft JhengHei UI" panose="020B0604030504040204" pitchFamily="34" charset="-120"/>
            </a:endParaRPr>
          </a:p>
        </p:txBody>
      </p:sp>
      <p:sp>
        <p:nvSpPr>
          <p:cNvPr id="4" name="頁尾版面配置區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zh-TW" altLang="en-US" dirty="0">
              <a:latin typeface="Microsoft JhengHei UI" panose="020B0604030504040204" pitchFamily="34" charset="-120"/>
              <a:ea typeface="Microsoft JhengHei UI" panose="020B0604030504040204" pitchFamily="34" charset="-120"/>
            </a:endParaRPr>
          </a:p>
        </p:txBody>
      </p:sp>
      <p:sp>
        <p:nvSpPr>
          <p:cNvPr id="5" name="投影片編號預留位置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64C531EA-3B14-40B9-94EF-FFD37E10845B}" type="slidenum">
              <a:rPr lang="en-US" altLang="zh-TW" smtClean="0">
                <a:latin typeface="Microsoft JhengHei UI" panose="020B0604030504040204" pitchFamily="34" charset="-120"/>
                <a:ea typeface="Microsoft JhengHei UI" panose="020B0604030504040204" pitchFamily="34" charset="-120"/>
              </a:rPr>
              <a:t>‹#›</a:t>
            </a:fld>
            <a:endParaRPr lang="zh-TW" altLang="en-US" dirty="0">
              <a:latin typeface="Microsoft JhengHei UI" panose="020B0604030504040204" pitchFamily="34" charset="-120"/>
              <a:ea typeface="Microsoft JhengHei UI" panose="020B0604030504040204" pitchFamily="34" charset="-120"/>
            </a:endParaRPr>
          </a:p>
        </p:txBody>
      </p:sp>
    </p:spTree>
    <p:extLst>
      <p:ext uri="{BB962C8B-B14F-4D97-AF65-F5344CB8AC3E}">
        <p14:creationId xmlns:p14="http://schemas.microsoft.com/office/powerpoint/2010/main" val="125319077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預留位置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Microsoft JhengHei UI" panose="020B0604030504040204" pitchFamily="34" charset="-120"/>
                <a:ea typeface="Microsoft JhengHei UI" panose="020B0604030504040204" pitchFamily="34" charset="-120"/>
              </a:defRPr>
            </a:lvl1pPr>
          </a:lstStyle>
          <a:p>
            <a:endParaRPr lang="zh-TW" altLang="en-US" noProof="0" dirty="0"/>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Microsoft JhengHei UI" panose="020B0604030504040204" pitchFamily="34" charset="-120"/>
                <a:ea typeface="Microsoft JhengHei UI" panose="020B0604030504040204" pitchFamily="34" charset="-120"/>
              </a:defRPr>
            </a:lvl1pPr>
          </a:lstStyle>
          <a:p>
            <a:fld id="{252B3E04-C23A-4C1F-BFB4-102D2E70A945}" type="datetime1">
              <a:rPr lang="zh-TW" altLang="en-US" noProof="0" smtClean="0"/>
              <a:t>2022/12/23</a:t>
            </a:fld>
            <a:endParaRPr lang="zh-TW" altLang="en-US" noProof="0" dirty="0"/>
          </a:p>
        </p:txBody>
      </p:sp>
      <p:sp>
        <p:nvSpPr>
          <p:cNvPr id="4" name="投影片圖像版面配置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zh-TW" altLang="en-US" noProof="0" dirty="0"/>
          </a:p>
        </p:txBody>
      </p:sp>
      <p:sp>
        <p:nvSpPr>
          <p:cNvPr id="5" name="備忘稿預留位置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zh-TW" altLang="en-US" noProof="0" dirty="0"/>
              <a:t>按一下以編輯母片文字樣式</a:t>
            </a:r>
          </a:p>
          <a:p>
            <a:pPr lvl="1" rtl="0"/>
            <a:r>
              <a:rPr lang="zh-TW" altLang="en-US" noProof="0" dirty="0"/>
              <a:t>第二層</a:t>
            </a:r>
          </a:p>
          <a:p>
            <a:pPr lvl="2" rtl="0"/>
            <a:r>
              <a:rPr lang="zh-TW" altLang="en-US" noProof="0" dirty="0"/>
              <a:t>第三層</a:t>
            </a:r>
          </a:p>
          <a:p>
            <a:pPr lvl="3" rtl="0"/>
            <a:r>
              <a:rPr lang="zh-TW" altLang="en-US" noProof="0" dirty="0"/>
              <a:t>第四層</a:t>
            </a:r>
          </a:p>
          <a:p>
            <a:pPr lvl="4" rtl="0"/>
            <a:r>
              <a:rPr lang="zh-TW" altLang="en-US" noProof="0" dirty="0"/>
              <a:t>第五層</a:t>
            </a:r>
          </a:p>
        </p:txBody>
      </p:sp>
      <p:sp>
        <p:nvSpPr>
          <p:cNvPr id="6" name="頁尾預留位置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Microsoft JhengHei UI" panose="020B0604030504040204" pitchFamily="34" charset="-120"/>
                <a:ea typeface="Microsoft JhengHei UI" panose="020B0604030504040204" pitchFamily="34" charset="-120"/>
              </a:defRPr>
            </a:lvl1pPr>
          </a:lstStyle>
          <a:p>
            <a:endParaRPr lang="zh-TW" altLang="en-US" noProof="0" dirty="0"/>
          </a:p>
        </p:txBody>
      </p:sp>
      <p:sp>
        <p:nvSpPr>
          <p:cNvPr id="7" name="投影片編號預留位置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Microsoft JhengHei UI" panose="020B0604030504040204" pitchFamily="34" charset="-120"/>
                <a:ea typeface="Microsoft JhengHei UI" panose="020B0604030504040204" pitchFamily="34" charset="-120"/>
              </a:defRPr>
            </a:lvl1pPr>
          </a:lstStyle>
          <a:p>
            <a:fld id="{3733D7A2-C585-48BF-BF8C-C21FDC051F77}" type="slidenum">
              <a:rPr lang="en-US" altLang="zh-TW" noProof="0" smtClean="0"/>
              <a:pPr/>
              <a:t>‹#›</a:t>
            </a:fld>
            <a:endParaRPr lang="zh-TW" altLang="en-US" noProof="0" dirty="0"/>
          </a:p>
        </p:txBody>
      </p:sp>
    </p:spTree>
    <p:extLst>
      <p:ext uri="{BB962C8B-B14F-4D97-AF65-F5344CB8AC3E}">
        <p14:creationId xmlns:p14="http://schemas.microsoft.com/office/powerpoint/2010/main" val="1372662036"/>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icrosoft JhengHei UI" panose="020B0604030504040204" pitchFamily="34" charset="-120"/>
        <a:ea typeface="Microsoft JhengHei UI" panose="020B0604030504040204" pitchFamily="34" charset="-120"/>
        <a:cs typeface="+mn-cs"/>
      </a:defRPr>
    </a:lvl1pPr>
    <a:lvl2pPr marL="457200" algn="l" defTabSz="914400" rtl="0" eaLnBrk="1" latinLnBrk="0" hangingPunct="1">
      <a:defRPr sz="1200" kern="1200">
        <a:solidFill>
          <a:schemeClr val="tx1"/>
        </a:solidFill>
        <a:latin typeface="Microsoft JhengHei UI" panose="020B0604030504040204" pitchFamily="34" charset="-120"/>
        <a:ea typeface="Microsoft JhengHei UI" panose="020B0604030504040204" pitchFamily="34" charset="-120"/>
        <a:cs typeface="+mn-cs"/>
      </a:defRPr>
    </a:lvl2pPr>
    <a:lvl3pPr marL="914400" algn="l" defTabSz="914400" rtl="0" eaLnBrk="1" latinLnBrk="0" hangingPunct="1">
      <a:defRPr sz="1200" kern="1200">
        <a:solidFill>
          <a:schemeClr val="tx1"/>
        </a:solidFill>
        <a:latin typeface="Microsoft JhengHei UI" panose="020B0604030504040204" pitchFamily="34" charset="-120"/>
        <a:ea typeface="Microsoft JhengHei UI" panose="020B0604030504040204" pitchFamily="34" charset="-120"/>
        <a:cs typeface="+mn-cs"/>
      </a:defRPr>
    </a:lvl3pPr>
    <a:lvl4pPr marL="1371600" algn="l" defTabSz="914400" rtl="0" eaLnBrk="1" latinLnBrk="0" hangingPunct="1">
      <a:defRPr sz="1200" kern="1200">
        <a:solidFill>
          <a:schemeClr val="tx1"/>
        </a:solidFill>
        <a:latin typeface="Microsoft JhengHei UI" panose="020B0604030504040204" pitchFamily="34" charset="-120"/>
        <a:ea typeface="Microsoft JhengHei UI" panose="020B0604030504040204" pitchFamily="34" charset="-120"/>
        <a:cs typeface="+mn-cs"/>
      </a:defRPr>
    </a:lvl4pPr>
    <a:lvl5pPr marL="1828800" algn="l" defTabSz="914400" rtl="0" eaLnBrk="1" latinLnBrk="0" hangingPunct="1">
      <a:defRPr sz="1200" kern="1200">
        <a:solidFill>
          <a:schemeClr val="tx1"/>
        </a:solidFill>
        <a:latin typeface="Microsoft JhengHei UI" panose="020B0604030504040204" pitchFamily="34" charset="-120"/>
        <a:ea typeface="Microsoft JhengHei UI" panose="020B0604030504040204" pitchFamily="34"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預留位置 2"/>
          <p:cNvSpPr>
            <a:spLocks noGrp="1"/>
          </p:cNvSpPr>
          <p:nvPr>
            <p:ph type="body" idx="1"/>
          </p:nvPr>
        </p:nvSpPr>
        <p:spPr/>
        <p:txBody>
          <a:bodyPr rtlCol="0"/>
          <a:lstStyle/>
          <a:p>
            <a:pPr rtl="0"/>
            <a:endParaRPr lang="zh-TW" altLang="en-US" dirty="0">
              <a:latin typeface="Microsoft JhengHei UI" panose="020B0604030504040204" pitchFamily="34" charset="-120"/>
              <a:ea typeface="Microsoft JhengHei UI" panose="020B0604030504040204" pitchFamily="34" charset="-120"/>
            </a:endParaRPr>
          </a:p>
        </p:txBody>
      </p:sp>
      <p:sp>
        <p:nvSpPr>
          <p:cNvPr id="4" name="投影片編號預留位置 3"/>
          <p:cNvSpPr>
            <a:spLocks noGrp="1"/>
          </p:cNvSpPr>
          <p:nvPr>
            <p:ph type="sldNum" sz="quarter" idx="10"/>
          </p:nvPr>
        </p:nvSpPr>
        <p:spPr/>
        <p:txBody>
          <a:bodyPr rtlCol="0"/>
          <a:lstStyle/>
          <a:p>
            <a:pPr rtl="0"/>
            <a:fld id="{3733D7A2-C585-48BF-BF8C-C21FDC051F77}" type="slidenum">
              <a:rPr lang="en-US" altLang="zh-TW" smtClean="0">
                <a:latin typeface="Microsoft JhengHei UI" panose="020B0604030504040204" pitchFamily="34" charset="-120"/>
                <a:ea typeface="Microsoft JhengHei UI" panose="020B0604030504040204" pitchFamily="34" charset="-120"/>
              </a:rPr>
              <a:t>1</a:t>
            </a:fld>
            <a:endParaRPr lang="zh-TW" altLang="en-US" dirty="0">
              <a:latin typeface="Microsoft JhengHei UI" panose="020B0604030504040204" pitchFamily="34" charset="-120"/>
              <a:ea typeface="Microsoft JhengHei UI" panose="020B0604030504040204" pitchFamily="34" charset="-120"/>
            </a:endParaRPr>
          </a:p>
        </p:txBody>
      </p:sp>
    </p:spTree>
    <p:extLst>
      <p:ext uri="{BB962C8B-B14F-4D97-AF65-F5344CB8AC3E}">
        <p14:creationId xmlns:p14="http://schemas.microsoft.com/office/powerpoint/2010/main" val="40133325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3F63C9B5-5A25-4E78-946B-5B96EC024A85}" type="slidenum">
              <a:rPr lang="zh-TW" altLang="en-US" smtClean="0"/>
              <a:t>78</a:t>
            </a:fld>
            <a:endParaRPr lang="zh-TW" altLang="en-US"/>
          </a:p>
        </p:txBody>
      </p:sp>
    </p:spTree>
    <p:extLst>
      <p:ext uri="{BB962C8B-B14F-4D97-AF65-F5344CB8AC3E}">
        <p14:creationId xmlns:p14="http://schemas.microsoft.com/office/powerpoint/2010/main" val="26852764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投影片圖像版面配置區 1"/>
          <p:cNvSpPr>
            <a:spLocks noGrp="1" noRot="1" noChangeAspect="1" noChangeArrowheads="1" noTextEdit="1"/>
          </p:cNvSpPr>
          <p:nvPr>
            <p:ph type="sldImg"/>
          </p:nvPr>
        </p:nvSpPr>
        <p:spPr>
          <a:xfrm>
            <a:off x="758825" y="358775"/>
            <a:ext cx="8178800" cy="4602163"/>
          </a:xfrm>
          <a:ln/>
        </p:spPr>
      </p:sp>
      <p:sp>
        <p:nvSpPr>
          <p:cNvPr id="16387" name="備忘稿版面配置區 2"/>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Lst>
        </p:spPr>
        <p:txBody>
          <a:bodyPr/>
          <a:lstStyle/>
          <a:p>
            <a:endParaRPr lang="zh-TW" altLang="en-US">
              <a:latin typeface="Arial" pitchFamily="34" charset="0"/>
            </a:endParaRPr>
          </a:p>
        </p:txBody>
      </p:sp>
      <p:sp>
        <p:nvSpPr>
          <p:cNvPr id="16388"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1225">
              <a:defRPr kumimoji="1" sz="1400" b="1">
                <a:solidFill>
                  <a:srgbClr val="0033CC"/>
                </a:solidFill>
                <a:latin typeface="標楷體" pitchFamily="65" charset="-120"/>
                <a:ea typeface="新細明體" pitchFamily="18" charset="-120"/>
              </a:defRPr>
            </a:lvl1pPr>
            <a:lvl2pPr marL="742950" indent="-285750" defTabSz="911225">
              <a:defRPr kumimoji="1" sz="1400" b="1">
                <a:solidFill>
                  <a:srgbClr val="0033CC"/>
                </a:solidFill>
                <a:latin typeface="標楷體" pitchFamily="65" charset="-120"/>
                <a:ea typeface="新細明體" pitchFamily="18" charset="-120"/>
              </a:defRPr>
            </a:lvl2pPr>
            <a:lvl3pPr marL="1143000" indent="-228600" defTabSz="911225">
              <a:defRPr kumimoji="1" sz="1400" b="1">
                <a:solidFill>
                  <a:srgbClr val="0033CC"/>
                </a:solidFill>
                <a:latin typeface="標楷體" pitchFamily="65" charset="-120"/>
                <a:ea typeface="新細明體" pitchFamily="18" charset="-120"/>
              </a:defRPr>
            </a:lvl3pPr>
            <a:lvl4pPr marL="1600200" indent="-228600" defTabSz="911225">
              <a:defRPr kumimoji="1" sz="1400" b="1">
                <a:solidFill>
                  <a:srgbClr val="0033CC"/>
                </a:solidFill>
                <a:latin typeface="標楷體" pitchFamily="65" charset="-120"/>
                <a:ea typeface="新細明體" pitchFamily="18" charset="-120"/>
              </a:defRPr>
            </a:lvl4pPr>
            <a:lvl5pPr marL="2057400" indent="-228600" defTabSz="911225">
              <a:defRPr kumimoji="1" sz="1400" b="1">
                <a:solidFill>
                  <a:srgbClr val="0033CC"/>
                </a:solidFill>
                <a:latin typeface="標楷體" pitchFamily="65" charset="-120"/>
                <a:ea typeface="新細明體" pitchFamily="18" charset="-120"/>
              </a:defRPr>
            </a:lvl5pPr>
            <a:lvl6pPr marL="2514600" indent="-228600" defTabSz="911225" eaLnBrk="0" fontAlgn="base" hangingPunct="0">
              <a:spcBef>
                <a:spcPct val="0"/>
              </a:spcBef>
              <a:spcAft>
                <a:spcPct val="0"/>
              </a:spcAft>
              <a:defRPr kumimoji="1" sz="1400" b="1">
                <a:solidFill>
                  <a:srgbClr val="0033CC"/>
                </a:solidFill>
                <a:latin typeface="標楷體" pitchFamily="65" charset="-120"/>
                <a:ea typeface="新細明體" pitchFamily="18" charset="-120"/>
              </a:defRPr>
            </a:lvl6pPr>
            <a:lvl7pPr marL="2971800" indent="-228600" defTabSz="911225" eaLnBrk="0" fontAlgn="base" hangingPunct="0">
              <a:spcBef>
                <a:spcPct val="0"/>
              </a:spcBef>
              <a:spcAft>
                <a:spcPct val="0"/>
              </a:spcAft>
              <a:defRPr kumimoji="1" sz="1400" b="1">
                <a:solidFill>
                  <a:srgbClr val="0033CC"/>
                </a:solidFill>
                <a:latin typeface="標楷體" pitchFamily="65" charset="-120"/>
                <a:ea typeface="新細明體" pitchFamily="18" charset="-120"/>
              </a:defRPr>
            </a:lvl7pPr>
            <a:lvl8pPr marL="3429000" indent="-228600" defTabSz="911225" eaLnBrk="0" fontAlgn="base" hangingPunct="0">
              <a:spcBef>
                <a:spcPct val="0"/>
              </a:spcBef>
              <a:spcAft>
                <a:spcPct val="0"/>
              </a:spcAft>
              <a:defRPr kumimoji="1" sz="1400" b="1">
                <a:solidFill>
                  <a:srgbClr val="0033CC"/>
                </a:solidFill>
                <a:latin typeface="標楷體" pitchFamily="65" charset="-120"/>
                <a:ea typeface="新細明體" pitchFamily="18" charset="-120"/>
              </a:defRPr>
            </a:lvl8pPr>
            <a:lvl9pPr marL="3886200" indent="-228600" defTabSz="911225" eaLnBrk="0" fontAlgn="base" hangingPunct="0">
              <a:spcBef>
                <a:spcPct val="0"/>
              </a:spcBef>
              <a:spcAft>
                <a:spcPct val="0"/>
              </a:spcAft>
              <a:defRPr kumimoji="1" sz="1400" b="1">
                <a:solidFill>
                  <a:srgbClr val="0033CC"/>
                </a:solidFill>
                <a:latin typeface="標楷體" pitchFamily="65" charset="-120"/>
                <a:ea typeface="新細明體" pitchFamily="18" charset="-120"/>
              </a:defRPr>
            </a:lvl9pPr>
          </a:lstStyle>
          <a:p>
            <a:fld id="{84B90557-0184-49B3-A5A3-F5F490177B6A}" type="slidenum">
              <a:rPr lang="en-US" altLang="zh-TW" sz="1200" b="0">
                <a:solidFill>
                  <a:schemeClr val="tx1"/>
                </a:solidFill>
                <a:latin typeface="Arial" pitchFamily="34" charset="0"/>
              </a:rPr>
              <a:pPr/>
              <a:t>94</a:t>
            </a:fld>
            <a:endParaRPr lang="en-US" altLang="zh-TW" sz="1200" b="0">
              <a:solidFill>
                <a:schemeClr val="tx1"/>
              </a:solidFill>
              <a:latin typeface="Arial" pitchFamily="34" charset="0"/>
            </a:endParaRPr>
          </a:p>
        </p:txBody>
      </p:sp>
    </p:spTree>
    <p:extLst>
      <p:ext uri="{BB962C8B-B14F-4D97-AF65-F5344CB8AC3E}">
        <p14:creationId xmlns:p14="http://schemas.microsoft.com/office/powerpoint/2010/main" val="628742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1524000" y="1122363"/>
            <a:ext cx="9144000" cy="2387600"/>
          </a:xfrm>
        </p:spPr>
        <p:txBody>
          <a:bodyPr anchor="b"/>
          <a:lstStyle>
            <a:lvl1pPr algn="ctr">
              <a:defRPr sz="6000"/>
            </a:lvl1p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pPr rtl="0"/>
            <a:fld id="{2FCD92A5-F049-4936-9DD4-2EBFCBE6EC70}" type="datetime1">
              <a:rPr lang="zh-TW" altLang="en-US" noProof="0" smtClean="0"/>
              <a:t>2022/12/23</a:t>
            </a:fld>
            <a:endParaRPr lang="zh-TW" altLang="en-US" noProof="0" dirty="0"/>
          </a:p>
        </p:txBody>
      </p:sp>
      <p:sp>
        <p:nvSpPr>
          <p:cNvPr id="5" name="頁尾版面配置區 4"/>
          <p:cNvSpPr>
            <a:spLocks noGrp="1"/>
          </p:cNvSpPr>
          <p:nvPr>
            <p:ph type="ftr" sz="quarter" idx="11"/>
          </p:nvPr>
        </p:nvSpPr>
        <p:spPr/>
        <p:txBody>
          <a:bodyPr/>
          <a:lstStyle/>
          <a:p>
            <a:pPr rtl="0"/>
            <a:endParaRPr lang="zh-TW" altLang="en-US" noProof="0" dirty="0"/>
          </a:p>
        </p:txBody>
      </p:sp>
      <p:sp>
        <p:nvSpPr>
          <p:cNvPr id="6" name="投影片編號版面配置區 5"/>
          <p:cNvSpPr>
            <a:spLocks noGrp="1"/>
          </p:cNvSpPr>
          <p:nvPr>
            <p:ph type="sldNum" sz="quarter" idx="12"/>
          </p:nvPr>
        </p:nvSpPr>
        <p:spPr/>
        <p:txBody>
          <a:bodyPr/>
          <a:lstStyle/>
          <a:p>
            <a:pPr rtl="0"/>
            <a:fld id="{69E57DC2-970A-4B3E-BB1C-7A09969E49DF}" type="slidenum">
              <a:rPr lang="en-US" altLang="zh-TW" noProof="0" smtClean="0"/>
              <a:pPr/>
              <a:t>‹#›</a:t>
            </a:fld>
            <a:endParaRPr lang="zh-TW" altLang="en-US" noProof="0" dirty="0"/>
          </a:p>
        </p:txBody>
      </p:sp>
    </p:spTree>
    <p:extLst>
      <p:ext uri="{BB962C8B-B14F-4D97-AF65-F5344CB8AC3E}">
        <p14:creationId xmlns:p14="http://schemas.microsoft.com/office/powerpoint/2010/main" val="3833120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592280CE-A48A-4044-8A3C-B89F8CF1325A}" type="datetime1">
              <a:rPr lang="zh-TW" altLang="en-US" noProof="0" smtClean="0"/>
              <a:t>2022/12/23</a:t>
            </a:fld>
            <a:endParaRPr lang="zh-TW" altLang="en-US" noProof="0" dirty="0"/>
          </a:p>
        </p:txBody>
      </p:sp>
      <p:sp>
        <p:nvSpPr>
          <p:cNvPr id="5" name="頁尾版面配置區 4"/>
          <p:cNvSpPr>
            <a:spLocks noGrp="1"/>
          </p:cNvSpPr>
          <p:nvPr>
            <p:ph type="ftr" sz="quarter" idx="11"/>
          </p:nvPr>
        </p:nvSpPr>
        <p:spPr/>
        <p:txBody>
          <a:bodyPr/>
          <a:lstStyle/>
          <a:p>
            <a:endParaRPr lang="zh-TW" altLang="en-US" noProof="0" dirty="0"/>
          </a:p>
        </p:txBody>
      </p:sp>
      <p:sp>
        <p:nvSpPr>
          <p:cNvPr id="6" name="投影片編號版面配置區 5"/>
          <p:cNvSpPr>
            <a:spLocks noGrp="1"/>
          </p:cNvSpPr>
          <p:nvPr>
            <p:ph type="sldNum" sz="quarter" idx="12"/>
          </p:nvPr>
        </p:nvSpPr>
        <p:spPr/>
        <p:txBody>
          <a:bodyPr/>
          <a:lstStyle/>
          <a:p>
            <a:fld id="{69E57DC2-970A-4B3E-BB1C-7A09969E49DF}" type="slidenum">
              <a:rPr lang="en-US" altLang="zh-TW" noProof="0" smtClean="0"/>
              <a:pPr/>
              <a:t>‹#›</a:t>
            </a:fld>
            <a:endParaRPr lang="zh-TW" altLang="en-US" noProof="0" dirty="0"/>
          </a:p>
        </p:txBody>
      </p:sp>
    </p:spTree>
    <p:extLst>
      <p:ext uri="{BB962C8B-B14F-4D97-AF65-F5344CB8AC3E}">
        <p14:creationId xmlns:p14="http://schemas.microsoft.com/office/powerpoint/2010/main" val="1714018225"/>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831850" y="1709738"/>
            <a:ext cx="10515600" cy="2852737"/>
          </a:xfrm>
        </p:spPr>
        <p:txBody>
          <a:bodyPr anchor="b"/>
          <a:lstStyle>
            <a:lvl1pPr>
              <a:defRPr sz="6000"/>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smtClean="0"/>
              <a:t>編輯母片文字樣式</a:t>
            </a:r>
          </a:p>
        </p:txBody>
      </p:sp>
      <p:sp>
        <p:nvSpPr>
          <p:cNvPr id="4" name="日期版面配置區 3"/>
          <p:cNvSpPr>
            <a:spLocks noGrp="1"/>
          </p:cNvSpPr>
          <p:nvPr>
            <p:ph type="dt" sz="half" idx="10"/>
          </p:nvPr>
        </p:nvSpPr>
        <p:spPr/>
        <p:txBody>
          <a:bodyPr/>
          <a:lstStyle/>
          <a:p>
            <a:pPr rtl="0"/>
            <a:fld id="{EF1999C3-E5EA-4BCC-A741-486E3EB608B3}" type="datetime1">
              <a:rPr lang="zh-TW" altLang="en-US" noProof="0" smtClean="0"/>
              <a:t>2022/12/23</a:t>
            </a:fld>
            <a:endParaRPr lang="zh-TW" altLang="en-US" noProof="0" dirty="0"/>
          </a:p>
        </p:txBody>
      </p:sp>
      <p:sp>
        <p:nvSpPr>
          <p:cNvPr id="5" name="頁尾版面配置區 4"/>
          <p:cNvSpPr>
            <a:spLocks noGrp="1"/>
          </p:cNvSpPr>
          <p:nvPr>
            <p:ph type="ftr" sz="quarter" idx="11"/>
          </p:nvPr>
        </p:nvSpPr>
        <p:spPr/>
        <p:txBody>
          <a:bodyPr/>
          <a:lstStyle/>
          <a:p>
            <a:pPr rtl="0"/>
            <a:endParaRPr lang="zh-TW" altLang="en-US" noProof="0" dirty="0"/>
          </a:p>
        </p:txBody>
      </p:sp>
      <p:sp>
        <p:nvSpPr>
          <p:cNvPr id="6" name="投影片編號版面配置區 5"/>
          <p:cNvSpPr>
            <a:spLocks noGrp="1"/>
          </p:cNvSpPr>
          <p:nvPr>
            <p:ph type="sldNum" sz="quarter" idx="12"/>
          </p:nvPr>
        </p:nvSpPr>
        <p:spPr/>
        <p:txBody>
          <a:bodyPr/>
          <a:lstStyle/>
          <a:p>
            <a:pPr rtl="0"/>
            <a:fld id="{69E57DC2-970A-4B3E-BB1C-7A09969E49DF}" type="slidenum">
              <a:rPr lang="en-US" altLang="zh-TW" noProof="0" smtClean="0"/>
              <a:pPr/>
              <a:t>‹#›</a:t>
            </a:fld>
            <a:endParaRPr lang="zh-TW" altLang="en-US" noProof="0" dirty="0"/>
          </a:p>
        </p:txBody>
      </p:sp>
    </p:spTree>
    <p:extLst>
      <p:ext uri="{BB962C8B-B14F-4D97-AF65-F5344CB8AC3E}">
        <p14:creationId xmlns:p14="http://schemas.microsoft.com/office/powerpoint/2010/main" val="9636867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838200" y="1825625"/>
            <a:ext cx="5181600" cy="4351338"/>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6172200" y="1825625"/>
            <a:ext cx="5181600" cy="4351338"/>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592280CE-A48A-4044-8A3C-B89F8CF1325A}" type="datetime1">
              <a:rPr lang="zh-TW" altLang="en-US" noProof="0" smtClean="0"/>
              <a:t>2022/12/23</a:t>
            </a:fld>
            <a:endParaRPr lang="zh-TW" altLang="en-US" noProof="0" dirty="0"/>
          </a:p>
        </p:txBody>
      </p:sp>
      <p:sp>
        <p:nvSpPr>
          <p:cNvPr id="6" name="頁尾版面配置區 5"/>
          <p:cNvSpPr>
            <a:spLocks noGrp="1"/>
          </p:cNvSpPr>
          <p:nvPr>
            <p:ph type="ftr" sz="quarter" idx="11"/>
          </p:nvPr>
        </p:nvSpPr>
        <p:spPr/>
        <p:txBody>
          <a:bodyPr/>
          <a:lstStyle/>
          <a:p>
            <a:endParaRPr lang="zh-TW" altLang="en-US" noProof="0" dirty="0"/>
          </a:p>
        </p:txBody>
      </p:sp>
      <p:sp>
        <p:nvSpPr>
          <p:cNvPr id="7" name="投影片編號版面配置區 6"/>
          <p:cNvSpPr>
            <a:spLocks noGrp="1"/>
          </p:cNvSpPr>
          <p:nvPr>
            <p:ph type="sldNum" sz="quarter" idx="12"/>
          </p:nvPr>
        </p:nvSpPr>
        <p:spPr/>
        <p:txBody>
          <a:bodyPr/>
          <a:lstStyle/>
          <a:p>
            <a:fld id="{69E57DC2-970A-4B3E-BB1C-7A09969E49DF}" type="slidenum">
              <a:rPr lang="en-US" altLang="zh-TW" noProof="0" smtClean="0"/>
              <a:pPr/>
              <a:t>‹#›</a:t>
            </a:fld>
            <a:endParaRPr lang="zh-TW" altLang="en-US" noProof="0" dirty="0"/>
          </a:p>
        </p:txBody>
      </p:sp>
    </p:spTree>
    <p:extLst>
      <p:ext uri="{BB962C8B-B14F-4D97-AF65-F5344CB8AC3E}">
        <p14:creationId xmlns:p14="http://schemas.microsoft.com/office/powerpoint/2010/main" val="678757823"/>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839788" y="365125"/>
            <a:ext cx="10515600" cy="1325563"/>
          </a:xfrm>
        </p:spPr>
        <p:txBody>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4" name="內容版面配置區 3"/>
          <p:cNvSpPr>
            <a:spLocks noGrp="1"/>
          </p:cNvSpPr>
          <p:nvPr>
            <p:ph sz="half" idx="2"/>
          </p:nvPr>
        </p:nvSpPr>
        <p:spPr>
          <a:xfrm>
            <a:off x="839788" y="2505075"/>
            <a:ext cx="5157787" cy="3684588"/>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6" name="內容版面配置區 5"/>
          <p:cNvSpPr>
            <a:spLocks noGrp="1"/>
          </p:cNvSpPr>
          <p:nvPr>
            <p:ph sz="quarter" idx="4"/>
          </p:nvPr>
        </p:nvSpPr>
        <p:spPr>
          <a:xfrm>
            <a:off x="6172200" y="2505075"/>
            <a:ext cx="5183188" cy="3684588"/>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592280CE-A48A-4044-8A3C-B89F8CF1325A}" type="datetime1">
              <a:rPr lang="zh-TW" altLang="en-US" noProof="0" smtClean="0"/>
              <a:t>2022/12/23</a:t>
            </a:fld>
            <a:endParaRPr lang="zh-TW" altLang="en-US" noProof="0" dirty="0"/>
          </a:p>
        </p:txBody>
      </p:sp>
      <p:sp>
        <p:nvSpPr>
          <p:cNvPr id="8" name="頁尾版面配置區 7"/>
          <p:cNvSpPr>
            <a:spLocks noGrp="1"/>
          </p:cNvSpPr>
          <p:nvPr>
            <p:ph type="ftr" sz="quarter" idx="11"/>
          </p:nvPr>
        </p:nvSpPr>
        <p:spPr/>
        <p:txBody>
          <a:bodyPr/>
          <a:lstStyle/>
          <a:p>
            <a:endParaRPr lang="zh-TW" altLang="en-US" noProof="0" dirty="0"/>
          </a:p>
        </p:txBody>
      </p:sp>
      <p:sp>
        <p:nvSpPr>
          <p:cNvPr id="9" name="投影片編號版面配置區 8"/>
          <p:cNvSpPr>
            <a:spLocks noGrp="1"/>
          </p:cNvSpPr>
          <p:nvPr>
            <p:ph type="sldNum" sz="quarter" idx="12"/>
          </p:nvPr>
        </p:nvSpPr>
        <p:spPr/>
        <p:txBody>
          <a:bodyPr/>
          <a:lstStyle/>
          <a:p>
            <a:fld id="{69E57DC2-970A-4B3E-BB1C-7A09969E49DF}" type="slidenum">
              <a:rPr lang="en-US" altLang="zh-TW" noProof="0" smtClean="0"/>
              <a:pPr/>
              <a:t>‹#›</a:t>
            </a:fld>
            <a:endParaRPr lang="zh-TW" altLang="en-US" noProof="0" dirty="0"/>
          </a:p>
        </p:txBody>
      </p:sp>
    </p:spTree>
    <p:extLst>
      <p:ext uri="{BB962C8B-B14F-4D97-AF65-F5344CB8AC3E}">
        <p14:creationId xmlns:p14="http://schemas.microsoft.com/office/powerpoint/2010/main" val="3326122636"/>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pPr rtl="0"/>
            <a:fld id="{B9BB102E-ACB3-4C28-BA02-CD2CDDA93074}" type="datetime1">
              <a:rPr lang="zh-TW" altLang="en-US" noProof="0" smtClean="0"/>
              <a:t>2022/12/23</a:t>
            </a:fld>
            <a:endParaRPr lang="zh-TW" altLang="en-US" noProof="0" dirty="0"/>
          </a:p>
        </p:txBody>
      </p:sp>
      <p:sp>
        <p:nvSpPr>
          <p:cNvPr id="4" name="頁尾版面配置區 3"/>
          <p:cNvSpPr>
            <a:spLocks noGrp="1"/>
          </p:cNvSpPr>
          <p:nvPr>
            <p:ph type="ftr" sz="quarter" idx="11"/>
          </p:nvPr>
        </p:nvSpPr>
        <p:spPr/>
        <p:txBody>
          <a:bodyPr/>
          <a:lstStyle/>
          <a:p>
            <a:pPr rtl="0"/>
            <a:endParaRPr lang="zh-TW" altLang="en-US" noProof="0" dirty="0"/>
          </a:p>
        </p:txBody>
      </p:sp>
      <p:sp>
        <p:nvSpPr>
          <p:cNvPr id="5" name="投影片編號版面配置區 4"/>
          <p:cNvSpPr>
            <a:spLocks noGrp="1"/>
          </p:cNvSpPr>
          <p:nvPr>
            <p:ph type="sldNum" sz="quarter" idx="12"/>
          </p:nvPr>
        </p:nvSpPr>
        <p:spPr/>
        <p:txBody>
          <a:bodyPr/>
          <a:lstStyle/>
          <a:p>
            <a:pPr rtl="0"/>
            <a:fld id="{69E57DC2-970A-4B3E-BB1C-7A09969E49DF}" type="slidenum">
              <a:rPr lang="en-US" altLang="zh-TW" noProof="0" smtClean="0"/>
              <a:t>‹#›</a:t>
            </a:fld>
            <a:endParaRPr lang="zh-TW" altLang="en-US" noProof="0" dirty="0"/>
          </a:p>
        </p:txBody>
      </p:sp>
    </p:spTree>
    <p:extLst>
      <p:ext uri="{BB962C8B-B14F-4D97-AF65-F5344CB8AC3E}">
        <p14:creationId xmlns:p14="http://schemas.microsoft.com/office/powerpoint/2010/main" val="17688967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pPr rtl="0"/>
            <a:fld id="{F4B72365-4537-4708-A0A9-E62D604D90EB}" type="datetime1">
              <a:rPr lang="zh-TW" altLang="en-US" noProof="0" smtClean="0"/>
              <a:t>2022/12/23</a:t>
            </a:fld>
            <a:endParaRPr lang="zh-TW" altLang="en-US" noProof="0" dirty="0"/>
          </a:p>
        </p:txBody>
      </p:sp>
      <p:sp>
        <p:nvSpPr>
          <p:cNvPr id="3" name="頁尾版面配置區 2"/>
          <p:cNvSpPr>
            <a:spLocks noGrp="1"/>
          </p:cNvSpPr>
          <p:nvPr>
            <p:ph type="ftr" sz="quarter" idx="11"/>
          </p:nvPr>
        </p:nvSpPr>
        <p:spPr/>
        <p:txBody>
          <a:bodyPr/>
          <a:lstStyle/>
          <a:p>
            <a:pPr rtl="0"/>
            <a:endParaRPr lang="zh-TW" altLang="en-US" noProof="0" dirty="0"/>
          </a:p>
        </p:txBody>
      </p:sp>
      <p:sp>
        <p:nvSpPr>
          <p:cNvPr id="4" name="投影片編號版面配置區 3"/>
          <p:cNvSpPr>
            <a:spLocks noGrp="1"/>
          </p:cNvSpPr>
          <p:nvPr>
            <p:ph type="sldNum" sz="quarter" idx="12"/>
          </p:nvPr>
        </p:nvSpPr>
        <p:spPr/>
        <p:txBody>
          <a:bodyPr/>
          <a:lstStyle/>
          <a:p>
            <a:pPr rtl="0"/>
            <a:fld id="{69E57DC2-970A-4B3E-BB1C-7A09969E49DF}" type="slidenum">
              <a:rPr lang="en-US" altLang="zh-TW" noProof="0" smtClean="0"/>
              <a:t>‹#›</a:t>
            </a:fld>
            <a:endParaRPr lang="zh-TW" altLang="en-US" noProof="0" dirty="0"/>
          </a:p>
        </p:txBody>
      </p:sp>
    </p:spTree>
    <p:extLst>
      <p:ext uri="{BB962C8B-B14F-4D97-AF65-F5344CB8AC3E}">
        <p14:creationId xmlns:p14="http://schemas.microsoft.com/office/powerpoint/2010/main" val="358651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839788" y="457200"/>
            <a:ext cx="3932237" cy="1600200"/>
          </a:xfrm>
        </p:spPr>
        <p:txBody>
          <a:bodyPr anchor="b"/>
          <a:lstStyle>
            <a:lvl1pPr>
              <a:defRPr sz="3200"/>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編輯母片文字樣式</a:t>
            </a:r>
          </a:p>
        </p:txBody>
      </p:sp>
      <p:sp>
        <p:nvSpPr>
          <p:cNvPr id="5" name="日期版面配置區 4"/>
          <p:cNvSpPr>
            <a:spLocks noGrp="1"/>
          </p:cNvSpPr>
          <p:nvPr>
            <p:ph type="dt" sz="half" idx="10"/>
          </p:nvPr>
        </p:nvSpPr>
        <p:spPr/>
        <p:txBody>
          <a:bodyPr/>
          <a:lstStyle/>
          <a:p>
            <a:pPr rtl="0"/>
            <a:fld id="{D55040DF-6649-4CB9-8739-18B321D111F6}" type="datetime1">
              <a:rPr lang="zh-TW" altLang="en-US" noProof="0" smtClean="0"/>
              <a:t>2022/12/23</a:t>
            </a:fld>
            <a:endParaRPr lang="zh-TW" altLang="en-US" noProof="0" dirty="0"/>
          </a:p>
        </p:txBody>
      </p:sp>
      <p:sp>
        <p:nvSpPr>
          <p:cNvPr id="6" name="頁尾版面配置區 5"/>
          <p:cNvSpPr>
            <a:spLocks noGrp="1"/>
          </p:cNvSpPr>
          <p:nvPr>
            <p:ph type="ftr" sz="quarter" idx="11"/>
          </p:nvPr>
        </p:nvSpPr>
        <p:spPr/>
        <p:txBody>
          <a:bodyPr/>
          <a:lstStyle/>
          <a:p>
            <a:pPr rtl="0"/>
            <a:endParaRPr lang="zh-TW" altLang="en-US" noProof="0" dirty="0"/>
          </a:p>
        </p:txBody>
      </p:sp>
      <p:sp>
        <p:nvSpPr>
          <p:cNvPr id="7" name="投影片編號版面配置區 6"/>
          <p:cNvSpPr>
            <a:spLocks noGrp="1"/>
          </p:cNvSpPr>
          <p:nvPr>
            <p:ph type="sldNum" sz="quarter" idx="12"/>
          </p:nvPr>
        </p:nvSpPr>
        <p:spPr/>
        <p:txBody>
          <a:bodyPr/>
          <a:lstStyle/>
          <a:p>
            <a:pPr rtl="0"/>
            <a:fld id="{69E57DC2-970A-4B3E-BB1C-7A09969E49DF}" type="slidenum">
              <a:rPr lang="en-US" altLang="zh-TW" noProof="0" smtClean="0"/>
              <a:pPr/>
              <a:t>‹#›</a:t>
            </a:fld>
            <a:endParaRPr lang="zh-TW" altLang="en-US" noProof="0" dirty="0"/>
          </a:p>
        </p:txBody>
      </p:sp>
    </p:spTree>
    <p:extLst>
      <p:ext uri="{BB962C8B-B14F-4D97-AF65-F5344CB8AC3E}">
        <p14:creationId xmlns:p14="http://schemas.microsoft.com/office/powerpoint/2010/main" val="16755345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839788" y="457200"/>
            <a:ext cx="3932237" cy="1600200"/>
          </a:xfrm>
        </p:spPr>
        <p:txBody>
          <a:bodyPr anchor="b"/>
          <a:lstStyle>
            <a:lvl1pPr>
              <a:defRPr sz="3200"/>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編輯母片文字樣式</a:t>
            </a:r>
          </a:p>
        </p:txBody>
      </p:sp>
      <p:sp>
        <p:nvSpPr>
          <p:cNvPr id="5" name="日期版面配置區 4"/>
          <p:cNvSpPr>
            <a:spLocks noGrp="1"/>
          </p:cNvSpPr>
          <p:nvPr>
            <p:ph type="dt" sz="half" idx="10"/>
          </p:nvPr>
        </p:nvSpPr>
        <p:spPr/>
        <p:txBody>
          <a:bodyPr/>
          <a:lstStyle/>
          <a:p>
            <a:pPr rtl="0"/>
            <a:fld id="{E834E9A5-945A-4412-8B34-04D0C85EF246}" type="datetime1">
              <a:rPr lang="zh-TW" altLang="en-US" noProof="0" smtClean="0"/>
              <a:t>2022/12/23</a:t>
            </a:fld>
            <a:endParaRPr lang="zh-TW" altLang="en-US" noProof="0" dirty="0"/>
          </a:p>
        </p:txBody>
      </p:sp>
      <p:sp>
        <p:nvSpPr>
          <p:cNvPr id="6" name="頁尾版面配置區 5"/>
          <p:cNvSpPr>
            <a:spLocks noGrp="1"/>
          </p:cNvSpPr>
          <p:nvPr>
            <p:ph type="ftr" sz="quarter" idx="11"/>
          </p:nvPr>
        </p:nvSpPr>
        <p:spPr/>
        <p:txBody>
          <a:bodyPr/>
          <a:lstStyle/>
          <a:p>
            <a:pPr rtl="0"/>
            <a:endParaRPr lang="zh-TW" altLang="en-US" noProof="0" dirty="0"/>
          </a:p>
        </p:txBody>
      </p:sp>
      <p:sp>
        <p:nvSpPr>
          <p:cNvPr id="7" name="投影片編號版面配置區 6"/>
          <p:cNvSpPr>
            <a:spLocks noGrp="1"/>
          </p:cNvSpPr>
          <p:nvPr>
            <p:ph type="sldNum" sz="quarter" idx="12"/>
          </p:nvPr>
        </p:nvSpPr>
        <p:spPr/>
        <p:txBody>
          <a:bodyPr/>
          <a:lstStyle/>
          <a:p>
            <a:pPr rtl="0"/>
            <a:fld id="{69E57DC2-970A-4B3E-BB1C-7A09969E49DF}" type="slidenum">
              <a:rPr lang="en-US" altLang="zh-TW" noProof="0" smtClean="0"/>
              <a:pPr/>
              <a:t>‹#›</a:t>
            </a:fld>
            <a:endParaRPr lang="zh-TW" altLang="en-US" noProof="0" dirty="0"/>
          </a:p>
        </p:txBody>
      </p:sp>
    </p:spTree>
    <p:extLst>
      <p:ext uri="{BB962C8B-B14F-4D97-AF65-F5344CB8AC3E}">
        <p14:creationId xmlns:p14="http://schemas.microsoft.com/office/powerpoint/2010/main" val="1442704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rtl="0"/>
            <a:fld id="{246C5E3C-63F1-494F-B395-7881B91BE400}" type="datetime1">
              <a:rPr lang="zh-TW" altLang="en-US" noProof="0" smtClean="0"/>
              <a:t>2022/12/23</a:t>
            </a:fld>
            <a:endParaRPr lang="zh-TW" altLang="en-US" noProof="0" dirty="0"/>
          </a:p>
        </p:txBody>
      </p:sp>
      <p:sp>
        <p:nvSpPr>
          <p:cNvPr id="5" name="頁尾版面配置區 4"/>
          <p:cNvSpPr>
            <a:spLocks noGrp="1"/>
          </p:cNvSpPr>
          <p:nvPr>
            <p:ph type="ftr" sz="quarter" idx="11"/>
          </p:nvPr>
        </p:nvSpPr>
        <p:spPr/>
        <p:txBody>
          <a:bodyPr/>
          <a:lstStyle/>
          <a:p>
            <a:pPr rtl="0"/>
            <a:endParaRPr lang="zh-TW" altLang="en-US" noProof="0" dirty="0"/>
          </a:p>
        </p:txBody>
      </p:sp>
      <p:sp>
        <p:nvSpPr>
          <p:cNvPr id="6" name="投影片編號版面配置區 5"/>
          <p:cNvSpPr>
            <a:spLocks noGrp="1"/>
          </p:cNvSpPr>
          <p:nvPr>
            <p:ph type="sldNum" sz="quarter" idx="12"/>
          </p:nvPr>
        </p:nvSpPr>
        <p:spPr/>
        <p:txBody>
          <a:bodyPr/>
          <a:lstStyle/>
          <a:p>
            <a:pPr rtl="0"/>
            <a:fld id="{69E57DC2-970A-4B3E-BB1C-7A09969E49DF}" type="slidenum">
              <a:rPr lang="en-US" altLang="zh-TW" noProof="0" smtClean="0"/>
              <a:t>‹#›</a:t>
            </a:fld>
            <a:endParaRPr lang="zh-TW" altLang="en-US" noProof="0" dirty="0"/>
          </a:p>
        </p:txBody>
      </p:sp>
    </p:spTree>
    <p:extLst>
      <p:ext uri="{BB962C8B-B14F-4D97-AF65-F5344CB8AC3E}">
        <p14:creationId xmlns:p14="http://schemas.microsoft.com/office/powerpoint/2010/main" val="32374129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724900" y="365125"/>
            <a:ext cx="2628900" cy="5811838"/>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838200" y="365125"/>
            <a:ext cx="7734300" cy="5811838"/>
          </a:xfrm>
        </p:spPr>
        <p:txBody>
          <a:bodyPr vert="eaVert"/>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rtl="0"/>
            <a:fld id="{39890323-93ED-4B31-BA27-89632B8B2911}" type="datetime1">
              <a:rPr lang="zh-TW" altLang="en-US" noProof="0" smtClean="0"/>
              <a:t>2022/12/23</a:t>
            </a:fld>
            <a:endParaRPr lang="zh-TW" altLang="en-US" noProof="0" dirty="0"/>
          </a:p>
        </p:txBody>
      </p:sp>
      <p:sp>
        <p:nvSpPr>
          <p:cNvPr id="5" name="頁尾版面配置區 4"/>
          <p:cNvSpPr>
            <a:spLocks noGrp="1"/>
          </p:cNvSpPr>
          <p:nvPr>
            <p:ph type="ftr" sz="quarter" idx="11"/>
          </p:nvPr>
        </p:nvSpPr>
        <p:spPr/>
        <p:txBody>
          <a:bodyPr/>
          <a:lstStyle/>
          <a:p>
            <a:pPr rtl="0"/>
            <a:endParaRPr lang="zh-TW" altLang="en-US" noProof="0" dirty="0"/>
          </a:p>
        </p:txBody>
      </p:sp>
      <p:sp>
        <p:nvSpPr>
          <p:cNvPr id="6" name="投影片編號版面配置區 5"/>
          <p:cNvSpPr>
            <a:spLocks noGrp="1"/>
          </p:cNvSpPr>
          <p:nvPr>
            <p:ph type="sldNum" sz="quarter" idx="12"/>
          </p:nvPr>
        </p:nvSpPr>
        <p:spPr/>
        <p:txBody>
          <a:bodyPr/>
          <a:lstStyle/>
          <a:p>
            <a:pPr rtl="0"/>
            <a:fld id="{69E57DC2-970A-4B3E-BB1C-7A09969E49DF}" type="slidenum">
              <a:rPr lang="en-US" altLang="zh-TW" noProof="0" smtClean="0"/>
              <a:t>‹#›</a:t>
            </a:fld>
            <a:endParaRPr lang="zh-TW" altLang="en-US" noProof="0" dirty="0"/>
          </a:p>
        </p:txBody>
      </p:sp>
    </p:spTree>
    <p:extLst>
      <p:ext uri="{BB962C8B-B14F-4D97-AF65-F5344CB8AC3E}">
        <p14:creationId xmlns:p14="http://schemas.microsoft.com/office/powerpoint/2010/main" val="15320735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標題，美工圖案及文字">
    <p:spTree>
      <p:nvGrpSpPr>
        <p:cNvPr id="1" name=""/>
        <p:cNvGrpSpPr/>
        <p:nvPr/>
      </p:nvGrpSpPr>
      <p:grpSpPr>
        <a:xfrm>
          <a:off x="0" y="0"/>
          <a:ext cx="0" cy="0"/>
          <a:chOff x="0" y="0"/>
          <a:chExt cx="0" cy="0"/>
        </a:xfrm>
      </p:grpSpPr>
      <p:sp>
        <p:nvSpPr>
          <p:cNvPr id="2" name="標題 1"/>
          <p:cNvSpPr>
            <a:spLocks noGrp="1"/>
          </p:cNvSpPr>
          <p:nvPr>
            <p:ph type="title"/>
          </p:nvPr>
        </p:nvSpPr>
        <p:spPr>
          <a:xfrm>
            <a:off x="1224377" y="255369"/>
            <a:ext cx="9482445" cy="940833"/>
          </a:xfrm>
        </p:spPr>
        <p:txBody>
          <a:bodyPr/>
          <a:lstStyle/>
          <a:p>
            <a:r>
              <a:rPr lang="zh-TW" altLang="en-US"/>
              <a:t>按一下以編輯母片標題樣式</a:t>
            </a:r>
          </a:p>
        </p:txBody>
      </p:sp>
      <p:sp>
        <p:nvSpPr>
          <p:cNvPr id="3" name="美工圖案版面配置區 2"/>
          <p:cNvSpPr>
            <a:spLocks noGrp="1"/>
          </p:cNvSpPr>
          <p:nvPr>
            <p:ph type="clipArt" sz="half" idx="1"/>
          </p:nvPr>
        </p:nvSpPr>
        <p:spPr>
          <a:xfrm>
            <a:off x="911812" y="1772463"/>
            <a:ext cx="5136408" cy="4322791"/>
          </a:xfrm>
        </p:spPr>
        <p:txBody>
          <a:bodyPr/>
          <a:lstStyle/>
          <a:p>
            <a:pPr lvl="0"/>
            <a:r>
              <a:rPr lang="zh-TW" altLang="en-US" noProof="0"/>
              <a:t>按一下圖示以新增美工 圖案</a:t>
            </a:r>
          </a:p>
        </p:txBody>
      </p:sp>
      <p:sp>
        <p:nvSpPr>
          <p:cNvPr id="4" name="文字版面配置區 3"/>
          <p:cNvSpPr>
            <a:spLocks noGrp="1"/>
          </p:cNvSpPr>
          <p:nvPr>
            <p:ph type="body" sz="half" idx="2"/>
          </p:nvPr>
        </p:nvSpPr>
        <p:spPr>
          <a:xfrm>
            <a:off x="6239341" y="1772463"/>
            <a:ext cx="5136408" cy="4322791"/>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Tree>
    <p:extLst>
      <p:ext uri="{BB962C8B-B14F-4D97-AF65-F5344CB8AC3E}">
        <p14:creationId xmlns:p14="http://schemas.microsoft.com/office/powerpoint/2010/main" val="1002374729"/>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2280CE-A48A-4044-8A3C-B89F8CF1325A}" type="datetime1">
              <a:rPr lang="zh-TW" altLang="en-US" noProof="0" smtClean="0"/>
              <a:t>2022/12/23</a:t>
            </a:fld>
            <a:endParaRPr lang="zh-TW" altLang="en-US" noProof="0" dirty="0"/>
          </a:p>
        </p:txBody>
      </p:sp>
      <p:sp>
        <p:nvSpPr>
          <p:cNvPr id="5" name="頁尾版面配置區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noProof="0" dirty="0"/>
          </a:p>
        </p:txBody>
      </p:sp>
      <p:sp>
        <p:nvSpPr>
          <p:cNvPr id="6" name="投影片編號版面配置區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E57DC2-970A-4B3E-BB1C-7A09969E49DF}" type="slidenum">
              <a:rPr lang="en-US" altLang="zh-TW" noProof="0" smtClean="0"/>
              <a:pPr/>
              <a:t>‹#›</a:t>
            </a:fld>
            <a:endParaRPr lang="zh-TW" altLang="en-US" noProof="0" dirty="0"/>
          </a:p>
        </p:txBody>
      </p:sp>
    </p:spTree>
    <p:extLst>
      <p:ext uri="{BB962C8B-B14F-4D97-AF65-F5344CB8AC3E}">
        <p14:creationId xmlns:p14="http://schemas.microsoft.com/office/powerpoint/2010/main" val="32766949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tmp"/><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tmp"/><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serc.carleton.edu/details/images/39466.html" TargetMode="External"/><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7.gif"/></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serc.carleton.edu/details/images/50647.html"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serc.carleton.edu/details/images/50647.html"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9.gif"/></Relationships>
</file>

<file path=ppt/slides/_rels/slide19.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emf"/><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emf"/><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5.tmp"/><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2.xml"/><Relationship Id="rId4" Type="http://schemas.openxmlformats.org/officeDocument/2006/relationships/image" Target="../media/image80.png"/></Relationships>
</file>

<file path=ppt/slides/_rels/slide70.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png"/><Relationship Id="rId1" Type="http://schemas.openxmlformats.org/officeDocument/2006/relationships/slideLayout" Target="../slideLayouts/slideLayout2.xml"/><Relationship Id="rId4" Type="http://schemas.openxmlformats.org/officeDocument/2006/relationships/image" Target="../media/image97.png"/></Relationships>
</file>

<file path=ppt/slides/_rels/slide86.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png"/><Relationship Id="rId1" Type="http://schemas.openxmlformats.org/officeDocument/2006/relationships/slideLayout" Target="../slideLayouts/slideLayout2.xml"/><Relationship Id="rId4" Type="http://schemas.openxmlformats.org/officeDocument/2006/relationships/image" Target="../media/image100.png"/></Relationships>
</file>

<file path=ppt/slides/_rels/slide87.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98.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image" Target="../media/image93.png"/><Relationship Id="rId1" Type="http://schemas.openxmlformats.org/officeDocument/2006/relationships/slideLayout" Target="../slideLayouts/slideLayout2.xml"/><Relationship Id="rId4" Type="http://schemas.openxmlformats.org/officeDocument/2006/relationships/image" Target="../media/image104.png"/></Relationships>
</file>

<file path=ppt/slides/_rels/slide90.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109.png"/><Relationship Id="rId1" Type="http://schemas.openxmlformats.org/officeDocument/2006/relationships/slideLayout" Target="../slideLayouts/slideLayout2.xml"/><Relationship Id="rId4" Type="http://schemas.openxmlformats.org/officeDocument/2006/relationships/image" Target="../media/image111.png"/></Relationships>
</file>

<file path=ppt/slides/_rels/slide94.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115.jpeg"/><Relationship Id="rId5" Type="http://schemas.openxmlformats.org/officeDocument/2006/relationships/image" Target="../media/image114.jpg"/><Relationship Id="rId4" Type="http://schemas.openxmlformats.org/officeDocument/2006/relationships/image" Target="../media/image11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圖片 7" descr="畫面剪輯"/>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Rectangle 2"/>
          <p:cNvSpPr txBox="1">
            <a:spLocks noChangeArrowheads="1"/>
          </p:cNvSpPr>
          <p:nvPr/>
        </p:nvSpPr>
        <p:spPr bwMode="auto">
          <a:xfrm>
            <a:off x="0" y="1818593"/>
            <a:ext cx="12192000" cy="18442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1" compatLnSpc="1">
            <a:prstTxWarp prst="textNoShape">
              <a:avLst/>
            </a:prstTxWarp>
          </a:bodyPr>
          <a:lstStyle>
            <a:lvl1pPr algn="ctr" rtl="0" eaLnBrk="0" fontAlgn="base" hangingPunct="0">
              <a:spcBef>
                <a:spcPct val="0"/>
              </a:spcBef>
              <a:spcAft>
                <a:spcPct val="0"/>
              </a:spcAft>
              <a:defRPr kumimoji="1" sz="4400">
                <a:solidFill>
                  <a:srgbClr val="FFFF66"/>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kumimoji="1" sz="4400">
                <a:solidFill>
                  <a:srgbClr val="FFFF66"/>
                </a:solidFill>
                <a:effectLst>
                  <a:outerShdw blurRad="38100" dist="38100" dir="2700000" algn="tl">
                    <a:srgbClr val="000000"/>
                  </a:outerShdw>
                </a:effectLst>
                <a:latin typeface="Arial" charset="0"/>
                <a:ea typeface="新細明體" charset="-120"/>
              </a:defRPr>
            </a:lvl2pPr>
            <a:lvl3pPr algn="ctr" rtl="0" eaLnBrk="0" fontAlgn="base" hangingPunct="0">
              <a:spcBef>
                <a:spcPct val="0"/>
              </a:spcBef>
              <a:spcAft>
                <a:spcPct val="0"/>
              </a:spcAft>
              <a:defRPr kumimoji="1" sz="4400">
                <a:solidFill>
                  <a:srgbClr val="FFFF66"/>
                </a:solidFill>
                <a:effectLst>
                  <a:outerShdw blurRad="38100" dist="38100" dir="2700000" algn="tl">
                    <a:srgbClr val="000000"/>
                  </a:outerShdw>
                </a:effectLst>
                <a:latin typeface="Arial" charset="0"/>
                <a:ea typeface="新細明體" charset="-120"/>
              </a:defRPr>
            </a:lvl3pPr>
            <a:lvl4pPr algn="ctr" rtl="0" eaLnBrk="0" fontAlgn="base" hangingPunct="0">
              <a:spcBef>
                <a:spcPct val="0"/>
              </a:spcBef>
              <a:spcAft>
                <a:spcPct val="0"/>
              </a:spcAft>
              <a:defRPr kumimoji="1" sz="4400">
                <a:solidFill>
                  <a:srgbClr val="FFFF66"/>
                </a:solidFill>
                <a:effectLst>
                  <a:outerShdw blurRad="38100" dist="38100" dir="2700000" algn="tl">
                    <a:srgbClr val="000000"/>
                  </a:outerShdw>
                </a:effectLst>
                <a:latin typeface="Arial" charset="0"/>
                <a:ea typeface="新細明體" charset="-120"/>
              </a:defRPr>
            </a:lvl4pPr>
            <a:lvl5pPr algn="ctr" rtl="0" eaLnBrk="0" fontAlgn="base" hangingPunct="0">
              <a:spcBef>
                <a:spcPct val="0"/>
              </a:spcBef>
              <a:spcAft>
                <a:spcPct val="0"/>
              </a:spcAft>
              <a:defRPr kumimoji="1" sz="4400">
                <a:solidFill>
                  <a:srgbClr val="FFFF66"/>
                </a:solidFill>
                <a:effectLst>
                  <a:outerShdw blurRad="38100" dist="38100" dir="2700000" algn="tl">
                    <a:srgbClr val="000000"/>
                  </a:outerShdw>
                </a:effectLst>
                <a:latin typeface="Arial" charset="0"/>
                <a:ea typeface="新細明體" charset="-120"/>
              </a:defRPr>
            </a:lvl5pPr>
            <a:lvl6pPr marL="457200" algn="ctr" rtl="0" fontAlgn="base">
              <a:spcBef>
                <a:spcPct val="0"/>
              </a:spcBef>
              <a:spcAft>
                <a:spcPct val="0"/>
              </a:spcAft>
              <a:defRPr kumimoji="1" sz="4400">
                <a:solidFill>
                  <a:srgbClr val="FFFF66"/>
                </a:solidFill>
                <a:effectLst>
                  <a:outerShdw blurRad="38100" dist="38100" dir="2700000" algn="tl">
                    <a:srgbClr val="000000"/>
                  </a:outerShdw>
                </a:effectLst>
                <a:latin typeface="Arial" charset="0"/>
                <a:ea typeface="新細明體" charset="-120"/>
              </a:defRPr>
            </a:lvl6pPr>
            <a:lvl7pPr marL="914400" algn="ctr" rtl="0" fontAlgn="base">
              <a:spcBef>
                <a:spcPct val="0"/>
              </a:spcBef>
              <a:spcAft>
                <a:spcPct val="0"/>
              </a:spcAft>
              <a:defRPr kumimoji="1" sz="4400">
                <a:solidFill>
                  <a:srgbClr val="FFFF66"/>
                </a:solidFill>
                <a:effectLst>
                  <a:outerShdw blurRad="38100" dist="38100" dir="2700000" algn="tl">
                    <a:srgbClr val="000000"/>
                  </a:outerShdw>
                </a:effectLst>
                <a:latin typeface="Arial" charset="0"/>
                <a:ea typeface="新細明體" charset="-120"/>
              </a:defRPr>
            </a:lvl7pPr>
            <a:lvl8pPr marL="1371600" algn="ctr" rtl="0" fontAlgn="base">
              <a:spcBef>
                <a:spcPct val="0"/>
              </a:spcBef>
              <a:spcAft>
                <a:spcPct val="0"/>
              </a:spcAft>
              <a:defRPr kumimoji="1" sz="4400">
                <a:solidFill>
                  <a:srgbClr val="FFFF66"/>
                </a:solidFill>
                <a:effectLst>
                  <a:outerShdw blurRad="38100" dist="38100" dir="2700000" algn="tl">
                    <a:srgbClr val="000000"/>
                  </a:outerShdw>
                </a:effectLst>
                <a:latin typeface="Arial" charset="0"/>
                <a:ea typeface="新細明體" charset="-120"/>
              </a:defRPr>
            </a:lvl8pPr>
            <a:lvl9pPr marL="1828800" algn="ctr" rtl="0" fontAlgn="base">
              <a:spcBef>
                <a:spcPct val="0"/>
              </a:spcBef>
              <a:spcAft>
                <a:spcPct val="0"/>
              </a:spcAft>
              <a:defRPr kumimoji="1" sz="4400">
                <a:solidFill>
                  <a:srgbClr val="FFFF66"/>
                </a:solidFill>
                <a:effectLst>
                  <a:outerShdw blurRad="38100" dist="38100" dir="2700000" algn="tl">
                    <a:srgbClr val="000000"/>
                  </a:outerShdw>
                </a:effectLst>
                <a:latin typeface="Arial" charset="0"/>
                <a:ea typeface="新細明體" charset="-120"/>
              </a:defRPr>
            </a:lvl9pPr>
          </a:lstStyle>
          <a:p>
            <a:pPr eaLnBrk="1" hangingPunct="1">
              <a:defRPr/>
            </a:pPr>
            <a:r>
              <a:rPr lang="en-US" altLang="zh-TW" sz="5400" b="1" kern="0" dirty="0">
                <a:solidFill>
                  <a:schemeClr val="accent2">
                    <a:lumMod val="50000"/>
                  </a:schemeClr>
                </a:solidFill>
                <a:ea typeface="標楷體" pitchFamily="65" charset="-120"/>
              </a:rPr>
              <a:t>Basic Hydrology</a:t>
            </a:r>
          </a:p>
        </p:txBody>
      </p:sp>
      <p:sp>
        <p:nvSpPr>
          <p:cNvPr id="10" name="Rectangle 3"/>
          <p:cNvSpPr txBox="1">
            <a:spLocks noChangeArrowheads="1"/>
          </p:cNvSpPr>
          <p:nvPr/>
        </p:nvSpPr>
        <p:spPr bwMode="auto">
          <a:xfrm>
            <a:off x="4347991" y="5866308"/>
            <a:ext cx="7844009" cy="9916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Clr>
                <a:srgbClr val="FFFF66"/>
              </a:buClr>
              <a:buSzPct val="50000"/>
              <a:buFont typeface="Wingdings" pitchFamily="2" charset="2"/>
              <a:buNone/>
              <a:defRPr kumimoji="1"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kumimoji="1" sz="2800">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spcBef>
                <a:spcPct val="20000"/>
              </a:spcBef>
              <a:spcAft>
                <a:spcPct val="0"/>
              </a:spcAft>
              <a:buClr>
                <a:srgbClr val="FF3300"/>
              </a:buClr>
              <a:buSzPct val="60000"/>
              <a:buFont typeface="Wingdings" pitchFamily="2" charset="2"/>
              <a:buChar char="n"/>
              <a:defRPr kumimoji="1" sz="2400">
                <a:solidFill>
                  <a:schemeClr val="tx1"/>
                </a:solidFill>
                <a:effectLst>
                  <a:outerShdw blurRad="38100" dist="38100" dir="2700000" algn="tl">
                    <a:srgbClr val="000000"/>
                  </a:outerShdw>
                </a:effectLst>
                <a:latin typeface="+mn-lt"/>
                <a:ea typeface="+mn-ea"/>
              </a:defRPr>
            </a:lvl3pPr>
            <a:lvl4pPr marL="1600200" indent="-228600" algn="l" rtl="0" eaLnBrk="0" fontAlgn="base" hangingPunct="0">
              <a:spcBef>
                <a:spcPct val="20000"/>
              </a:spcBef>
              <a:spcAft>
                <a:spcPct val="0"/>
              </a:spcAft>
              <a:buClr>
                <a:srgbClr val="CC0099"/>
              </a:buClr>
              <a:buSzPct val="60000"/>
              <a:buFont typeface="Wingdings" pitchFamily="2" charset="2"/>
              <a:buChar char="Ø"/>
              <a:defRPr kumimoji="1" sz="2000">
                <a:solidFill>
                  <a:schemeClr val="tx1"/>
                </a:solidFill>
                <a:effectLst>
                  <a:outerShdw blurRad="38100" dist="38100" dir="2700000" algn="tl">
                    <a:srgbClr val="000000"/>
                  </a:outerShdw>
                </a:effectLst>
                <a:latin typeface="+mn-lt"/>
                <a:ea typeface="+mn-ea"/>
              </a:defRPr>
            </a:lvl4pPr>
            <a:lvl5pPr marL="2057400" indent="-228600" algn="l" rtl="0" eaLnBrk="0" fontAlgn="base" hangingPunct="0">
              <a:spcBef>
                <a:spcPct val="20000"/>
              </a:spcBef>
              <a:spcAft>
                <a:spcPct val="0"/>
              </a:spcAft>
              <a:buClr>
                <a:schemeClr val="folHlink"/>
              </a:buClr>
              <a:buSzPct val="60000"/>
              <a:buFont typeface="Wingdings" pitchFamily="2" charset="2"/>
              <a:buChar char="n"/>
              <a:defRPr kumimoji="1" sz="2000">
                <a:solidFill>
                  <a:schemeClr val="tx1"/>
                </a:solidFill>
                <a:effectLst>
                  <a:outerShdw blurRad="38100" dist="38100" dir="2700000" algn="tl">
                    <a:srgbClr val="000000"/>
                  </a:outerShdw>
                </a:effectLst>
                <a:latin typeface="+mn-lt"/>
                <a:ea typeface="+mn-ea"/>
              </a:defRPr>
            </a:lvl5pPr>
            <a:lvl6pPr marL="2514600" indent="-228600" algn="l" rtl="0" fontAlgn="base">
              <a:spcBef>
                <a:spcPct val="20000"/>
              </a:spcBef>
              <a:spcAft>
                <a:spcPct val="0"/>
              </a:spcAft>
              <a:buClr>
                <a:schemeClr val="folHlink"/>
              </a:buClr>
              <a:buSzPct val="60000"/>
              <a:buFont typeface="Wingdings" pitchFamily="2" charset="2"/>
              <a:buChar char="n"/>
              <a:defRPr kumimoji="1" sz="2000">
                <a:solidFill>
                  <a:schemeClr val="tx1"/>
                </a:solidFill>
                <a:effectLst>
                  <a:outerShdw blurRad="38100" dist="38100" dir="2700000" algn="tl">
                    <a:srgbClr val="000000"/>
                  </a:outerShdw>
                </a:effectLst>
                <a:latin typeface="+mn-lt"/>
                <a:ea typeface="+mn-ea"/>
              </a:defRPr>
            </a:lvl6pPr>
            <a:lvl7pPr marL="2971800" indent="-228600" algn="l" rtl="0" fontAlgn="base">
              <a:spcBef>
                <a:spcPct val="20000"/>
              </a:spcBef>
              <a:spcAft>
                <a:spcPct val="0"/>
              </a:spcAft>
              <a:buClr>
                <a:schemeClr val="folHlink"/>
              </a:buClr>
              <a:buSzPct val="60000"/>
              <a:buFont typeface="Wingdings" pitchFamily="2" charset="2"/>
              <a:buChar char="n"/>
              <a:defRPr kumimoji="1" sz="2000">
                <a:solidFill>
                  <a:schemeClr val="tx1"/>
                </a:solidFill>
                <a:effectLst>
                  <a:outerShdw blurRad="38100" dist="38100" dir="2700000" algn="tl">
                    <a:srgbClr val="000000"/>
                  </a:outerShdw>
                </a:effectLst>
                <a:latin typeface="+mn-lt"/>
                <a:ea typeface="+mn-ea"/>
              </a:defRPr>
            </a:lvl7pPr>
            <a:lvl8pPr marL="3429000" indent="-228600" algn="l" rtl="0" fontAlgn="base">
              <a:spcBef>
                <a:spcPct val="20000"/>
              </a:spcBef>
              <a:spcAft>
                <a:spcPct val="0"/>
              </a:spcAft>
              <a:buClr>
                <a:schemeClr val="folHlink"/>
              </a:buClr>
              <a:buSzPct val="60000"/>
              <a:buFont typeface="Wingdings" pitchFamily="2" charset="2"/>
              <a:buChar char="n"/>
              <a:defRPr kumimoji="1" sz="2000">
                <a:solidFill>
                  <a:schemeClr val="tx1"/>
                </a:solidFill>
                <a:effectLst>
                  <a:outerShdw blurRad="38100" dist="38100" dir="2700000" algn="tl">
                    <a:srgbClr val="000000"/>
                  </a:outerShdw>
                </a:effectLst>
                <a:latin typeface="+mn-lt"/>
                <a:ea typeface="+mn-ea"/>
              </a:defRPr>
            </a:lvl8pPr>
            <a:lvl9pPr marL="3886200" indent="-228600" algn="l" rtl="0" fontAlgn="base">
              <a:spcBef>
                <a:spcPct val="20000"/>
              </a:spcBef>
              <a:spcAft>
                <a:spcPct val="0"/>
              </a:spcAft>
              <a:buClr>
                <a:schemeClr val="folHlink"/>
              </a:buClr>
              <a:buSzPct val="60000"/>
              <a:buFont typeface="Wingdings" pitchFamily="2" charset="2"/>
              <a:buChar char="n"/>
              <a:defRPr kumimoji="1" sz="2000">
                <a:solidFill>
                  <a:schemeClr val="tx1"/>
                </a:solidFill>
                <a:effectLst>
                  <a:outerShdw blurRad="38100" dist="38100" dir="2700000" algn="tl">
                    <a:srgbClr val="000000"/>
                  </a:outerShdw>
                </a:effectLst>
                <a:latin typeface="+mn-lt"/>
                <a:ea typeface="+mn-ea"/>
              </a:defRPr>
            </a:lvl9pPr>
          </a:lstStyle>
          <a:p>
            <a:pPr algn="r" eaLnBrk="1" hangingPunct="1">
              <a:lnSpc>
                <a:spcPct val="80000"/>
              </a:lnSpc>
              <a:defRPr/>
            </a:pPr>
            <a:r>
              <a:rPr lang="en-US" altLang="zh-TW" sz="1200" kern="0" dirty="0">
                <a:solidFill>
                  <a:srgbClr val="002060"/>
                </a:solidFill>
                <a:ea typeface="標楷體" pitchFamily="65" charset="-120"/>
              </a:rPr>
              <a:t>          </a:t>
            </a:r>
            <a:r>
              <a:rPr lang="zh-TW" altLang="en-US" sz="2000" kern="0" dirty="0" smtClean="0">
                <a:solidFill>
                  <a:srgbClr val="002060"/>
                </a:solidFill>
                <a:ea typeface="Batang" pitchFamily="18" charset="-127"/>
              </a:rPr>
              <a:t>       </a:t>
            </a:r>
            <a:endParaRPr lang="zh-TW" altLang="en-US" sz="2000" kern="0" dirty="0">
              <a:solidFill>
                <a:srgbClr val="002060"/>
              </a:solidFill>
              <a:ea typeface="Batang" pitchFamily="18" charset="-127"/>
            </a:endParaRPr>
          </a:p>
          <a:p>
            <a:pPr algn="r" eaLnBrk="1" hangingPunct="1">
              <a:lnSpc>
                <a:spcPct val="80000"/>
              </a:lnSpc>
              <a:defRPr/>
            </a:pPr>
            <a:r>
              <a:rPr lang="en-US" altLang="zh-TW" sz="2000" kern="0" dirty="0" smtClean="0">
                <a:solidFill>
                  <a:srgbClr val="002060"/>
                </a:solidFill>
              </a:rPr>
              <a:t>Department of Soil </a:t>
            </a:r>
            <a:r>
              <a:rPr lang="en-US" altLang="zh-TW" sz="2000" kern="0" dirty="0">
                <a:solidFill>
                  <a:srgbClr val="002060"/>
                </a:solidFill>
              </a:rPr>
              <a:t>and Water Conservation</a:t>
            </a:r>
          </a:p>
          <a:p>
            <a:pPr algn="r" eaLnBrk="1" hangingPunct="1">
              <a:lnSpc>
                <a:spcPct val="80000"/>
              </a:lnSpc>
              <a:defRPr/>
            </a:pPr>
            <a:r>
              <a:rPr lang="en-US" altLang="zh-TW" sz="2000" kern="0" dirty="0">
                <a:solidFill>
                  <a:srgbClr val="002060"/>
                </a:solidFill>
              </a:rPr>
              <a:t>National Pingtung University of Science and </a:t>
            </a:r>
            <a:r>
              <a:rPr lang="en-US" altLang="zh-TW" sz="2000" kern="0" dirty="0" smtClean="0">
                <a:solidFill>
                  <a:srgbClr val="002060"/>
                </a:solidFill>
              </a:rPr>
              <a:t>Technology</a:t>
            </a:r>
            <a:endParaRPr lang="en-US" altLang="zh-TW" sz="2000" kern="0" dirty="0">
              <a:solidFill>
                <a:srgbClr val="002060"/>
              </a:solidFill>
            </a:endParaRPr>
          </a:p>
        </p:txBody>
      </p:sp>
      <p:pic>
        <p:nvPicPr>
          <p:cNvPr id="11" name="Picture 2" descr="行政院農業委員會水土保持局- 维基百科，自由的百科全书"/>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5211" y="1116947"/>
            <a:ext cx="1242105" cy="124210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國立屏東科技大學- 维基百科，自由的百科全书"/>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415186" y="73531"/>
            <a:ext cx="2776814" cy="1529562"/>
          </a:xfrm>
          <a:prstGeom prst="rect">
            <a:avLst/>
          </a:prstGeom>
          <a:noFill/>
          <a:extLst>
            <a:ext uri="{909E8E84-426E-40DD-AFC4-6F175D3DCCD1}">
              <a14:hiddenFill xmlns:a14="http://schemas.microsoft.com/office/drawing/2010/main">
                <a:solidFill>
                  <a:srgbClr val="FFFFFF"/>
                </a:solidFill>
              </a14:hiddenFill>
            </a:ext>
          </a:extLst>
        </p:spPr>
      </p:pic>
      <p:sp>
        <p:nvSpPr>
          <p:cNvPr id="13" name="矩形 12"/>
          <p:cNvSpPr/>
          <p:nvPr/>
        </p:nvSpPr>
        <p:spPr>
          <a:xfrm>
            <a:off x="0" y="3878340"/>
            <a:ext cx="12192000" cy="546625"/>
          </a:xfrm>
          <a:prstGeom prst="rect">
            <a:avLst/>
          </a:prstGeom>
        </p:spPr>
        <p:txBody>
          <a:bodyPr wrap="square">
            <a:spAutoFit/>
          </a:bodyPr>
          <a:lstStyle/>
          <a:p>
            <a:pPr algn="ctr">
              <a:lnSpc>
                <a:spcPct val="80000"/>
              </a:lnSpc>
              <a:defRPr/>
            </a:pPr>
            <a:r>
              <a:rPr lang="en-US" altLang="zh-TW" sz="3600" b="1" kern="0" dirty="0" err="1" smtClean="0">
                <a:solidFill>
                  <a:srgbClr val="002060"/>
                </a:solidFill>
                <a:ea typeface="標楷體" pitchFamily="65" charset="-120"/>
              </a:rPr>
              <a:t>Jie-Lun</a:t>
            </a:r>
            <a:r>
              <a:rPr lang="en-US" altLang="zh-TW" sz="3600" b="1" kern="0" dirty="0" smtClean="0">
                <a:solidFill>
                  <a:srgbClr val="002060"/>
                </a:solidFill>
                <a:ea typeface="標楷體" pitchFamily="65" charset="-120"/>
              </a:rPr>
              <a:t> </a:t>
            </a:r>
            <a:r>
              <a:rPr lang="en-US" altLang="zh-TW" sz="3600" b="1" kern="0" dirty="0">
                <a:solidFill>
                  <a:srgbClr val="002060"/>
                </a:solidFill>
                <a:ea typeface="標楷體" pitchFamily="65" charset="-120"/>
              </a:rPr>
              <a:t>Chiang</a:t>
            </a:r>
            <a:endParaRPr lang="en-US" altLang="zh-TW" sz="3600" b="1" kern="0" dirty="0">
              <a:solidFill>
                <a:srgbClr val="002060"/>
              </a:solidFill>
              <a:ea typeface="標楷體" pitchFamily="65" charset="-120"/>
            </a:endParaRPr>
          </a:p>
        </p:txBody>
      </p:sp>
      <p:pic>
        <p:nvPicPr>
          <p:cNvPr id="14" name="圖片 13" descr="剪取工具"/>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l="13607" t="35287" r="5293" b="12730"/>
          <a:stretch/>
        </p:blipFill>
        <p:spPr>
          <a:xfrm rot="698359">
            <a:off x="997287" y="4810489"/>
            <a:ext cx="4083741" cy="2111638"/>
          </a:xfrm>
          <a:prstGeom prst="rect">
            <a:avLst/>
          </a:prstGeom>
        </p:spPr>
      </p:pic>
    </p:spTree>
    <p:extLst>
      <p:ext uri="{BB962C8B-B14F-4D97-AF65-F5344CB8AC3E}">
        <p14:creationId xmlns:p14="http://schemas.microsoft.com/office/powerpoint/2010/main" val="7455761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65672" y="885774"/>
            <a:ext cx="11320286" cy="1686616"/>
          </a:xfrm>
          <a:prstGeom prst="rect">
            <a:avLst/>
          </a:prstGeom>
        </p:spPr>
        <p:txBody>
          <a:bodyPr wrap="square">
            <a:spAutoFit/>
          </a:bodyPr>
          <a:lstStyle/>
          <a:p>
            <a:pPr algn="just">
              <a:lnSpc>
                <a:spcPct val="150000"/>
              </a:lnSpc>
            </a:pPr>
            <a:r>
              <a:rPr lang="en-US" altLang="zh-TW" sz="2400" dirty="0"/>
              <a:t>This cycle starts with evaporation (from ocean and land). During known processes in the air, it will change to precipitation and come to land and ocean again. Some part of precipitation will </a:t>
            </a:r>
            <a:r>
              <a:rPr lang="en-US" altLang="zh-TW" sz="2400" dirty="0" err="1"/>
              <a:t>infilter</a:t>
            </a:r>
            <a:r>
              <a:rPr lang="en-US" altLang="zh-TW" sz="2400" dirty="0"/>
              <a:t> in the soil where can recharge groundwater and extra </a:t>
            </a:r>
            <a:r>
              <a:rPr lang="en-US" altLang="zh-TW" sz="2400" dirty="0" smtClean="0"/>
              <a:t>amount</a:t>
            </a:r>
            <a:endParaRPr lang="en-US" altLang="zh-TW" sz="2400" dirty="0"/>
          </a:p>
        </p:txBody>
      </p:sp>
      <p:pic>
        <p:nvPicPr>
          <p:cNvPr id="8" name="Picture 22"/>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bwMode="auto">
          <a:xfrm>
            <a:off x="4935557" y="2772228"/>
            <a:ext cx="7150401" cy="387635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矩形 4"/>
          <p:cNvSpPr/>
          <p:nvPr/>
        </p:nvSpPr>
        <p:spPr>
          <a:xfrm>
            <a:off x="765672" y="2533880"/>
            <a:ext cx="4169885" cy="3416320"/>
          </a:xfrm>
          <a:prstGeom prst="rect">
            <a:avLst/>
          </a:prstGeom>
        </p:spPr>
        <p:txBody>
          <a:bodyPr wrap="square">
            <a:spAutoFit/>
          </a:bodyPr>
          <a:lstStyle/>
          <a:p>
            <a:pPr algn="just">
              <a:lnSpc>
                <a:spcPct val="150000"/>
              </a:lnSpc>
            </a:pPr>
            <a:r>
              <a:rPr lang="en-US" altLang="zh-TW" sz="2400" dirty="0"/>
              <a:t>of water (in saturation layer of soil) change into groundwater flow and finally discharge to the ocean. Some part will store by lake, river, dam, that we mention it as a freshwater.</a:t>
            </a:r>
          </a:p>
        </p:txBody>
      </p:sp>
      <p:sp>
        <p:nvSpPr>
          <p:cNvPr id="10" name="標題 1"/>
          <p:cNvSpPr txBox="1">
            <a:spLocks/>
          </p:cNvSpPr>
          <p:nvPr/>
        </p:nvSpPr>
        <p:spPr>
          <a:xfrm>
            <a:off x="765672" y="0"/>
            <a:ext cx="8664767" cy="1068636"/>
          </a:xfrm>
          <a:prstGeom prst="rect">
            <a:avLst/>
          </a:prstGeom>
        </p:spPr>
        <p:txBody>
          <a:bodyPr vert="horz" lIns="91440" tIns="45720" rIns="91440" bIns="45720" rtlCol="0" anchor="t">
            <a:normAutofit/>
          </a:bodyPr>
          <a:lstStyle>
            <a:lvl1pPr algn="l" defTabSz="914400" rtl="0" eaLnBrk="1" latinLnBrk="0" hangingPunct="1">
              <a:lnSpc>
                <a:spcPct val="89000"/>
              </a:lnSpc>
              <a:spcBef>
                <a:spcPct val="0"/>
              </a:spcBef>
              <a:buNone/>
              <a:defRPr sz="4400" kern="1200" baseline="0">
                <a:solidFill>
                  <a:schemeClr val="tx2"/>
                </a:solidFill>
                <a:latin typeface="Microsoft JhengHei UI" panose="020B0604030504040204" pitchFamily="34" charset="-120"/>
                <a:ea typeface="Microsoft JhengHei UI" panose="020B0604030504040204" pitchFamily="34" charset="-120"/>
                <a:cs typeface="+mj-cs"/>
              </a:defRPr>
            </a:lvl1pPr>
          </a:lstStyle>
          <a:p>
            <a:r>
              <a:rPr lang="en-US" altLang="zh-TW" b="1" dirty="0">
                <a:latin typeface="Arial" panose="020B0604020202020204" pitchFamily="34" charset="0"/>
                <a:cs typeface="Arial" panose="020B0604020202020204" pitchFamily="34" charset="0"/>
              </a:rPr>
              <a:t>Hydrology cycle</a:t>
            </a:r>
            <a:endParaRPr lang="zh-TW"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776467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65672" y="885774"/>
            <a:ext cx="11320286" cy="3046988"/>
          </a:xfrm>
          <a:prstGeom prst="rect">
            <a:avLst/>
          </a:prstGeom>
        </p:spPr>
        <p:txBody>
          <a:bodyPr wrap="square">
            <a:spAutoFit/>
          </a:bodyPr>
          <a:lstStyle/>
          <a:p>
            <a:pPr algn="just">
              <a:lnSpc>
                <a:spcPct val="150000"/>
              </a:lnSpc>
            </a:pPr>
            <a:r>
              <a:rPr lang="en-US" altLang="zh-TW" sz="2400" b="1" dirty="0"/>
              <a:t>Excess rainfall </a:t>
            </a:r>
            <a:endParaRPr lang="en-US" altLang="zh-TW" sz="2400" b="1" dirty="0" smtClean="0"/>
          </a:p>
          <a:p>
            <a:pPr algn="just">
              <a:lnSpc>
                <a:spcPct val="150000"/>
              </a:lnSpc>
            </a:pPr>
            <a:r>
              <a:rPr lang="en-US" altLang="zh-TW" sz="2400" b="1" dirty="0" smtClean="0"/>
              <a:t>= </a:t>
            </a:r>
            <a:r>
              <a:rPr lang="en-US" altLang="zh-TW" sz="2400" b="1" dirty="0"/>
              <a:t>observed rainfall – abstractions (interception, depression storage, and infiltration</a:t>
            </a:r>
            <a:r>
              <a:rPr lang="en-US" altLang="zh-TW" sz="2400" b="1" dirty="0" smtClean="0"/>
              <a:t>)</a:t>
            </a:r>
            <a:endParaRPr lang="en-US" altLang="zh-TW" sz="2400" dirty="0"/>
          </a:p>
          <a:p>
            <a:pPr algn="just">
              <a:lnSpc>
                <a:spcPct val="150000"/>
              </a:lnSpc>
            </a:pPr>
            <a:r>
              <a:rPr lang="en-US" altLang="zh-TW" sz="2000" b="1" dirty="0"/>
              <a:t>Runoff </a:t>
            </a:r>
            <a:r>
              <a:rPr lang="en-US" altLang="zh-TW" sz="2000" dirty="0"/>
              <a:t>is that portion of precipitation or irrigation on an area that does not infiltrate or </a:t>
            </a:r>
            <a:r>
              <a:rPr lang="en-US" altLang="zh-TW" sz="2000" dirty="0" smtClean="0"/>
              <a:t>evaporate</a:t>
            </a:r>
            <a:endParaRPr lang="en-US" altLang="zh-TW" sz="2000" dirty="0"/>
          </a:p>
          <a:p>
            <a:pPr algn="just">
              <a:lnSpc>
                <a:spcPct val="150000"/>
              </a:lnSpc>
            </a:pPr>
            <a:r>
              <a:rPr lang="en-US" altLang="zh-TW" sz="2000" b="1" dirty="0"/>
              <a:t>Streamflow</a:t>
            </a:r>
            <a:r>
              <a:rPr lang="en-US" altLang="zh-TW" sz="2000" dirty="0"/>
              <a:t>, or discharge, is the volume of water that moves over a designated point over a fixed period of time. The flow of a stream is directly related to the amount of water moving off the watershed into the stream channel</a:t>
            </a:r>
            <a:r>
              <a:rPr lang="en-US" altLang="zh-TW" sz="2000" dirty="0" smtClean="0"/>
              <a:t>.</a:t>
            </a:r>
            <a:endParaRPr lang="en-US" altLang="zh-TW" sz="2000" dirty="0"/>
          </a:p>
        </p:txBody>
      </p:sp>
      <p:pic>
        <p:nvPicPr>
          <p:cNvPr id="9" name="Picture 20"/>
          <p:cNvPicPr/>
          <p:nvPr/>
        </p:nvPicPr>
        <p:blipFill>
          <a:blip r:embed="rId2">
            <a:extLst>
              <a:ext uri="{28A0092B-C50C-407E-A947-70E740481C1C}">
                <a14:useLocalDpi xmlns:a14="http://schemas.microsoft.com/office/drawing/2010/main" val="0"/>
              </a:ext>
            </a:extLst>
          </a:blip>
          <a:srcRect/>
          <a:stretch>
            <a:fillRect/>
          </a:stretch>
        </p:blipFill>
        <p:spPr bwMode="auto">
          <a:xfrm>
            <a:off x="8251634" y="3432006"/>
            <a:ext cx="3940366" cy="33984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矩形 3"/>
          <p:cNvSpPr/>
          <p:nvPr/>
        </p:nvSpPr>
        <p:spPr>
          <a:xfrm>
            <a:off x="765671" y="3783505"/>
            <a:ext cx="7390903" cy="3046988"/>
          </a:xfrm>
          <a:prstGeom prst="rect">
            <a:avLst/>
          </a:prstGeom>
        </p:spPr>
        <p:txBody>
          <a:bodyPr wrap="square">
            <a:spAutoFit/>
          </a:bodyPr>
          <a:lstStyle/>
          <a:p>
            <a:pPr algn="just">
              <a:lnSpc>
                <a:spcPct val="150000"/>
              </a:lnSpc>
            </a:pPr>
            <a:r>
              <a:rPr lang="en-US" altLang="zh-TW" sz="2400" b="1" dirty="0"/>
              <a:t>Direct runoff </a:t>
            </a:r>
          </a:p>
          <a:p>
            <a:pPr algn="just">
              <a:lnSpc>
                <a:spcPct val="150000"/>
              </a:lnSpc>
            </a:pPr>
            <a:r>
              <a:rPr lang="en-US" altLang="zh-TW" sz="2400" b="1" dirty="0"/>
              <a:t>= observed streamflow - </a:t>
            </a:r>
            <a:r>
              <a:rPr lang="en-US" altLang="zh-TW" sz="2400" b="1" dirty="0" err="1"/>
              <a:t>baseflow</a:t>
            </a:r>
            <a:endParaRPr lang="en-US" altLang="zh-TW" sz="2400" b="1" dirty="0"/>
          </a:p>
          <a:p>
            <a:pPr algn="just">
              <a:lnSpc>
                <a:spcPct val="150000"/>
              </a:lnSpc>
            </a:pPr>
            <a:r>
              <a:rPr lang="en-US" altLang="zh-TW" sz="2000" b="1" dirty="0" err="1"/>
              <a:t>Baseflow</a:t>
            </a:r>
            <a:r>
              <a:rPr lang="en-US" altLang="zh-TW" sz="2000" dirty="0"/>
              <a:t> is a portion of streamflow that is not directly generated from the excess rainfall during a storm event. In other words, this is the flow that would exist in the stream without the contribution of direct runoff from the rainfall.</a:t>
            </a:r>
          </a:p>
        </p:txBody>
      </p:sp>
      <p:sp>
        <p:nvSpPr>
          <p:cNvPr id="11" name="標題 1"/>
          <p:cNvSpPr txBox="1">
            <a:spLocks/>
          </p:cNvSpPr>
          <p:nvPr/>
        </p:nvSpPr>
        <p:spPr>
          <a:xfrm>
            <a:off x="765672" y="0"/>
            <a:ext cx="8664767" cy="1068636"/>
          </a:xfrm>
          <a:prstGeom prst="rect">
            <a:avLst/>
          </a:prstGeom>
        </p:spPr>
        <p:txBody>
          <a:bodyPr vert="horz" lIns="91440" tIns="45720" rIns="91440" bIns="45720" rtlCol="0" anchor="t">
            <a:normAutofit/>
          </a:bodyPr>
          <a:lstStyle>
            <a:lvl1pPr algn="l" defTabSz="914400" rtl="0" eaLnBrk="1" latinLnBrk="0" hangingPunct="1">
              <a:lnSpc>
                <a:spcPct val="89000"/>
              </a:lnSpc>
              <a:spcBef>
                <a:spcPct val="0"/>
              </a:spcBef>
              <a:buNone/>
              <a:defRPr sz="4400" kern="1200" baseline="0">
                <a:solidFill>
                  <a:schemeClr val="tx2"/>
                </a:solidFill>
                <a:latin typeface="Microsoft JhengHei UI" panose="020B0604030504040204" pitchFamily="34" charset="-120"/>
                <a:ea typeface="Microsoft JhengHei UI" panose="020B0604030504040204" pitchFamily="34" charset="-120"/>
                <a:cs typeface="+mj-cs"/>
              </a:defRPr>
            </a:lvl1pPr>
          </a:lstStyle>
          <a:p>
            <a:r>
              <a:rPr lang="en-US" altLang="zh-TW" b="1" dirty="0">
                <a:latin typeface="Arial" panose="020B0604020202020204" pitchFamily="34" charset="0"/>
                <a:cs typeface="Arial" panose="020B0604020202020204" pitchFamily="34" charset="0"/>
              </a:rPr>
              <a:t>Hydrology cycle</a:t>
            </a:r>
            <a:endParaRPr lang="zh-TW"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940538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標題 1"/>
          <p:cNvSpPr txBox="1">
            <a:spLocks/>
          </p:cNvSpPr>
          <p:nvPr/>
        </p:nvSpPr>
        <p:spPr>
          <a:xfrm>
            <a:off x="765672" y="0"/>
            <a:ext cx="8664767" cy="1068636"/>
          </a:xfrm>
          <a:prstGeom prst="rect">
            <a:avLst/>
          </a:prstGeom>
        </p:spPr>
        <p:txBody>
          <a:bodyPr vert="horz" lIns="91440" tIns="45720" rIns="91440" bIns="45720" rtlCol="0" anchor="t">
            <a:normAutofit/>
          </a:bodyPr>
          <a:lstStyle>
            <a:lvl1pPr algn="l" defTabSz="914400" rtl="0" eaLnBrk="1" latinLnBrk="0" hangingPunct="1">
              <a:lnSpc>
                <a:spcPct val="89000"/>
              </a:lnSpc>
              <a:spcBef>
                <a:spcPct val="0"/>
              </a:spcBef>
              <a:buNone/>
              <a:defRPr sz="4400" kern="1200" baseline="0">
                <a:solidFill>
                  <a:schemeClr val="tx2"/>
                </a:solidFill>
                <a:latin typeface="Microsoft JhengHei UI" panose="020B0604030504040204" pitchFamily="34" charset="-120"/>
                <a:ea typeface="Microsoft JhengHei UI" panose="020B0604030504040204" pitchFamily="34" charset="-120"/>
                <a:cs typeface="+mj-cs"/>
              </a:defRPr>
            </a:lvl1pPr>
          </a:lstStyle>
          <a:p>
            <a:r>
              <a:rPr lang="en-US" altLang="zh-TW" b="1" dirty="0">
                <a:latin typeface="Arial" panose="020B0604020202020204" pitchFamily="34" charset="0"/>
                <a:cs typeface="Arial" panose="020B0604020202020204" pitchFamily="34" charset="0"/>
              </a:rPr>
              <a:t>Hydrology cycle</a:t>
            </a:r>
            <a:endParaRPr lang="zh-TW" altLang="en-US" dirty="0">
              <a:latin typeface="Arial" panose="020B0604020202020204" pitchFamily="34" charset="0"/>
              <a:cs typeface="Arial" panose="020B0604020202020204" pitchFamily="34" charset="0"/>
            </a:endParaRPr>
          </a:p>
        </p:txBody>
      </p:sp>
      <p:sp>
        <p:nvSpPr>
          <p:cNvPr id="6" name="矩形 5"/>
          <p:cNvSpPr/>
          <p:nvPr/>
        </p:nvSpPr>
        <p:spPr>
          <a:xfrm>
            <a:off x="765672" y="885774"/>
            <a:ext cx="11426328" cy="1200329"/>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altLang="zh-TW" sz="2400" b="1" dirty="0" smtClean="0"/>
              <a:t>Duration </a:t>
            </a:r>
            <a:r>
              <a:rPr lang="en-US" altLang="zh-TW" sz="2400" b="1" dirty="0"/>
              <a:t>of rainfall excess (</a:t>
            </a:r>
            <a:r>
              <a:rPr lang="en-US" altLang="zh-TW" sz="2400" b="1" dirty="0" smtClean="0"/>
              <a:t>D)  </a:t>
            </a:r>
            <a:r>
              <a:rPr lang="en-US" altLang="zh-TW" sz="2000" dirty="0" smtClean="0"/>
              <a:t>time </a:t>
            </a:r>
            <a:r>
              <a:rPr lang="en-US" altLang="zh-TW" sz="2000" dirty="0"/>
              <a:t>from start to finish of rainfall excess</a:t>
            </a:r>
          </a:p>
          <a:p>
            <a:pPr marL="457200" indent="-457200" algn="just">
              <a:lnSpc>
                <a:spcPct val="150000"/>
              </a:lnSpc>
              <a:buFont typeface="Arial" panose="020B0604020202020204" pitchFamily="34" charset="0"/>
              <a:buChar char="•"/>
            </a:pPr>
            <a:r>
              <a:rPr lang="en-US" altLang="zh-TW" sz="2400" b="1" dirty="0" smtClean="0"/>
              <a:t>Lag </a:t>
            </a:r>
            <a:r>
              <a:rPr lang="en-US" altLang="zh-TW" sz="2400" b="1" dirty="0"/>
              <a:t>time (L or t </a:t>
            </a:r>
            <a:r>
              <a:rPr lang="en-US" altLang="zh-TW" sz="2400" b="1" dirty="0" smtClean="0"/>
              <a:t>p) </a:t>
            </a:r>
            <a:r>
              <a:rPr lang="en-US" altLang="zh-TW" sz="2000" dirty="0" smtClean="0"/>
              <a:t>time </a:t>
            </a:r>
            <a:r>
              <a:rPr lang="en-US" altLang="zh-TW" sz="2000" dirty="0"/>
              <a:t>from the center of mass of rainfall excess to the peak of the </a:t>
            </a:r>
            <a:r>
              <a:rPr lang="en-US" altLang="zh-TW" sz="2000" dirty="0" smtClean="0"/>
              <a:t>hydrograph</a:t>
            </a:r>
          </a:p>
        </p:txBody>
      </p:sp>
      <p:pic>
        <p:nvPicPr>
          <p:cNvPr id="5" name="Picture 21"/>
          <p:cNvPicPr/>
          <p:nvPr/>
        </p:nvPicPr>
        <p:blipFill>
          <a:blip r:embed="rId2">
            <a:extLst>
              <a:ext uri="{28A0092B-C50C-407E-A947-70E740481C1C}">
                <a14:useLocalDpi xmlns:a14="http://schemas.microsoft.com/office/drawing/2010/main" val="0"/>
              </a:ext>
            </a:extLst>
          </a:blip>
          <a:srcRect/>
          <a:stretch>
            <a:fillRect/>
          </a:stretch>
        </p:blipFill>
        <p:spPr bwMode="auto">
          <a:xfrm>
            <a:off x="6555036" y="2086104"/>
            <a:ext cx="5365044" cy="468927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矩形 6"/>
          <p:cNvSpPr/>
          <p:nvPr/>
        </p:nvSpPr>
        <p:spPr>
          <a:xfrm>
            <a:off x="765673" y="1965699"/>
            <a:ext cx="5589972" cy="4985980"/>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altLang="zh-TW" sz="2400" b="1" dirty="0"/>
              <a:t>Time of rise (TR)</a:t>
            </a:r>
          </a:p>
          <a:p>
            <a:pPr algn="just">
              <a:lnSpc>
                <a:spcPct val="150000"/>
              </a:lnSpc>
            </a:pPr>
            <a:r>
              <a:rPr lang="en-US" altLang="zh-TW" sz="2000" dirty="0"/>
              <a:t>time from the start of rainfall excess to the peak of the hydrograph </a:t>
            </a:r>
          </a:p>
          <a:p>
            <a:pPr marL="457200" indent="-457200" algn="just">
              <a:lnSpc>
                <a:spcPct val="150000"/>
              </a:lnSpc>
              <a:buFont typeface="Arial" panose="020B0604020202020204" pitchFamily="34" charset="0"/>
              <a:buChar char="•"/>
            </a:pPr>
            <a:r>
              <a:rPr lang="en-US" altLang="zh-TW" sz="2400" b="1" dirty="0"/>
              <a:t>Time of concentration (</a:t>
            </a:r>
            <a:r>
              <a:rPr lang="en-US" altLang="zh-TW" sz="2400" b="1" dirty="0" err="1"/>
              <a:t>tc</a:t>
            </a:r>
            <a:r>
              <a:rPr lang="en-US" altLang="zh-TW" sz="2400" b="1" dirty="0"/>
              <a:t>)</a:t>
            </a:r>
          </a:p>
          <a:p>
            <a:pPr algn="just">
              <a:lnSpc>
                <a:spcPct val="150000"/>
              </a:lnSpc>
            </a:pPr>
            <a:r>
              <a:rPr lang="en-US" altLang="zh-TW" sz="2000" dirty="0"/>
              <a:t>time for a wave (of water) propagate from the most distant </a:t>
            </a:r>
            <a:r>
              <a:rPr lang="en-US" altLang="zh-TW" sz="2000" dirty="0" err="1"/>
              <a:t>pt</a:t>
            </a:r>
            <a:r>
              <a:rPr lang="en-US" altLang="zh-TW" sz="2000" dirty="0"/>
              <a:t> in the watershed to the outlet. One estimate is time from the end of net rainfall to the inflection pt. </a:t>
            </a:r>
          </a:p>
          <a:p>
            <a:pPr marL="457200" indent="-457200" algn="just">
              <a:lnSpc>
                <a:spcPct val="150000"/>
              </a:lnSpc>
              <a:buFont typeface="Arial" panose="020B0604020202020204" pitchFamily="34" charset="0"/>
              <a:buChar char="•"/>
            </a:pPr>
            <a:r>
              <a:rPr lang="en-US" altLang="zh-TW" sz="2400" b="1" dirty="0"/>
              <a:t>Time base (Tb) </a:t>
            </a:r>
          </a:p>
          <a:p>
            <a:pPr algn="just">
              <a:lnSpc>
                <a:spcPct val="150000"/>
              </a:lnSpc>
            </a:pPr>
            <a:r>
              <a:rPr lang="en-US" altLang="zh-TW" sz="2000" dirty="0"/>
              <a:t>total duration of the DRO hydrograph</a:t>
            </a:r>
          </a:p>
        </p:txBody>
      </p:sp>
    </p:spTree>
    <p:extLst>
      <p:ext uri="{BB962C8B-B14F-4D97-AF65-F5344CB8AC3E}">
        <p14:creationId xmlns:p14="http://schemas.microsoft.com/office/powerpoint/2010/main" val="350046097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65672" y="792273"/>
            <a:ext cx="6736815" cy="6740307"/>
          </a:xfrm>
          <a:prstGeom prst="rect">
            <a:avLst/>
          </a:prstGeom>
        </p:spPr>
        <p:txBody>
          <a:bodyPr wrap="square">
            <a:spAutoFit/>
          </a:bodyPr>
          <a:lstStyle/>
          <a:p>
            <a:pPr algn="just">
              <a:lnSpc>
                <a:spcPct val="150000"/>
              </a:lnSpc>
            </a:pPr>
            <a:r>
              <a:rPr lang="en-US" altLang="zh-TW" sz="2400" dirty="0" smtClean="0"/>
              <a:t>Each </a:t>
            </a:r>
            <a:r>
              <a:rPr lang="en-US" altLang="zh-TW" sz="2400" dirty="0"/>
              <a:t>watershed includes different rainfall stations that spread along the watershed. Since we need to work on one area we consider as a watershed, it is necessary to change the precipitation point to precipitation area. </a:t>
            </a:r>
          </a:p>
          <a:p>
            <a:pPr algn="just">
              <a:lnSpc>
                <a:spcPct val="150000"/>
              </a:lnSpc>
            </a:pPr>
            <a:r>
              <a:rPr lang="en-US" altLang="zh-TW" sz="2400" dirty="0"/>
              <a:t>There are different methods like Thiessen Polygon, </a:t>
            </a:r>
            <a:r>
              <a:rPr lang="en-US" altLang="zh-TW" sz="2400" dirty="0" err="1"/>
              <a:t>Isohyetal</a:t>
            </a:r>
            <a:r>
              <a:rPr lang="en-US" altLang="zh-TW" sz="2400" dirty="0"/>
              <a:t> Analysis, Arithmetic Mean, Distance Weighting/Gridded, and MAPX.</a:t>
            </a:r>
          </a:p>
          <a:p>
            <a:pPr algn="just">
              <a:lnSpc>
                <a:spcPct val="150000"/>
              </a:lnSpc>
            </a:pPr>
            <a:r>
              <a:rPr lang="en-US" altLang="zh-TW" sz="2400" dirty="0"/>
              <a:t>Mostly use </a:t>
            </a:r>
            <a:r>
              <a:rPr lang="en-US" altLang="zh-TW" sz="2400" b="1" dirty="0"/>
              <a:t>Thiessen Polygon</a:t>
            </a:r>
            <a:r>
              <a:rPr lang="en-US" altLang="zh-TW" sz="2400" dirty="0"/>
              <a:t>. The individual weights are multiplied by the station observation and the values are summed to obtain the areal average </a:t>
            </a:r>
            <a:r>
              <a:rPr lang="en-US" altLang="zh-TW" sz="2400" dirty="0" smtClean="0"/>
              <a:t>precipitation.</a:t>
            </a:r>
            <a:endParaRPr lang="en-US" altLang="zh-TW" sz="2400" dirty="0"/>
          </a:p>
        </p:txBody>
      </p:sp>
      <p:pic>
        <p:nvPicPr>
          <p:cNvPr id="5" name="Picture 2" descr="Thiessen Polygon Weighting"/>
          <p:cNvPicPr/>
          <p:nvPr/>
        </p:nvPicPr>
        <p:blipFill>
          <a:blip r:embed="rId2">
            <a:extLst>
              <a:ext uri="{28A0092B-C50C-407E-A947-70E740481C1C}">
                <a14:useLocalDpi xmlns:a14="http://schemas.microsoft.com/office/drawing/2010/main" val="0"/>
              </a:ext>
            </a:extLst>
          </a:blip>
          <a:srcRect/>
          <a:stretch>
            <a:fillRect/>
          </a:stretch>
        </p:blipFill>
        <p:spPr bwMode="auto">
          <a:xfrm>
            <a:off x="7502487" y="-7619"/>
            <a:ext cx="4689513" cy="6865619"/>
          </a:xfrm>
          <a:prstGeom prst="rect">
            <a:avLst/>
          </a:prstGeom>
          <a:noFill/>
          <a:ln>
            <a:noFill/>
          </a:ln>
        </p:spPr>
      </p:pic>
      <p:sp>
        <p:nvSpPr>
          <p:cNvPr id="9" name="標題 1"/>
          <p:cNvSpPr txBox="1">
            <a:spLocks/>
          </p:cNvSpPr>
          <p:nvPr/>
        </p:nvSpPr>
        <p:spPr>
          <a:xfrm>
            <a:off x="765672" y="0"/>
            <a:ext cx="8664767" cy="1068636"/>
          </a:xfrm>
          <a:prstGeom prst="rect">
            <a:avLst/>
          </a:prstGeom>
        </p:spPr>
        <p:txBody>
          <a:bodyPr vert="horz" lIns="91440" tIns="45720" rIns="91440" bIns="45720" rtlCol="0" anchor="t">
            <a:normAutofit/>
          </a:bodyPr>
          <a:lstStyle>
            <a:lvl1pPr algn="l" defTabSz="914400" rtl="0" eaLnBrk="1" latinLnBrk="0" hangingPunct="1">
              <a:lnSpc>
                <a:spcPct val="89000"/>
              </a:lnSpc>
              <a:spcBef>
                <a:spcPct val="0"/>
              </a:spcBef>
              <a:buNone/>
              <a:defRPr sz="4400" kern="1200" baseline="0">
                <a:solidFill>
                  <a:schemeClr val="tx2"/>
                </a:solidFill>
                <a:latin typeface="Microsoft JhengHei UI" panose="020B0604030504040204" pitchFamily="34" charset="-120"/>
                <a:ea typeface="Microsoft JhengHei UI" panose="020B0604030504040204" pitchFamily="34" charset="-120"/>
                <a:cs typeface="+mj-cs"/>
              </a:defRPr>
            </a:lvl1pPr>
          </a:lstStyle>
          <a:p>
            <a:r>
              <a:rPr lang="en-US" altLang="zh-TW" b="1" dirty="0" smtClean="0">
                <a:latin typeface="Arial" panose="020B0604020202020204" pitchFamily="34" charset="0"/>
                <a:cs typeface="Arial" panose="020B0604020202020204" pitchFamily="34" charset="0"/>
              </a:rPr>
              <a:t>Areal Precipitation </a:t>
            </a:r>
            <a:endParaRPr lang="zh-TW"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469896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672" y="0"/>
            <a:ext cx="8664767" cy="1068636"/>
          </a:xfrm>
        </p:spPr>
        <p:txBody>
          <a:bodyPr>
            <a:normAutofit/>
          </a:bodyPr>
          <a:lstStyle/>
          <a:p>
            <a:r>
              <a:rPr lang="en-US" altLang="zh-TW" b="1" dirty="0">
                <a:latin typeface="Arial" panose="020B0604020202020204" pitchFamily="34" charset="0"/>
                <a:cs typeface="Arial" panose="020B0604020202020204" pitchFamily="34" charset="0"/>
              </a:rPr>
              <a:t>Areal Precipitation </a:t>
            </a:r>
            <a:endParaRPr lang="zh-TW" altLang="en-US" dirty="0">
              <a:latin typeface="Arial" panose="020B0604020202020204" pitchFamily="34" charset="0"/>
              <a:cs typeface="Arial" panose="020B0604020202020204" pitchFamily="34" charset="0"/>
            </a:endParaRPr>
          </a:p>
        </p:txBody>
      </p:sp>
      <p:sp>
        <p:nvSpPr>
          <p:cNvPr id="6" name="矩形 5"/>
          <p:cNvSpPr/>
          <p:nvPr/>
        </p:nvSpPr>
        <p:spPr>
          <a:xfrm>
            <a:off x="765672" y="792273"/>
            <a:ext cx="6990203" cy="6186309"/>
          </a:xfrm>
          <a:prstGeom prst="rect">
            <a:avLst/>
          </a:prstGeom>
        </p:spPr>
        <p:txBody>
          <a:bodyPr wrap="square">
            <a:spAutoFit/>
          </a:bodyPr>
          <a:lstStyle/>
          <a:p>
            <a:pPr algn="just">
              <a:lnSpc>
                <a:spcPct val="150000"/>
              </a:lnSpc>
            </a:pPr>
            <a:r>
              <a:rPr lang="en-US" altLang="zh-TW" sz="2400" b="1" dirty="0" err="1"/>
              <a:t>Isohyetal</a:t>
            </a:r>
            <a:r>
              <a:rPr lang="en-US" altLang="zh-TW" sz="2400" b="1" dirty="0"/>
              <a:t> Analysis </a:t>
            </a:r>
            <a:r>
              <a:rPr lang="en-US" altLang="zh-TW" sz="2400" dirty="0"/>
              <a:t>which involves drawing estimated lines of equal rainfall over an area based on point measurements. The magnitude and extent of the resultant rainfall areas of coverage are then considered versus the area in question in order to estimate the areal precipitation value.</a:t>
            </a:r>
          </a:p>
          <a:p>
            <a:pPr algn="just">
              <a:lnSpc>
                <a:spcPct val="150000"/>
              </a:lnSpc>
            </a:pPr>
            <a:r>
              <a:rPr lang="en-US" altLang="zh-TW" sz="2400" dirty="0"/>
              <a:t>Rainfall some part of it evaporate, some part recharge groundwater and another part become runoff and discharge of watershed from out let. To estimate direct runoff hydrograph (DRH), we need unit hydrograph.</a:t>
            </a:r>
          </a:p>
        </p:txBody>
      </p:sp>
      <p:pic>
        <p:nvPicPr>
          <p:cNvPr id="7" name="Picture 1" descr="Isohyetal Analysis"/>
          <p:cNvPicPr/>
          <p:nvPr/>
        </p:nvPicPr>
        <p:blipFill>
          <a:blip r:embed="rId2">
            <a:extLst>
              <a:ext uri="{28A0092B-C50C-407E-A947-70E740481C1C}">
                <a14:useLocalDpi xmlns:a14="http://schemas.microsoft.com/office/drawing/2010/main" val="0"/>
              </a:ext>
            </a:extLst>
          </a:blip>
          <a:srcRect/>
          <a:stretch>
            <a:fillRect/>
          </a:stretch>
        </p:blipFill>
        <p:spPr bwMode="auto">
          <a:xfrm>
            <a:off x="7755875" y="0"/>
            <a:ext cx="4689513" cy="6858000"/>
          </a:xfrm>
          <a:prstGeom prst="rect">
            <a:avLst/>
          </a:prstGeom>
          <a:noFill/>
          <a:ln>
            <a:noFill/>
          </a:ln>
        </p:spPr>
      </p:pic>
    </p:spTree>
    <p:extLst>
      <p:ext uri="{BB962C8B-B14F-4D97-AF65-F5344CB8AC3E}">
        <p14:creationId xmlns:p14="http://schemas.microsoft.com/office/powerpoint/2010/main" val="21703779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672" y="0"/>
            <a:ext cx="8664767" cy="1068636"/>
          </a:xfrm>
        </p:spPr>
        <p:txBody>
          <a:bodyPr>
            <a:normAutofit/>
          </a:bodyPr>
          <a:lstStyle/>
          <a:p>
            <a:r>
              <a:rPr lang="en-US" altLang="zh-TW" b="1" dirty="0"/>
              <a:t>Unit hydrograph</a:t>
            </a:r>
            <a:endParaRPr lang="zh-TW" altLang="zh-TW" dirty="0"/>
          </a:p>
        </p:txBody>
      </p:sp>
      <p:sp>
        <p:nvSpPr>
          <p:cNvPr id="6" name="矩形 5"/>
          <p:cNvSpPr/>
          <p:nvPr/>
        </p:nvSpPr>
        <p:spPr>
          <a:xfrm>
            <a:off x="765672" y="792273"/>
            <a:ext cx="11426328" cy="2308324"/>
          </a:xfrm>
          <a:prstGeom prst="rect">
            <a:avLst/>
          </a:prstGeom>
        </p:spPr>
        <p:txBody>
          <a:bodyPr wrap="square">
            <a:spAutoFit/>
          </a:bodyPr>
          <a:lstStyle/>
          <a:p>
            <a:pPr algn="just">
              <a:lnSpc>
                <a:spcPct val="150000"/>
              </a:lnSpc>
            </a:pPr>
            <a:r>
              <a:rPr lang="en-US" altLang="zh-TW" sz="2400" dirty="0"/>
              <a:t>Unit hydrograph is a direct runoff hydrograph resulting from one unit (one inch or one cm) of constant intensity uniform rainfall occurring over the entire watershed.</a:t>
            </a:r>
          </a:p>
          <a:p>
            <a:pPr algn="just">
              <a:lnSpc>
                <a:spcPct val="150000"/>
              </a:lnSpc>
            </a:pPr>
            <a:r>
              <a:rPr lang="en-US" altLang="zh-TW" sz="2400" dirty="0"/>
              <a:t>For example, if one mm of excess rainfall produces a direct runoff peak of 100 mm then two mm of excess rainfall with produce a direct runoff of 2 x 100 = 200 mm.</a:t>
            </a:r>
          </a:p>
        </p:txBody>
      </p:sp>
      <p:pic>
        <p:nvPicPr>
          <p:cNvPr id="5" name="Picture 3" descr="1432316129"/>
          <p:cNvPicPr/>
          <p:nvPr/>
        </p:nvPicPr>
        <p:blipFill>
          <a:blip r:embed="rId2">
            <a:extLst>
              <a:ext uri="{28A0092B-C50C-407E-A947-70E740481C1C}">
                <a14:useLocalDpi xmlns:a14="http://schemas.microsoft.com/office/drawing/2010/main" val="0"/>
              </a:ext>
            </a:extLst>
          </a:blip>
          <a:srcRect/>
          <a:stretch>
            <a:fillRect/>
          </a:stretch>
        </p:blipFill>
        <p:spPr bwMode="auto">
          <a:xfrm>
            <a:off x="3800819" y="3100596"/>
            <a:ext cx="5960126" cy="375740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2354059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672" y="0"/>
            <a:ext cx="8664767" cy="1068636"/>
          </a:xfrm>
        </p:spPr>
        <p:txBody>
          <a:bodyPr>
            <a:normAutofit/>
          </a:bodyPr>
          <a:lstStyle/>
          <a:p>
            <a:r>
              <a:rPr lang="en-US" altLang="zh-TW" b="1" dirty="0"/>
              <a:t>Unit hydrograph-Example</a:t>
            </a:r>
            <a:endParaRPr lang="zh-TW" altLang="zh-TW" dirty="0"/>
          </a:p>
        </p:txBody>
      </p:sp>
      <p:sp>
        <p:nvSpPr>
          <p:cNvPr id="6" name="矩形 5"/>
          <p:cNvSpPr/>
          <p:nvPr/>
        </p:nvSpPr>
        <p:spPr>
          <a:xfrm>
            <a:off x="765672" y="1802404"/>
            <a:ext cx="6978506" cy="5078313"/>
          </a:xfrm>
          <a:prstGeom prst="rect">
            <a:avLst/>
          </a:prstGeom>
        </p:spPr>
        <p:txBody>
          <a:bodyPr wrap="square">
            <a:spAutoFit/>
          </a:bodyPr>
          <a:lstStyle/>
          <a:p>
            <a:pPr algn="just">
              <a:lnSpc>
                <a:spcPct val="150000"/>
              </a:lnSpc>
            </a:pPr>
            <a:r>
              <a:rPr lang="en-US" altLang="zh-TW" sz="2400" dirty="0" smtClean="0"/>
              <a:t>Compute the total volume of direct runoff. </a:t>
            </a:r>
          </a:p>
          <a:p>
            <a:pPr algn="just">
              <a:lnSpc>
                <a:spcPct val="150000"/>
              </a:lnSpc>
            </a:pPr>
            <a:r>
              <a:rPr lang="en-US" altLang="zh-TW" sz="2400" dirty="0" smtClean="0"/>
              <a:t>To </a:t>
            </a:r>
            <a:r>
              <a:rPr lang="en-US" altLang="zh-TW" sz="2400" dirty="0"/>
              <a:t>do this, add all direct runoff values, and multiply the sum of all the direct runoff flows by the time interval (in seconds) convert cubic feet per second to cubic feet of volume. </a:t>
            </a:r>
          </a:p>
          <a:p>
            <a:pPr algn="just">
              <a:lnSpc>
                <a:spcPct val="150000"/>
              </a:lnSpc>
            </a:pPr>
            <a:r>
              <a:rPr lang="en-US" altLang="zh-TW" sz="2400" dirty="0"/>
              <a:t>After getting the total runoff volume, find the equivalent runoff depth by dividing the runoff volume by the basin area. Note that, the depth thus calculated is equal to the total excess rainfall depth.</a:t>
            </a:r>
            <a:endParaRPr lang="zh-TW" altLang="zh-TW" sz="2400" dirty="0"/>
          </a:p>
        </p:txBody>
      </p:sp>
      <p:pic>
        <p:nvPicPr>
          <p:cNvPr id="7" name="Picture 4" descr="1415664185"/>
          <p:cNvPicPr/>
          <p:nvPr/>
        </p:nvPicPr>
        <p:blipFill>
          <a:blip r:embed="rId2">
            <a:extLst>
              <a:ext uri="{28A0092B-C50C-407E-A947-70E740481C1C}">
                <a14:useLocalDpi xmlns:a14="http://schemas.microsoft.com/office/drawing/2010/main" val="0"/>
              </a:ext>
            </a:extLst>
          </a:blip>
          <a:srcRect/>
          <a:stretch>
            <a:fillRect/>
          </a:stretch>
        </p:blipFill>
        <p:spPr bwMode="auto">
          <a:xfrm>
            <a:off x="7806267" y="1738422"/>
            <a:ext cx="4323644" cy="50204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矩形 2"/>
          <p:cNvSpPr/>
          <p:nvPr/>
        </p:nvSpPr>
        <p:spPr>
          <a:xfrm>
            <a:off x="765672" y="669786"/>
            <a:ext cx="11426328" cy="1132618"/>
          </a:xfrm>
          <a:prstGeom prst="rect">
            <a:avLst/>
          </a:prstGeom>
        </p:spPr>
        <p:txBody>
          <a:bodyPr wrap="square">
            <a:spAutoFit/>
          </a:bodyPr>
          <a:lstStyle/>
          <a:p>
            <a:pPr algn="just">
              <a:lnSpc>
                <a:spcPct val="150000"/>
              </a:lnSpc>
            </a:pPr>
            <a:r>
              <a:rPr lang="en-US" altLang="zh-TW" sz="2400" dirty="0"/>
              <a:t>We have all data of from a rainfall gauge</a:t>
            </a:r>
            <a:r>
              <a:rPr lang="en-US" altLang="zh-TW" sz="2400" dirty="0" smtClean="0"/>
              <a:t>. Table </a:t>
            </a:r>
            <a:r>
              <a:rPr lang="en-US" altLang="zh-TW" sz="2400" dirty="0"/>
              <a:t>shows excess rainfall and the consequent direct runoff values are available at 15-minute intervals</a:t>
            </a:r>
            <a:r>
              <a:rPr lang="en-US" altLang="zh-TW" dirty="0"/>
              <a:t>.</a:t>
            </a:r>
          </a:p>
        </p:txBody>
      </p:sp>
    </p:spTree>
    <p:extLst>
      <p:ext uri="{BB962C8B-B14F-4D97-AF65-F5344CB8AC3E}">
        <p14:creationId xmlns:p14="http://schemas.microsoft.com/office/powerpoint/2010/main" val="31406020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672" y="0"/>
            <a:ext cx="8664767" cy="1068636"/>
          </a:xfrm>
        </p:spPr>
        <p:txBody>
          <a:bodyPr>
            <a:normAutofit/>
          </a:bodyPr>
          <a:lstStyle/>
          <a:p>
            <a:r>
              <a:rPr lang="en-US" altLang="zh-TW" b="1" dirty="0"/>
              <a:t>Unit hydrograph-Example</a:t>
            </a:r>
            <a:endParaRPr lang="zh-TW" altLang="zh-TW" dirty="0"/>
          </a:p>
        </p:txBody>
      </p:sp>
      <p:sp>
        <p:nvSpPr>
          <p:cNvPr id="6" name="矩形 5"/>
          <p:cNvSpPr/>
          <p:nvPr/>
        </p:nvSpPr>
        <p:spPr>
          <a:xfrm>
            <a:off x="765672" y="763479"/>
            <a:ext cx="6978506" cy="461665"/>
          </a:xfrm>
          <a:prstGeom prst="rect">
            <a:avLst/>
          </a:prstGeom>
        </p:spPr>
        <p:txBody>
          <a:bodyPr wrap="square">
            <a:spAutoFit/>
          </a:bodyPr>
          <a:lstStyle/>
          <a:p>
            <a:r>
              <a:rPr lang="en-US" altLang="zh-TW" sz="2400" b="1" dirty="0"/>
              <a:t>Calculate Total </a:t>
            </a:r>
            <a:r>
              <a:rPr lang="en-US" altLang="zh-TW" sz="2400" b="1" dirty="0" smtClean="0"/>
              <a:t>DRH</a:t>
            </a:r>
            <a:endParaRPr lang="zh-TW" altLang="zh-TW" sz="3200" b="1" dirty="0"/>
          </a:p>
        </p:txBody>
      </p:sp>
      <p:pic>
        <p:nvPicPr>
          <p:cNvPr id="8" name="Picture 5" descr="1415664529"/>
          <p:cNvPicPr/>
          <p:nvPr/>
        </p:nvPicPr>
        <p:blipFill>
          <a:blip r:embed="rId2">
            <a:extLst>
              <a:ext uri="{28A0092B-C50C-407E-A947-70E740481C1C}">
                <a14:useLocalDpi xmlns:a14="http://schemas.microsoft.com/office/drawing/2010/main" val="0"/>
              </a:ext>
            </a:extLst>
          </a:blip>
          <a:srcRect/>
          <a:stretch>
            <a:fillRect/>
          </a:stretch>
        </p:blipFill>
        <p:spPr bwMode="auto">
          <a:xfrm>
            <a:off x="1207264" y="1348602"/>
            <a:ext cx="10250277" cy="509626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706151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672" y="0"/>
            <a:ext cx="8664767" cy="1068636"/>
          </a:xfrm>
        </p:spPr>
        <p:txBody>
          <a:bodyPr>
            <a:normAutofit/>
          </a:bodyPr>
          <a:lstStyle/>
          <a:p>
            <a:r>
              <a:rPr lang="en-US" altLang="zh-TW" b="1" dirty="0"/>
              <a:t>Unit hydrograph-Example</a:t>
            </a:r>
            <a:endParaRPr lang="zh-TW" altLang="zh-TW" dirty="0"/>
          </a:p>
        </p:txBody>
      </p:sp>
      <p:sp>
        <p:nvSpPr>
          <p:cNvPr id="6" name="矩形 5"/>
          <p:cNvSpPr/>
          <p:nvPr/>
        </p:nvSpPr>
        <p:spPr>
          <a:xfrm>
            <a:off x="897875" y="556352"/>
            <a:ext cx="11110615" cy="2308324"/>
          </a:xfrm>
          <a:prstGeom prst="rect">
            <a:avLst/>
          </a:prstGeom>
        </p:spPr>
        <p:txBody>
          <a:bodyPr wrap="square">
            <a:spAutoFit/>
          </a:bodyPr>
          <a:lstStyle/>
          <a:p>
            <a:pPr algn="just">
              <a:lnSpc>
                <a:spcPct val="150000"/>
              </a:lnSpc>
            </a:pPr>
            <a:r>
              <a:rPr lang="en-US" altLang="zh-TW" sz="2400" dirty="0">
                <a:latin typeface="Arial" panose="020B0604020202020204" pitchFamily="34" charset="0"/>
                <a:cs typeface="Arial" panose="020B0604020202020204" pitchFamily="34" charset="0"/>
              </a:rPr>
              <a:t>By definition, Unit Hydrograph is a direct runoff hydrograph resulting from the unit depth of effective rainfall. So, the </a:t>
            </a:r>
            <a:r>
              <a:rPr lang="en-US" altLang="zh-TW" sz="2400" b="1" dirty="0">
                <a:latin typeface="Arial" panose="020B0604020202020204" pitchFamily="34" charset="0"/>
                <a:cs typeface="Arial" panose="020B0604020202020204" pitchFamily="34" charset="0"/>
              </a:rPr>
              <a:t>ordinates of required UH </a:t>
            </a:r>
            <a:r>
              <a:rPr lang="en-US" altLang="zh-TW" sz="2400" dirty="0">
                <a:latin typeface="Arial" panose="020B0604020202020204" pitchFamily="34" charset="0"/>
                <a:cs typeface="Arial" panose="020B0604020202020204" pitchFamily="34" charset="0"/>
              </a:rPr>
              <a:t>can simply be obtained by dividing the ordinates of Direct Runoff Hydrograph by the equivalent depth of total direct runoff.</a:t>
            </a:r>
            <a:endParaRPr lang="zh-TW" altLang="zh-TW" sz="3200" dirty="0">
              <a:latin typeface="Arial" panose="020B0604020202020204" pitchFamily="34" charset="0"/>
              <a:cs typeface="Arial" panose="020B0604020202020204" pitchFamily="34" charset="0"/>
            </a:endParaRPr>
          </a:p>
        </p:txBody>
      </p:sp>
      <p:pic>
        <p:nvPicPr>
          <p:cNvPr id="5" name="Picture 6" descr="1415664800"/>
          <p:cNvPicPr/>
          <p:nvPr/>
        </p:nvPicPr>
        <p:blipFill>
          <a:blip r:embed="rId2">
            <a:extLst>
              <a:ext uri="{28A0092B-C50C-407E-A947-70E740481C1C}">
                <a14:useLocalDpi xmlns:a14="http://schemas.microsoft.com/office/drawing/2010/main" val="0"/>
              </a:ext>
            </a:extLst>
          </a:blip>
          <a:srcRect/>
          <a:stretch>
            <a:fillRect/>
          </a:stretch>
        </p:blipFill>
        <p:spPr bwMode="auto">
          <a:xfrm>
            <a:off x="5629618" y="2368627"/>
            <a:ext cx="6378871" cy="437085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矩形 3"/>
          <p:cNvSpPr/>
          <p:nvPr/>
        </p:nvSpPr>
        <p:spPr>
          <a:xfrm>
            <a:off x="897874" y="2863086"/>
            <a:ext cx="4610560" cy="3416320"/>
          </a:xfrm>
          <a:prstGeom prst="rect">
            <a:avLst/>
          </a:prstGeom>
        </p:spPr>
        <p:txBody>
          <a:bodyPr wrap="square">
            <a:spAutoFit/>
          </a:bodyPr>
          <a:lstStyle/>
          <a:p>
            <a:pPr algn="just">
              <a:lnSpc>
                <a:spcPct val="150000"/>
              </a:lnSpc>
            </a:pPr>
            <a:r>
              <a:rPr lang="zh-TW" altLang="en-US" sz="2400" dirty="0">
                <a:latin typeface="Arial" panose="020B0604020202020204" pitchFamily="34" charset="0"/>
                <a:cs typeface="Arial" panose="020B0604020202020204" pitchFamily="34" charset="0"/>
              </a:rPr>
              <a:t>Next step is to identify its duration.In the dataset above, excess rainfall occurs from 9:30 AM to 12:00 PM, and hence the duration of the derived unit hydrograph is 2.5 hours.</a:t>
            </a:r>
          </a:p>
        </p:txBody>
      </p:sp>
    </p:spTree>
    <p:extLst>
      <p:ext uri="{BB962C8B-B14F-4D97-AF65-F5344CB8AC3E}">
        <p14:creationId xmlns:p14="http://schemas.microsoft.com/office/powerpoint/2010/main" val="23682498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672" y="0"/>
            <a:ext cx="8664767" cy="1068636"/>
          </a:xfrm>
        </p:spPr>
        <p:txBody>
          <a:bodyPr>
            <a:normAutofit/>
          </a:bodyPr>
          <a:lstStyle/>
          <a:p>
            <a:r>
              <a:rPr lang="en-US" altLang="zh-TW" b="1" dirty="0"/>
              <a:t>Unit hydrograph-Example</a:t>
            </a:r>
            <a:endParaRPr lang="zh-TW" altLang="zh-TW" dirty="0"/>
          </a:p>
        </p:txBody>
      </p:sp>
      <p:sp>
        <p:nvSpPr>
          <p:cNvPr id="6" name="矩形 5"/>
          <p:cNvSpPr/>
          <p:nvPr/>
        </p:nvSpPr>
        <p:spPr>
          <a:xfrm>
            <a:off x="897874" y="558996"/>
            <a:ext cx="11110511" cy="1754326"/>
          </a:xfrm>
          <a:prstGeom prst="rect">
            <a:avLst/>
          </a:prstGeom>
        </p:spPr>
        <p:txBody>
          <a:bodyPr wrap="square">
            <a:spAutoFit/>
          </a:bodyPr>
          <a:lstStyle/>
          <a:p>
            <a:pPr algn="just">
              <a:lnSpc>
                <a:spcPct val="150000"/>
              </a:lnSpc>
            </a:pPr>
            <a:r>
              <a:rPr lang="en-US" altLang="zh-TW" sz="2400" dirty="0">
                <a:latin typeface="Arial" panose="020B0604020202020204" pitchFamily="34" charset="0"/>
                <a:cs typeface="Arial" panose="020B0604020202020204" pitchFamily="34" charset="0"/>
              </a:rPr>
              <a:t>The conventional graphical representation of the Direct Runoff Hydrograph and the derived Unit Hydrograph ordinates can be obtained by plotting the direct runoff and UH ordinates against time axis in Excel. </a:t>
            </a:r>
            <a:endParaRPr lang="zh-TW" altLang="zh-TW" sz="3200" dirty="0">
              <a:latin typeface="Arial" panose="020B0604020202020204" pitchFamily="34" charset="0"/>
              <a:cs typeface="Arial" panose="020B0604020202020204" pitchFamily="34" charset="0"/>
            </a:endParaRPr>
          </a:p>
        </p:txBody>
      </p:sp>
      <p:pic>
        <p:nvPicPr>
          <p:cNvPr id="7" name="Picture 8" descr="1415648560"/>
          <p:cNvPicPr/>
          <p:nvPr/>
        </p:nvPicPr>
        <p:blipFill>
          <a:blip r:embed="rId2">
            <a:extLst>
              <a:ext uri="{28A0092B-C50C-407E-A947-70E740481C1C}">
                <a14:useLocalDpi xmlns:a14="http://schemas.microsoft.com/office/drawing/2010/main" val="0"/>
              </a:ext>
            </a:extLst>
          </a:blip>
          <a:srcRect/>
          <a:stretch>
            <a:fillRect/>
          </a:stretch>
        </p:blipFill>
        <p:spPr bwMode="auto">
          <a:xfrm>
            <a:off x="5343181" y="2401678"/>
            <a:ext cx="6555035" cy="41753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矩形 7"/>
          <p:cNvSpPr/>
          <p:nvPr/>
        </p:nvSpPr>
        <p:spPr>
          <a:xfrm>
            <a:off x="897874" y="2872318"/>
            <a:ext cx="4335138" cy="2862322"/>
          </a:xfrm>
          <a:prstGeom prst="rect">
            <a:avLst/>
          </a:prstGeom>
        </p:spPr>
        <p:txBody>
          <a:bodyPr wrap="square">
            <a:spAutoFit/>
          </a:bodyPr>
          <a:lstStyle/>
          <a:p>
            <a:pPr algn="just">
              <a:lnSpc>
                <a:spcPct val="150000"/>
              </a:lnSpc>
            </a:pPr>
            <a:r>
              <a:rPr lang="en-US" altLang="zh-TW" sz="2400" dirty="0" smtClean="0">
                <a:latin typeface="Arial" panose="020B0604020202020204" pitchFamily="34" charset="0"/>
                <a:cs typeface="Arial" panose="020B0604020202020204" pitchFamily="34" charset="0"/>
              </a:rPr>
              <a:t>The </a:t>
            </a:r>
            <a:r>
              <a:rPr lang="en-US" altLang="zh-TW" sz="2400" dirty="0">
                <a:latin typeface="Arial" panose="020B0604020202020204" pitchFamily="34" charset="0"/>
                <a:cs typeface="Arial" panose="020B0604020202020204" pitchFamily="34" charset="0"/>
              </a:rPr>
              <a:t>scatter plot hence obtained depicts the direct runoff hydrograph and the derived unit hydrograph of 2.5 </a:t>
            </a:r>
            <a:r>
              <a:rPr lang="en-US" altLang="zh-TW" sz="2400" dirty="0" err="1">
                <a:latin typeface="Arial" panose="020B0604020202020204" pitchFamily="34" charset="0"/>
                <a:cs typeface="Arial" panose="020B0604020202020204" pitchFamily="34" charset="0"/>
              </a:rPr>
              <a:t>hr</a:t>
            </a:r>
            <a:r>
              <a:rPr lang="en-US" altLang="zh-TW" sz="2400" dirty="0">
                <a:latin typeface="Arial" panose="020B0604020202020204" pitchFamily="34" charset="0"/>
                <a:cs typeface="Arial" panose="020B0604020202020204" pitchFamily="34" charset="0"/>
              </a:rPr>
              <a:t> duration for the given basin.</a:t>
            </a:r>
            <a:endParaRPr lang="zh-TW" altLang="zh-TW"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96222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672" y="0"/>
            <a:ext cx="11426328" cy="1068636"/>
          </a:xfrm>
        </p:spPr>
        <p:txBody>
          <a:bodyPr>
            <a:normAutofit fontScale="90000"/>
          </a:bodyPr>
          <a:lstStyle/>
          <a:p>
            <a:r>
              <a:rPr lang="en-US" altLang="zh-TW" b="1" dirty="0"/>
              <a:t>Application of Unit Hydrograph to Derive Runoff Hydrograph </a:t>
            </a:r>
            <a:endParaRPr lang="zh-TW" altLang="zh-TW" dirty="0"/>
          </a:p>
        </p:txBody>
      </p:sp>
      <p:sp>
        <p:nvSpPr>
          <p:cNvPr id="8" name="矩形 7"/>
          <p:cNvSpPr/>
          <p:nvPr/>
        </p:nvSpPr>
        <p:spPr>
          <a:xfrm>
            <a:off x="765672" y="1068635"/>
            <a:ext cx="11426328" cy="1685846"/>
          </a:xfrm>
          <a:prstGeom prst="rect">
            <a:avLst/>
          </a:prstGeom>
        </p:spPr>
        <p:txBody>
          <a:bodyPr wrap="square">
            <a:spAutoFit/>
          </a:bodyPr>
          <a:lstStyle/>
          <a:p>
            <a:pPr algn="just">
              <a:lnSpc>
                <a:spcPct val="150000"/>
              </a:lnSpc>
            </a:pPr>
            <a:r>
              <a:rPr lang="en-US" altLang="zh-TW" sz="2400" dirty="0">
                <a:latin typeface="Arial" panose="020B0604020202020204" pitchFamily="34" charset="0"/>
                <a:cs typeface="Arial" panose="020B0604020202020204" pitchFamily="34" charset="0"/>
              </a:rPr>
              <a:t>Rainfall of P1 inches occurs during a time interval of </a:t>
            </a:r>
            <a:r>
              <a:rPr lang="en-US" altLang="zh-TW" sz="2400" dirty="0" err="1">
                <a:latin typeface="Arial" panose="020B0604020202020204" pitchFamily="34" charset="0"/>
                <a:cs typeface="Arial" panose="020B0604020202020204" pitchFamily="34" charset="0"/>
              </a:rPr>
              <a:t>Δt</a:t>
            </a:r>
            <a:r>
              <a:rPr lang="en-US" altLang="zh-TW" sz="2400" dirty="0">
                <a:latin typeface="Arial" panose="020B0604020202020204" pitchFamily="34" charset="0"/>
                <a:cs typeface="Arial" panose="020B0604020202020204" pitchFamily="34" charset="0"/>
              </a:rPr>
              <a:t>, the total runoff hydrograph is P1 multiplied by the total unit hydrograph, which is the </a:t>
            </a:r>
            <a:r>
              <a:rPr lang="en-US" altLang="zh-TW" sz="2400" b="1" dirty="0">
                <a:latin typeface="Arial" panose="020B0604020202020204" pitchFamily="34" charset="0"/>
                <a:cs typeface="Arial" panose="020B0604020202020204" pitchFamily="34" charset="0"/>
              </a:rPr>
              <a:t>blue curve (PUH_1)</a:t>
            </a:r>
            <a:r>
              <a:rPr lang="en-US" altLang="zh-TW" sz="2400" dirty="0">
                <a:latin typeface="Arial" panose="020B0604020202020204" pitchFamily="34" charset="0"/>
                <a:cs typeface="Arial" panose="020B0604020202020204" pitchFamily="34" charset="0"/>
              </a:rPr>
              <a:t> in the figure below. </a:t>
            </a:r>
            <a:endParaRPr lang="en-US" altLang="zh-TW" sz="2400" dirty="0" smtClean="0">
              <a:latin typeface="Arial" panose="020B0604020202020204" pitchFamily="34" charset="0"/>
              <a:cs typeface="Arial" panose="020B0604020202020204" pitchFamily="34" charset="0"/>
            </a:endParaRPr>
          </a:p>
        </p:txBody>
      </p:sp>
      <p:pic>
        <p:nvPicPr>
          <p:cNvPr id="6" name="Picture 9" descr="1367006180"/>
          <p:cNvPicPr/>
          <p:nvPr/>
        </p:nvPicPr>
        <p:blipFill>
          <a:blip r:embed="rId2">
            <a:extLst>
              <a:ext uri="{28A0092B-C50C-407E-A947-70E740481C1C}">
                <a14:useLocalDpi xmlns:a14="http://schemas.microsoft.com/office/drawing/2010/main" val="0"/>
              </a:ext>
            </a:extLst>
          </a:blip>
          <a:srcRect/>
          <a:stretch>
            <a:fillRect/>
          </a:stretch>
        </p:blipFill>
        <p:spPr bwMode="auto">
          <a:xfrm>
            <a:off x="4990641" y="2291508"/>
            <a:ext cx="7201359" cy="4450815"/>
          </a:xfrm>
          <a:prstGeom prst="rect">
            <a:avLst/>
          </a:prstGeom>
          <a:noFill/>
          <a:ln>
            <a:noFill/>
          </a:ln>
        </p:spPr>
      </p:pic>
    </p:spTree>
    <p:extLst>
      <p:ext uri="{BB962C8B-B14F-4D97-AF65-F5344CB8AC3E}">
        <p14:creationId xmlns:p14="http://schemas.microsoft.com/office/powerpoint/2010/main" val="4186935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672" y="0"/>
            <a:ext cx="11426328" cy="1068636"/>
          </a:xfrm>
        </p:spPr>
        <p:txBody>
          <a:bodyPr>
            <a:normAutofit fontScale="90000"/>
          </a:bodyPr>
          <a:lstStyle/>
          <a:p>
            <a:r>
              <a:rPr lang="en-US" altLang="zh-TW" b="1" dirty="0"/>
              <a:t>Application of Unit Hydrograph to Derive Runoff Hydrograph </a:t>
            </a:r>
            <a:endParaRPr lang="zh-TW" altLang="zh-TW" dirty="0"/>
          </a:p>
        </p:txBody>
      </p:sp>
      <p:sp>
        <p:nvSpPr>
          <p:cNvPr id="3" name="矩形 2"/>
          <p:cNvSpPr/>
          <p:nvPr/>
        </p:nvSpPr>
        <p:spPr>
          <a:xfrm>
            <a:off x="765672" y="1068636"/>
            <a:ext cx="11426328" cy="3970318"/>
          </a:xfrm>
          <a:prstGeom prst="rect">
            <a:avLst/>
          </a:prstGeom>
        </p:spPr>
        <p:txBody>
          <a:bodyPr wrap="square">
            <a:spAutoFit/>
          </a:bodyPr>
          <a:lstStyle/>
          <a:p>
            <a:pPr algn="just">
              <a:lnSpc>
                <a:spcPct val="150000"/>
              </a:lnSpc>
            </a:pPr>
            <a:r>
              <a:rPr lang="en-US" altLang="zh-TW" sz="2400" dirty="0">
                <a:latin typeface="Arial" panose="020B0604020202020204" pitchFamily="34" charset="0"/>
                <a:cs typeface="Arial" panose="020B0604020202020204" pitchFamily="34" charset="0"/>
              </a:rPr>
              <a:t>Rainfall stops after </a:t>
            </a:r>
            <a:r>
              <a:rPr lang="en-US" altLang="zh-TW" sz="2400" dirty="0" err="1">
                <a:latin typeface="Arial" panose="020B0604020202020204" pitchFamily="34" charset="0"/>
                <a:cs typeface="Arial" panose="020B0604020202020204" pitchFamily="34" charset="0"/>
              </a:rPr>
              <a:t>Δt</a:t>
            </a:r>
            <a:r>
              <a:rPr lang="en-US" altLang="zh-TW" sz="2400" dirty="0">
                <a:latin typeface="Arial" panose="020B0604020202020204" pitchFamily="34" charset="0"/>
                <a:cs typeface="Arial" panose="020B0604020202020204" pitchFamily="34" charset="0"/>
              </a:rPr>
              <a:t>, this is the direct runoff hydrograph. If the rainfall continues with P2 inches (P2 may or may not be equal to P1) during the next time interval, the total unit hydrograph is </a:t>
            </a:r>
            <a:endParaRPr lang="en-US" altLang="zh-TW" sz="2400" dirty="0" smtClean="0">
              <a:latin typeface="Arial" panose="020B0604020202020204" pitchFamily="34" charset="0"/>
              <a:cs typeface="Arial" panose="020B0604020202020204" pitchFamily="34" charset="0"/>
            </a:endParaRPr>
          </a:p>
          <a:p>
            <a:pPr algn="just">
              <a:lnSpc>
                <a:spcPct val="150000"/>
              </a:lnSpc>
            </a:pPr>
            <a:r>
              <a:rPr lang="en-US" altLang="zh-TW" sz="2400" dirty="0" smtClean="0">
                <a:latin typeface="Arial" panose="020B0604020202020204" pitchFamily="34" charset="0"/>
                <a:cs typeface="Arial" panose="020B0604020202020204" pitchFamily="34" charset="0"/>
              </a:rPr>
              <a:t>again </a:t>
            </a:r>
            <a:r>
              <a:rPr lang="en-US" altLang="zh-TW" sz="2400" dirty="0">
                <a:latin typeface="Arial" panose="020B0604020202020204" pitchFamily="34" charset="0"/>
                <a:cs typeface="Arial" panose="020B0604020202020204" pitchFamily="34" charset="0"/>
              </a:rPr>
              <a:t>multiplied by the unit </a:t>
            </a:r>
            <a:endParaRPr lang="en-US" altLang="zh-TW" sz="2400" dirty="0" smtClean="0">
              <a:latin typeface="Arial" panose="020B0604020202020204" pitchFamily="34" charset="0"/>
              <a:cs typeface="Arial" panose="020B0604020202020204" pitchFamily="34" charset="0"/>
            </a:endParaRPr>
          </a:p>
          <a:p>
            <a:pPr algn="just">
              <a:lnSpc>
                <a:spcPct val="150000"/>
              </a:lnSpc>
            </a:pPr>
            <a:r>
              <a:rPr lang="en-US" altLang="zh-TW" sz="2400" dirty="0" smtClean="0">
                <a:latin typeface="Arial" panose="020B0604020202020204" pitchFamily="34" charset="0"/>
                <a:cs typeface="Arial" panose="020B0604020202020204" pitchFamily="34" charset="0"/>
              </a:rPr>
              <a:t>hydrograph </a:t>
            </a:r>
            <a:r>
              <a:rPr lang="en-US" altLang="zh-TW" sz="2400" dirty="0">
                <a:latin typeface="Arial" panose="020B0604020202020204" pitchFamily="34" charset="0"/>
                <a:cs typeface="Arial" panose="020B0604020202020204" pitchFamily="34" charset="0"/>
              </a:rPr>
              <a:t>to get the direct </a:t>
            </a:r>
            <a:endParaRPr lang="en-US" altLang="zh-TW" sz="2400" dirty="0" smtClean="0">
              <a:latin typeface="Arial" panose="020B0604020202020204" pitchFamily="34" charset="0"/>
              <a:cs typeface="Arial" panose="020B0604020202020204" pitchFamily="34" charset="0"/>
            </a:endParaRPr>
          </a:p>
          <a:p>
            <a:pPr algn="just">
              <a:lnSpc>
                <a:spcPct val="150000"/>
              </a:lnSpc>
            </a:pPr>
            <a:r>
              <a:rPr lang="en-US" altLang="zh-TW" sz="2400" dirty="0" smtClean="0">
                <a:latin typeface="Arial" panose="020B0604020202020204" pitchFamily="34" charset="0"/>
                <a:cs typeface="Arial" panose="020B0604020202020204" pitchFamily="34" charset="0"/>
              </a:rPr>
              <a:t>runoff </a:t>
            </a:r>
            <a:r>
              <a:rPr lang="en-US" altLang="zh-TW" sz="2400" dirty="0">
                <a:latin typeface="Arial" panose="020B0604020202020204" pitchFamily="34" charset="0"/>
                <a:cs typeface="Arial" panose="020B0604020202020204" pitchFamily="34" charset="0"/>
              </a:rPr>
              <a:t>hydrograph from P2 </a:t>
            </a:r>
            <a:endParaRPr lang="en-US" altLang="zh-TW" sz="2400" dirty="0" smtClean="0">
              <a:latin typeface="Arial" panose="020B0604020202020204" pitchFamily="34" charset="0"/>
              <a:cs typeface="Arial" panose="020B0604020202020204" pitchFamily="34" charset="0"/>
            </a:endParaRPr>
          </a:p>
          <a:p>
            <a:pPr algn="just">
              <a:lnSpc>
                <a:spcPct val="150000"/>
              </a:lnSpc>
            </a:pPr>
            <a:r>
              <a:rPr lang="en-US" altLang="zh-TW" sz="2400" b="1" dirty="0" smtClean="0">
                <a:latin typeface="Arial" panose="020B0604020202020204" pitchFamily="34" charset="0"/>
                <a:cs typeface="Arial" panose="020B0604020202020204" pitchFamily="34" charset="0"/>
              </a:rPr>
              <a:t>(</a:t>
            </a:r>
            <a:r>
              <a:rPr lang="en-US" altLang="zh-TW" sz="2400" b="1" dirty="0">
                <a:latin typeface="Arial" panose="020B0604020202020204" pitchFamily="34" charset="0"/>
                <a:cs typeface="Arial" panose="020B0604020202020204" pitchFamily="34" charset="0"/>
              </a:rPr>
              <a:t>PUH_2, shown in red).</a:t>
            </a:r>
            <a:endParaRPr lang="en-US" altLang="zh-TW" sz="3200" dirty="0">
              <a:latin typeface="Arial" panose="020B0604020202020204" pitchFamily="34" charset="0"/>
              <a:cs typeface="Arial" panose="020B0604020202020204" pitchFamily="34" charset="0"/>
            </a:endParaRPr>
          </a:p>
        </p:txBody>
      </p:sp>
      <p:pic>
        <p:nvPicPr>
          <p:cNvPr id="6" name="Picture 9" descr="1367006180"/>
          <p:cNvPicPr/>
          <p:nvPr/>
        </p:nvPicPr>
        <p:blipFill>
          <a:blip r:embed="rId2">
            <a:extLst>
              <a:ext uri="{28A0092B-C50C-407E-A947-70E740481C1C}">
                <a14:useLocalDpi xmlns:a14="http://schemas.microsoft.com/office/drawing/2010/main" val="0"/>
              </a:ext>
            </a:extLst>
          </a:blip>
          <a:srcRect/>
          <a:stretch>
            <a:fillRect/>
          </a:stretch>
        </p:blipFill>
        <p:spPr bwMode="auto">
          <a:xfrm>
            <a:off x="4990641" y="2291508"/>
            <a:ext cx="7201359" cy="4450815"/>
          </a:xfrm>
          <a:prstGeom prst="rect">
            <a:avLst/>
          </a:prstGeom>
          <a:noFill/>
          <a:ln>
            <a:noFill/>
          </a:ln>
        </p:spPr>
      </p:pic>
    </p:spTree>
    <p:extLst>
      <p:ext uri="{BB962C8B-B14F-4D97-AF65-F5344CB8AC3E}">
        <p14:creationId xmlns:p14="http://schemas.microsoft.com/office/powerpoint/2010/main" val="26537502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672" y="0"/>
            <a:ext cx="11426328" cy="1068636"/>
          </a:xfrm>
        </p:spPr>
        <p:txBody>
          <a:bodyPr>
            <a:normAutofit fontScale="90000"/>
          </a:bodyPr>
          <a:lstStyle/>
          <a:p>
            <a:r>
              <a:rPr lang="en-US" altLang="zh-TW" b="1" dirty="0"/>
              <a:t>Application of Unit Hydrograph to Derive Runoff Hydrograph </a:t>
            </a:r>
            <a:endParaRPr lang="zh-TW" altLang="zh-TW" dirty="0"/>
          </a:p>
        </p:txBody>
      </p:sp>
      <p:sp>
        <p:nvSpPr>
          <p:cNvPr id="8" name="矩形 7"/>
          <p:cNvSpPr/>
          <p:nvPr/>
        </p:nvSpPr>
        <p:spPr>
          <a:xfrm>
            <a:off x="765672" y="919701"/>
            <a:ext cx="10846106" cy="2239844"/>
          </a:xfrm>
          <a:prstGeom prst="rect">
            <a:avLst/>
          </a:prstGeom>
        </p:spPr>
        <p:txBody>
          <a:bodyPr wrap="square">
            <a:spAutoFit/>
          </a:bodyPr>
          <a:lstStyle/>
          <a:p>
            <a:pPr algn="just">
              <a:lnSpc>
                <a:spcPct val="150000"/>
              </a:lnSpc>
            </a:pPr>
            <a:r>
              <a:rPr lang="en-US" altLang="zh-TW" sz="2400" dirty="0">
                <a:latin typeface="Arial" panose="020B0604020202020204" pitchFamily="34" charset="0"/>
                <a:cs typeface="Arial" panose="020B0604020202020204" pitchFamily="34" charset="0"/>
              </a:rPr>
              <a:t>Because P2 occurs after </a:t>
            </a:r>
            <a:r>
              <a:rPr lang="en-US" altLang="zh-TW" sz="2400" dirty="0" err="1">
                <a:latin typeface="Arial" panose="020B0604020202020204" pitchFamily="34" charset="0"/>
                <a:cs typeface="Arial" panose="020B0604020202020204" pitchFamily="34" charset="0"/>
              </a:rPr>
              <a:t>Δt</a:t>
            </a:r>
            <a:r>
              <a:rPr lang="en-US" altLang="zh-TW" sz="2400" dirty="0">
                <a:latin typeface="Arial" panose="020B0604020202020204" pitchFamily="34" charset="0"/>
                <a:cs typeface="Arial" panose="020B0604020202020204" pitchFamily="34" charset="0"/>
              </a:rPr>
              <a:t>, the red curve is delayed or lagged by </a:t>
            </a:r>
            <a:r>
              <a:rPr lang="en-US" altLang="zh-TW" sz="2400" dirty="0" err="1">
                <a:latin typeface="Arial" panose="020B0604020202020204" pitchFamily="34" charset="0"/>
                <a:cs typeface="Arial" panose="020B0604020202020204" pitchFamily="34" charset="0"/>
              </a:rPr>
              <a:t>Δt</a:t>
            </a:r>
            <a:r>
              <a:rPr lang="en-US" altLang="zh-TW" sz="2400" dirty="0">
                <a:latin typeface="Arial" panose="020B0604020202020204" pitchFamily="34" charset="0"/>
                <a:cs typeface="Arial" panose="020B0604020202020204" pitchFamily="34" charset="0"/>
              </a:rPr>
              <a:t> in the figure. If the rainfall stops after P2, the total runoff hydrograph (green) is the addition of blue curve and </a:t>
            </a:r>
            <a:endParaRPr lang="en-US" altLang="zh-TW" sz="2400" dirty="0" smtClean="0">
              <a:latin typeface="Arial" panose="020B0604020202020204" pitchFamily="34" charset="0"/>
              <a:cs typeface="Arial" panose="020B0604020202020204" pitchFamily="34" charset="0"/>
            </a:endParaRPr>
          </a:p>
          <a:p>
            <a:pPr algn="just">
              <a:lnSpc>
                <a:spcPct val="150000"/>
              </a:lnSpc>
            </a:pPr>
            <a:r>
              <a:rPr lang="en-US" altLang="zh-TW" sz="2400" dirty="0" smtClean="0">
                <a:latin typeface="Arial" panose="020B0604020202020204" pitchFamily="34" charset="0"/>
                <a:cs typeface="Arial" panose="020B0604020202020204" pitchFamily="34" charset="0"/>
              </a:rPr>
              <a:t>red </a:t>
            </a:r>
            <a:r>
              <a:rPr lang="en-US" altLang="zh-TW" sz="2400" dirty="0">
                <a:latin typeface="Arial" panose="020B0604020202020204" pitchFamily="34" charset="0"/>
                <a:cs typeface="Arial" panose="020B0604020202020204" pitchFamily="34" charset="0"/>
              </a:rPr>
              <a:t>curve in the figure below</a:t>
            </a:r>
            <a:r>
              <a:rPr lang="en-US" altLang="zh-TW" sz="2400" dirty="0" smtClean="0">
                <a:latin typeface="Arial" panose="020B0604020202020204" pitchFamily="34" charset="0"/>
                <a:cs typeface="Arial" panose="020B0604020202020204" pitchFamily="34" charset="0"/>
              </a:rPr>
              <a:t>.</a:t>
            </a:r>
          </a:p>
        </p:txBody>
      </p:sp>
      <p:pic>
        <p:nvPicPr>
          <p:cNvPr id="11" name="Picture 9" descr="1367006180"/>
          <p:cNvPicPr/>
          <p:nvPr/>
        </p:nvPicPr>
        <p:blipFill>
          <a:blip r:embed="rId2">
            <a:extLst>
              <a:ext uri="{28A0092B-C50C-407E-A947-70E740481C1C}">
                <a14:useLocalDpi xmlns:a14="http://schemas.microsoft.com/office/drawing/2010/main" val="0"/>
              </a:ext>
            </a:extLst>
          </a:blip>
          <a:srcRect/>
          <a:stretch>
            <a:fillRect/>
          </a:stretch>
        </p:blipFill>
        <p:spPr bwMode="auto">
          <a:xfrm>
            <a:off x="5188945" y="2291508"/>
            <a:ext cx="7003055" cy="4450815"/>
          </a:xfrm>
          <a:prstGeom prst="rect">
            <a:avLst/>
          </a:prstGeom>
          <a:noFill/>
          <a:ln>
            <a:noFill/>
          </a:ln>
        </p:spPr>
      </p:pic>
      <p:sp>
        <p:nvSpPr>
          <p:cNvPr id="4" name="矩形 3"/>
          <p:cNvSpPr/>
          <p:nvPr/>
        </p:nvSpPr>
        <p:spPr>
          <a:xfrm>
            <a:off x="765672" y="3054678"/>
            <a:ext cx="4423273" cy="3970318"/>
          </a:xfrm>
          <a:prstGeom prst="rect">
            <a:avLst/>
          </a:prstGeom>
        </p:spPr>
        <p:txBody>
          <a:bodyPr wrap="square">
            <a:spAutoFit/>
          </a:bodyPr>
          <a:lstStyle/>
          <a:p>
            <a:pPr algn="just">
              <a:lnSpc>
                <a:spcPct val="150000"/>
              </a:lnSpc>
            </a:pPr>
            <a:r>
              <a:rPr lang="en-US" altLang="zh-TW" sz="2400" dirty="0">
                <a:latin typeface="Arial" panose="020B0604020202020204" pitchFamily="34" charset="0"/>
                <a:cs typeface="Arial" panose="020B0604020202020204" pitchFamily="34" charset="0"/>
              </a:rPr>
              <a:t>R</a:t>
            </a:r>
            <a:r>
              <a:rPr lang="zh-TW" altLang="en-US" sz="2400" dirty="0" smtClean="0">
                <a:latin typeface="Arial" panose="020B0604020202020204" pitchFamily="34" charset="0"/>
                <a:cs typeface="Arial" panose="020B0604020202020204" pitchFamily="34" charset="0"/>
              </a:rPr>
              <a:t>ainfall </a:t>
            </a:r>
            <a:r>
              <a:rPr lang="zh-TW" altLang="en-US" sz="2400" dirty="0">
                <a:latin typeface="Arial" panose="020B0604020202020204" pitchFamily="34" charset="0"/>
                <a:cs typeface="Arial" panose="020B0604020202020204" pitchFamily="34" charset="0"/>
              </a:rPr>
              <a:t>continues with P3, the same procedure is repeated with the P3 component of direct runoff hydrograph delayed by 2*Δt, and added to the red and blue curve to get the total runoff </a:t>
            </a:r>
            <a:r>
              <a:rPr lang="zh-TW" altLang="en-US" sz="2400" dirty="0" smtClean="0">
                <a:latin typeface="Arial" panose="020B0604020202020204" pitchFamily="34" charset="0"/>
                <a:cs typeface="Arial" panose="020B0604020202020204" pitchFamily="34" charset="0"/>
              </a:rPr>
              <a:t>hydrograph</a:t>
            </a:r>
            <a:r>
              <a:rPr lang="en-US" altLang="zh-TW" sz="2400" dirty="0" smtClean="0">
                <a:latin typeface="Arial" panose="020B0604020202020204" pitchFamily="34" charset="0"/>
                <a:cs typeface="Arial" panose="020B0604020202020204" pitchFamily="34" charset="0"/>
              </a:rPr>
              <a:t>.</a:t>
            </a:r>
            <a:endParaRPr lang="zh-TW"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023427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672" y="0"/>
            <a:ext cx="11426328" cy="1068636"/>
          </a:xfrm>
        </p:spPr>
        <p:txBody>
          <a:bodyPr>
            <a:normAutofit/>
          </a:bodyPr>
          <a:lstStyle/>
          <a:p>
            <a:r>
              <a:rPr lang="en-US" altLang="zh-TW" b="1" dirty="0" smtClean="0"/>
              <a:t>Direct </a:t>
            </a:r>
            <a:r>
              <a:rPr lang="en-US" altLang="zh-TW" b="1" dirty="0"/>
              <a:t>runoff and unit </a:t>
            </a:r>
            <a:r>
              <a:rPr lang="en-US" altLang="zh-TW" b="1" dirty="0" smtClean="0"/>
              <a:t>hydrograph-Example</a:t>
            </a:r>
            <a:endParaRPr lang="zh-TW" altLang="zh-TW" dirty="0"/>
          </a:p>
        </p:txBody>
      </p:sp>
      <p:sp>
        <p:nvSpPr>
          <p:cNvPr id="8" name="矩形 7"/>
          <p:cNvSpPr/>
          <p:nvPr/>
        </p:nvSpPr>
        <p:spPr>
          <a:xfrm>
            <a:off x="765672" y="703478"/>
            <a:ext cx="10846106" cy="1131848"/>
          </a:xfrm>
          <a:prstGeom prst="rect">
            <a:avLst/>
          </a:prstGeom>
        </p:spPr>
        <p:txBody>
          <a:bodyPr wrap="square">
            <a:spAutoFit/>
          </a:bodyPr>
          <a:lstStyle/>
          <a:p>
            <a:pPr algn="just">
              <a:lnSpc>
                <a:spcPct val="150000"/>
              </a:lnSpc>
            </a:pPr>
            <a:r>
              <a:rPr lang="en-US" altLang="zh-TW" sz="2400" dirty="0">
                <a:latin typeface="Arial" panose="020B0604020202020204" pitchFamily="34" charset="0"/>
                <a:cs typeface="Arial" panose="020B0604020202020204" pitchFamily="34" charset="0"/>
              </a:rPr>
              <a:t>A direct runoff hydrograph can be obtained by using the discrete form of convolution integral.</a:t>
            </a:r>
            <a:endParaRPr lang="en-US" altLang="zh-TW" sz="2400" dirty="0" smtClean="0">
              <a:latin typeface="Arial" panose="020B0604020202020204" pitchFamily="34" charset="0"/>
              <a:cs typeface="Arial" panose="020B0604020202020204" pitchFamily="34" charset="0"/>
            </a:endParaRPr>
          </a:p>
        </p:txBody>
      </p:sp>
      <p:pic>
        <p:nvPicPr>
          <p:cNvPr id="6" name="Picture 10" descr="1415654478"/>
          <p:cNvPicPr/>
          <p:nvPr/>
        </p:nvPicPr>
        <p:blipFill>
          <a:blip r:embed="rId2">
            <a:extLst>
              <a:ext uri="{28A0092B-C50C-407E-A947-70E740481C1C}">
                <a14:useLocalDpi xmlns:a14="http://schemas.microsoft.com/office/drawing/2010/main" val="0"/>
              </a:ext>
            </a:extLst>
          </a:blip>
          <a:srcRect/>
          <a:stretch>
            <a:fillRect/>
          </a:stretch>
        </p:blipFill>
        <p:spPr bwMode="auto">
          <a:xfrm>
            <a:off x="6621138" y="1408261"/>
            <a:ext cx="5280752" cy="5157792"/>
          </a:xfrm>
          <a:prstGeom prst="rect">
            <a:avLst/>
          </a:prstGeom>
          <a:noFill/>
          <a:ln>
            <a:noFill/>
          </a:ln>
        </p:spPr>
      </p:pic>
      <p:pic>
        <p:nvPicPr>
          <p:cNvPr id="7" name="Picture 12" descr="1367006279">
            <a:hlinkClick r:id="rId3"/>
          </p:cNvPr>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484092" y="2331076"/>
            <a:ext cx="2837055" cy="12721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矩形 2"/>
          <p:cNvSpPr/>
          <p:nvPr/>
        </p:nvSpPr>
        <p:spPr>
          <a:xfrm>
            <a:off x="2792564" y="3700814"/>
            <a:ext cx="3090443" cy="1288045"/>
          </a:xfrm>
          <a:prstGeom prst="rect">
            <a:avLst/>
          </a:prstGeom>
        </p:spPr>
        <p:txBody>
          <a:bodyPr wrap="square">
            <a:spAutoFit/>
          </a:bodyPr>
          <a:lstStyle/>
          <a:p>
            <a:pPr>
              <a:lnSpc>
                <a:spcPct val="150000"/>
              </a:lnSpc>
            </a:pPr>
            <a:r>
              <a:rPr lang="zh-TW" altLang="en-US" dirty="0" smtClean="0"/>
              <a:t>Q</a:t>
            </a:r>
            <a:r>
              <a:rPr lang="en-US" altLang="zh-TW" dirty="0" smtClean="0"/>
              <a:t>=</a:t>
            </a:r>
            <a:r>
              <a:rPr lang="zh-TW" altLang="en-US" dirty="0" smtClean="0"/>
              <a:t>runoff ordinate</a:t>
            </a:r>
            <a:endParaRPr lang="en-US" altLang="zh-TW" dirty="0" smtClean="0"/>
          </a:p>
          <a:p>
            <a:pPr>
              <a:lnSpc>
                <a:spcPct val="150000"/>
              </a:lnSpc>
            </a:pPr>
            <a:r>
              <a:rPr lang="zh-TW" altLang="en-US" dirty="0" smtClean="0"/>
              <a:t>P</a:t>
            </a:r>
            <a:r>
              <a:rPr lang="en-US" altLang="zh-TW" dirty="0" smtClean="0"/>
              <a:t>=</a:t>
            </a:r>
            <a:r>
              <a:rPr lang="zh-TW" altLang="en-US" dirty="0" smtClean="0"/>
              <a:t>rainfall pulse</a:t>
            </a:r>
            <a:endParaRPr lang="en-US" altLang="zh-TW" dirty="0" smtClean="0"/>
          </a:p>
          <a:p>
            <a:pPr>
              <a:lnSpc>
                <a:spcPct val="150000"/>
              </a:lnSpc>
            </a:pPr>
            <a:r>
              <a:rPr lang="zh-TW" altLang="en-US" dirty="0" smtClean="0"/>
              <a:t>U</a:t>
            </a:r>
            <a:r>
              <a:rPr lang="en-US" altLang="zh-TW" dirty="0" smtClean="0"/>
              <a:t>=</a:t>
            </a:r>
            <a:r>
              <a:rPr lang="zh-TW" altLang="en-US" dirty="0" smtClean="0"/>
              <a:t>unit </a:t>
            </a:r>
            <a:r>
              <a:rPr lang="zh-TW" altLang="en-US" dirty="0"/>
              <a:t>hydrograph </a:t>
            </a:r>
            <a:r>
              <a:rPr lang="zh-TW" altLang="en-US" dirty="0" smtClean="0"/>
              <a:t>ordinate</a:t>
            </a:r>
            <a:endParaRPr lang="zh-TW" altLang="en-US" dirty="0"/>
          </a:p>
        </p:txBody>
      </p:sp>
    </p:spTree>
    <p:extLst>
      <p:ext uri="{BB962C8B-B14F-4D97-AF65-F5344CB8AC3E}">
        <p14:creationId xmlns:p14="http://schemas.microsoft.com/office/powerpoint/2010/main" val="40448079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672" y="0"/>
            <a:ext cx="11426328" cy="1068636"/>
          </a:xfrm>
        </p:spPr>
        <p:txBody>
          <a:bodyPr>
            <a:normAutofit/>
          </a:bodyPr>
          <a:lstStyle/>
          <a:p>
            <a:r>
              <a:rPr lang="en-US" altLang="zh-TW" b="1" dirty="0" smtClean="0"/>
              <a:t>Direct </a:t>
            </a:r>
            <a:r>
              <a:rPr lang="en-US" altLang="zh-TW" b="1" dirty="0"/>
              <a:t>runoff and unit </a:t>
            </a:r>
            <a:r>
              <a:rPr lang="en-US" altLang="zh-TW" b="1" dirty="0" smtClean="0"/>
              <a:t>hydrograph-Example</a:t>
            </a:r>
            <a:endParaRPr lang="zh-TW" altLang="zh-TW" dirty="0"/>
          </a:p>
        </p:txBody>
      </p:sp>
      <p:sp>
        <p:nvSpPr>
          <p:cNvPr id="10" name="矩形 9"/>
          <p:cNvSpPr/>
          <p:nvPr/>
        </p:nvSpPr>
        <p:spPr>
          <a:xfrm>
            <a:off x="765672" y="622138"/>
            <a:ext cx="4588526" cy="7017306"/>
          </a:xfrm>
          <a:prstGeom prst="rect">
            <a:avLst/>
          </a:prstGeom>
        </p:spPr>
        <p:txBody>
          <a:bodyPr wrap="square">
            <a:spAutoFit/>
          </a:bodyPr>
          <a:lstStyle/>
          <a:p>
            <a:pPr marL="342900" indent="-342900" algn="just">
              <a:lnSpc>
                <a:spcPct val="150000"/>
              </a:lnSpc>
              <a:buFont typeface="Wingdings" panose="05000000000000000000" pitchFamily="2" charset="2"/>
              <a:buAutoNum type="circleNumWdWhitePlain"/>
            </a:pPr>
            <a:r>
              <a:rPr lang="zh-TW" altLang="en-US" sz="2000" dirty="0" smtClean="0"/>
              <a:t>Multiply </a:t>
            </a:r>
            <a:r>
              <a:rPr lang="zh-TW" altLang="en-US" sz="2000" dirty="0"/>
              <a:t>the entire unit hydrograph (UH) by the first rainfall pulse (P1). Lets call this the PUH_1 hydrograph.</a:t>
            </a:r>
          </a:p>
          <a:p>
            <a:pPr marL="342900" indent="-342900" algn="just">
              <a:lnSpc>
                <a:spcPct val="150000"/>
              </a:lnSpc>
              <a:buFont typeface="Wingdings" panose="05000000000000000000" pitchFamily="2" charset="2"/>
              <a:buAutoNum type="circleNumWdWhitePlain"/>
            </a:pPr>
            <a:r>
              <a:rPr lang="zh-TW" altLang="en-US" sz="2000" dirty="0" smtClean="0"/>
              <a:t>Obtain </a:t>
            </a:r>
            <a:r>
              <a:rPr lang="zh-TW" altLang="en-US" sz="2000" dirty="0"/>
              <a:t>the PUH_2 hydrograph by multiplying the unit hydrograph by the second rainfall pulse. Delay or lag Q2 by Δt</a:t>
            </a:r>
            <a:r>
              <a:rPr lang="zh-TW" altLang="en-US" sz="2000" dirty="0" smtClean="0"/>
              <a:t>.</a:t>
            </a:r>
            <a:endParaRPr lang="en-US" altLang="zh-TW" sz="2000" dirty="0" smtClean="0"/>
          </a:p>
          <a:p>
            <a:pPr marL="342900" indent="-342900" algn="just">
              <a:lnSpc>
                <a:spcPct val="150000"/>
              </a:lnSpc>
              <a:buFont typeface="Wingdings" panose="05000000000000000000" pitchFamily="2" charset="2"/>
              <a:buAutoNum type="circleNumWdWhitePlain"/>
            </a:pPr>
            <a:r>
              <a:rPr lang="zh-TW" altLang="en-US" sz="2000" dirty="0"/>
              <a:t>Repeat step 2 to obtain PUH_3, PUH_4,..., PUH_M, where M is the total number of rainfall pulses. In this dataset, M = 3 so we can stop after 3. Remember PUH_3 is delayed by additional Δt compared to PUH_2.</a:t>
            </a:r>
          </a:p>
          <a:p>
            <a:pPr marL="342900" indent="-342900" algn="just">
              <a:lnSpc>
                <a:spcPct val="150000"/>
              </a:lnSpc>
              <a:buFont typeface="Wingdings" panose="05000000000000000000" pitchFamily="2" charset="2"/>
              <a:buAutoNum type="circleNumWdWhitePlain"/>
            </a:pPr>
            <a:endParaRPr lang="en-US" altLang="zh-TW" sz="2000" dirty="0" smtClean="0"/>
          </a:p>
          <a:p>
            <a:pPr marL="342900" indent="-342900" algn="just">
              <a:lnSpc>
                <a:spcPct val="150000"/>
              </a:lnSpc>
              <a:buFont typeface="Wingdings" panose="05000000000000000000" pitchFamily="2" charset="2"/>
              <a:buAutoNum type="circleNumWdWhitePlain"/>
            </a:pPr>
            <a:endParaRPr lang="zh-TW" altLang="en-US" sz="2000" dirty="0"/>
          </a:p>
        </p:txBody>
      </p:sp>
      <p:pic>
        <p:nvPicPr>
          <p:cNvPr id="11" name="Picture 11" descr="1415654207">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5354198" y="1773715"/>
            <a:ext cx="6688802" cy="437369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27352374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672" y="0"/>
            <a:ext cx="11426328" cy="1068636"/>
          </a:xfrm>
        </p:spPr>
        <p:txBody>
          <a:bodyPr>
            <a:normAutofit/>
          </a:bodyPr>
          <a:lstStyle/>
          <a:p>
            <a:r>
              <a:rPr lang="en-US" altLang="zh-TW" b="1" dirty="0" smtClean="0"/>
              <a:t>Direct </a:t>
            </a:r>
            <a:r>
              <a:rPr lang="en-US" altLang="zh-TW" b="1" dirty="0"/>
              <a:t>runoff and unit </a:t>
            </a:r>
            <a:r>
              <a:rPr lang="en-US" altLang="zh-TW" b="1" dirty="0" smtClean="0"/>
              <a:t>hydrograph-Example</a:t>
            </a:r>
            <a:endParaRPr lang="zh-TW" altLang="zh-TW" dirty="0"/>
          </a:p>
        </p:txBody>
      </p:sp>
      <p:sp>
        <p:nvSpPr>
          <p:cNvPr id="4" name="矩形 3"/>
          <p:cNvSpPr/>
          <p:nvPr/>
        </p:nvSpPr>
        <p:spPr>
          <a:xfrm>
            <a:off x="765671" y="391716"/>
            <a:ext cx="4588527" cy="6486391"/>
          </a:xfrm>
          <a:prstGeom prst="rect">
            <a:avLst/>
          </a:prstGeom>
        </p:spPr>
        <p:txBody>
          <a:bodyPr wrap="square">
            <a:spAutoFit/>
          </a:bodyPr>
          <a:lstStyle/>
          <a:p>
            <a:pPr marL="457200" indent="-457200" algn="just">
              <a:lnSpc>
                <a:spcPct val="150000"/>
              </a:lnSpc>
              <a:buFont typeface="Wingdings" panose="05000000000000000000" pitchFamily="2" charset="2"/>
              <a:buAutoNum type="circleNumWdWhitePlain" startAt="4"/>
            </a:pPr>
            <a:r>
              <a:rPr lang="zh-TW" altLang="en-US" sz="2000" dirty="0" smtClean="0"/>
              <a:t>Sum </a:t>
            </a:r>
            <a:r>
              <a:rPr lang="zh-TW" altLang="en-US" sz="2000" dirty="0"/>
              <a:t>all the PUH columns (PUH_1 + PUH_2 + ....+ PUH_M) to get the direct runoff hydrograph. The total number of direct runoff ordinates (N) must be equal to U + M – 1. Where U is the total number of unit hydrograph ordinates</a:t>
            </a:r>
            <a:r>
              <a:rPr lang="zh-TW" altLang="en-US" sz="2000" dirty="0" smtClean="0"/>
              <a:t>.</a:t>
            </a:r>
            <a:endParaRPr lang="en-US" altLang="zh-TW" sz="2000" dirty="0" smtClean="0"/>
          </a:p>
          <a:p>
            <a:pPr marL="457200" indent="-457200" algn="just">
              <a:lnSpc>
                <a:spcPct val="150000"/>
              </a:lnSpc>
              <a:buFont typeface="Wingdings" panose="05000000000000000000" pitchFamily="2" charset="2"/>
              <a:buAutoNum type="circleNumWdWhitePlain" startAt="4"/>
            </a:pPr>
            <a:endParaRPr lang="en-US" altLang="zh-TW" sz="2000" dirty="0" smtClean="0"/>
          </a:p>
          <a:p>
            <a:pPr marL="342900" indent="-342900" algn="just">
              <a:lnSpc>
                <a:spcPct val="150000"/>
              </a:lnSpc>
              <a:buFont typeface="Arial" panose="020B0604020202020204" pitchFamily="34" charset="0"/>
              <a:buChar char="•"/>
            </a:pPr>
            <a:r>
              <a:rPr lang="en-US" altLang="zh-TW" sz="1900" dirty="0"/>
              <a:t>Yellow cells represent the unit hydrograph</a:t>
            </a:r>
          </a:p>
          <a:p>
            <a:pPr marL="342900" indent="-342900" algn="just">
              <a:lnSpc>
                <a:spcPct val="150000"/>
              </a:lnSpc>
              <a:buFont typeface="Arial" panose="020B0604020202020204" pitchFamily="34" charset="0"/>
              <a:buChar char="•"/>
            </a:pPr>
            <a:r>
              <a:rPr lang="en-US" altLang="zh-TW" sz="1900" dirty="0"/>
              <a:t>Green cells represent the precipitation</a:t>
            </a:r>
          </a:p>
          <a:p>
            <a:pPr marL="342900" indent="-342900" algn="just">
              <a:lnSpc>
                <a:spcPct val="150000"/>
              </a:lnSpc>
              <a:buFont typeface="Arial" panose="020B0604020202020204" pitchFamily="34" charset="0"/>
              <a:buChar char="•"/>
            </a:pPr>
            <a:r>
              <a:rPr lang="en-US" altLang="zh-TW" sz="2000" dirty="0"/>
              <a:t>Purple cells represent PUH</a:t>
            </a:r>
          </a:p>
          <a:p>
            <a:pPr marL="342900" indent="-342900" algn="just">
              <a:lnSpc>
                <a:spcPct val="150000"/>
              </a:lnSpc>
              <a:buFont typeface="Arial" panose="020B0604020202020204" pitchFamily="34" charset="0"/>
              <a:buChar char="•"/>
            </a:pPr>
            <a:r>
              <a:rPr lang="en-US" altLang="zh-TW" sz="2000" dirty="0"/>
              <a:t>Blue cells represent the total runoff </a:t>
            </a:r>
            <a:r>
              <a:rPr lang="en-US" altLang="zh-TW" sz="2000" dirty="0" smtClean="0"/>
              <a:t>hydrograph</a:t>
            </a:r>
            <a:endParaRPr lang="zh-TW" altLang="en-US" sz="2000" dirty="0"/>
          </a:p>
        </p:txBody>
      </p:sp>
      <p:pic>
        <p:nvPicPr>
          <p:cNvPr id="9" name="Picture 11" descr="1415654207">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5354198" y="1773715"/>
            <a:ext cx="6688802" cy="437369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18526007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672" y="0"/>
            <a:ext cx="11426328" cy="1068636"/>
          </a:xfrm>
        </p:spPr>
        <p:txBody>
          <a:bodyPr>
            <a:normAutofit/>
          </a:bodyPr>
          <a:lstStyle/>
          <a:p>
            <a:r>
              <a:rPr lang="en-US" altLang="zh-TW" b="1" dirty="0"/>
              <a:t>UNIT </a:t>
            </a:r>
            <a:r>
              <a:rPr lang="en-US" altLang="zh-TW" b="1" dirty="0" smtClean="0"/>
              <a:t>HYDROGRAPHS-Example</a:t>
            </a:r>
            <a:endParaRPr lang="zh-TW" altLang="zh-TW" dirty="0"/>
          </a:p>
        </p:txBody>
      </p:sp>
      <mc:AlternateContent xmlns:mc="http://schemas.openxmlformats.org/markup-compatibility/2006" xmlns:a14="http://schemas.microsoft.com/office/drawing/2010/main">
        <mc:Choice Requires="a14">
          <p:sp>
            <p:nvSpPr>
              <p:cNvPr id="6" name="矩形 5"/>
              <p:cNvSpPr/>
              <p:nvPr/>
            </p:nvSpPr>
            <p:spPr>
              <a:xfrm>
                <a:off x="765672" y="607955"/>
                <a:ext cx="11774311" cy="375552"/>
              </a:xfrm>
              <a:prstGeom prst="rect">
                <a:avLst/>
              </a:prstGeom>
            </p:spPr>
            <p:txBody>
              <a:bodyPr wrap="square">
                <a:spAutoFit/>
              </a:bodyPr>
              <a:lstStyle/>
              <a:p>
                <a:pPr marL="457200" indent="-457200">
                  <a:buFont typeface="+mj-lt"/>
                  <a:buAutoNum type="arabicPeriod"/>
                </a:pPr>
                <a:r>
                  <a:rPr lang="zh-TW" altLang="en-US" b="1" dirty="0" smtClean="0">
                    <a:solidFill>
                      <a:srgbClr val="FF0000"/>
                    </a:solidFill>
                    <a:latin typeface="Arial" panose="020B0604020202020204" pitchFamily="34" charset="0"/>
                    <a:cs typeface="Arial" panose="020B0604020202020204" pitchFamily="34" charset="0"/>
                  </a:rPr>
                  <a:t>Obtain a Unit Hydrograph for a basin of 282.6 </a:t>
                </a:r>
                <a14:m>
                  <m:oMath xmlns:m="http://schemas.openxmlformats.org/officeDocument/2006/math">
                    <m:sSup>
                      <m:sSupPr>
                        <m:ctrlPr>
                          <a:rPr lang="en-US" altLang="zh-TW" b="1" i="1" smtClean="0">
                            <a:solidFill>
                              <a:srgbClr val="FF0000"/>
                            </a:solidFill>
                            <a:latin typeface="Cambria Math" panose="02040503050406030204" pitchFamily="18" charset="0"/>
                            <a:cs typeface="Arial" panose="020B0604020202020204" pitchFamily="34" charset="0"/>
                          </a:rPr>
                        </m:ctrlPr>
                      </m:sSupPr>
                      <m:e>
                        <m:r>
                          <a:rPr lang="en-US" altLang="zh-TW" b="1" i="1" smtClean="0">
                            <a:solidFill>
                              <a:srgbClr val="FF0000"/>
                            </a:solidFill>
                            <a:latin typeface="Cambria Math" panose="02040503050406030204" pitchFamily="18" charset="0"/>
                            <a:cs typeface="Arial" panose="020B0604020202020204" pitchFamily="34" charset="0"/>
                          </a:rPr>
                          <m:t>𝒌𝒎</m:t>
                        </m:r>
                      </m:e>
                      <m:sup>
                        <m:r>
                          <a:rPr lang="en-US" altLang="zh-TW" b="1" i="1" smtClean="0">
                            <a:solidFill>
                              <a:srgbClr val="FF0000"/>
                            </a:solidFill>
                            <a:latin typeface="Cambria Math" panose="02040503050406030204" pitchFamily="18" charset="0"/>
                            <a:cs typeface="Arial" panose="020B0604020202020204" pitchFamily="34" charset="0"/>
                          </a:rPr>
                          <m:t>𝟐</m:t>
                        </m:r>
                      </m:sup>
                    </m:sSup>
                  </m:oMath>
                </a14:m>
                <a:r>
                  <a:rPr lang="zh-TW" altLang="en-US" b="1" dirty="0" smtClean="0">
                    <a:solidFill>
                      <a:srgbClr val="FF0000"/>
                    </a:solidFill>
                    <a:latin typeface="Arial" panose="020B0604020202020204" pitchFamily="34" charset="0"/>
                    <a:cs typeface="Arial" panose="020B0604020202020204" pitchFamily="34" charset="0"/>
                  </a:rPr>
                  <a:t> </a:t>
                </a:r>
                <a:r>
                  <a:rPr lang="zh-TW" altLang="en-US" b="1" dirty="0">
                    <a:solidFill>
                      <a:srgbClr val="FF0000"/>
                    </a:solidFill>
                    <a:latin typeface="Arial" panose="020B0604020202020204" pitchFamily="34" charset="0"/>
                    <a:cs typeface="Arial" panose="020B0604020202020204" pitchFamily="34" charset="0"/>
                  </a:rPr>
                  <a:t>of area using the rainfall and streamflow </a:t>
                </a:r>
                <a:r>
                  <a:rPr lang="zh-TW" altLang="en-US" b="1" dirty="0" smtClean="0">
                    <a:solidFill>
                      <a:srgbClr val="FF0000"/>
                    </a:solidFill>
                    <a:latin typeface="Arial" panose="020B0604020202020204" pitchFamily="34" charset="0"/>
                    <a:cs typeface="Arial" panose="020B0604020202020204" pitchFamily="34" charset="0"/>
                  </a:rPr>
                  <a:t>dat</a:t>
                </a:r>
                <a:r>
                  <a:rPr lang="en-US" altLang="zh-TW" b="1" dirty="0" smtClean="0">
                    <a:solidFill>
                      <a:srgbClr val="FF0000"/>
                    </a:solidFill>
                    <a:latin typeface="Arial" panose="020B0604020202020204" pitchFamily="34" charset="0"/>
                    <a:cs typeface="Arial" panose="020B0604020202020204" pitchFamily="34" charset="0"/>
                  </a:rPr>
                  <a:t>e</a:t>
                </a:r>
                <a:endParaRPr lang="zh-TW" altLang="en-US" b="1" dirty="0">
                  <a:solidFill>
                    <a:srgbClr val="FF0000"/>
                  </a:solidFill>
                  <a:latin typeface="Arial" panose="020B0604020202020204" pitchFamily="34" charset="0"/>
                  <a:cs typeface="Arial" panose="020B0604020202020204" pitchFamily="34" charset="0"/>
                </a:endParaRPr>
              </a:p>
            </p:txBody>
          </p:sp>
        </mc:Choice>
        <mc:Fallback xmlns="">
          <p:sp>
            <p:nvSpPr>
              <p:cNvPr id="6" name="矩形 5"/>
              <p:cNvSpPr>
                <a:spLocks noRot="1" noChangeAspect="1" noMove="1" noResize="1" noEditPoints="1" noAdjustHandles="1" noChangeArrowheads="1" noChangeShapeType="1" noTextEdit="1"/>
              </p:cNvSpPr>
              <p:nvPr/>
            </p:nvSpPr>
            <p:spPr>
              <a:xfrm>
                <a:off x="765672" y="607955"/>
                <a:ext cx="11774311" cy="375552"/>
              </a:xfrm>
              <a:prstGeom prst="rect">
                <a:avLst/>
              </a:prstGeom>
              <a:blipFill>
                <a:blip r:embed="rId2"/>
                <a:stretch>
                  <a:fillRect l="-363" t="-6557" b="-27869"/>
                </a:stretch>
              </a:blipFill>
            </p:spPr>
            <p:txBody>
              <a:bodyPr/>
              <a:lstStyle/>
              <a:p>
                <a:r>
                  <a:rPr lang="zh-TW" altLang="en-US">
                    <a:noFill/>
                  </a:rPr>
                  <a:t> </a:t>
                </a:r>
              </a:p>
            </p:txBody>
          </p:sp>
        </mc:Fallback>
      </mc:AlternateContent>
      <p:sp>
        <p:nvSpPr>
          <p:cNvPr id="7" name="矩形 6"/>
          <p:cNvSpPr/>
          <p:nvPr/>
        </p:nvSpPr>
        <p:spPr>
          <a:xfrm>
            <a:off x="925689" y="1110090"/>
            <a:ext cx="7387215" cy="400110"/>
          </a:xfrm>
          <a:prstGeom prst="rect">
            <a:avLst/>
          </a:prstGeom>
        </p:spPr>
        <p:txBody>
          <a:bodyPr wrap="none">
            <a:spAutoFit/>
          </a:bodyPr>
          <a:lstStyle/>
          <a:p>
            <a:r>
              <a:rPr lang="en-US" altLang="zh-TW" sz="2000" dirty="0" smtClean="0">
                <a:latin typeface="Arial" panose="020B0604020202020204" pitchFamily="34" charset="0"/>
                <a:cs typeface="Arial" panose="020B0604020202020204" pitchFamily="34" charset="0"/>
              </a:rPr>
              <a:t>U</a:t>
            </a:r>
            <a:r>
              <a:rPr lang="zh-TW" altLang="en-US" sz="2000" dirty="0" smtClean="0">
                <a:latin typeface="Arial" panose="020B0604020202020204" pitchFamily="34" charset="0"/>
                <a:cs typeface="Arial" panose="020B0604020202020204" pitchFamily="34" charset="0"/>
              </a:rPr>
              <a:t>se </a:t>
            </a:r>
            <a:r>
              <a:rPr lang="zh-TW" altLang="en-US" sz="2000" dirty="0">
                <a:latin typeface="Arial" panose="020B0604020202020204" pitchFamily="34" charset="0"/>
                <a:cs typeface="Arial" panose="020B0604020202020204" pitchFamily="34" charset="0"/>
              </a:rPr>
              <a:t>the </a:t>
            </a:r>
            <a:r>
              <a:rPr lang="zh-TW" altLang="en-US" sz="2000" b="1" dirty="0">
                <a:latin typeface="Arial" panose="020B0604020202020204" pitchFamily="34" charset="0"/>
                <a:cs typeface="Arial" panose="020B0604020202020204" pitchFamily="34" charset="0"/>
              </a:rPr>
              <a:t>horizontal straight-line method </a:t>
            </a:r>
            <a:r>
              <a:rPr lang="zh-TW" altLang="en-US" sz="2000" dirty="0">
                <a:latin typeface="Arial" panose="020B0604020202020204" pitchFamily="34" charset="0"/>
                <a:cs typeface="Arial" panose="020B0604020202020204" pitchFamily="34" charset="0"/>
              </a:rPr>
              <a:t>to separate baseflow.</a:t>
            </a:r>
          </a:p>
        </p:txBody>
      </p:sp>
      <mc:AlternateContent xmlns:mc="http://schemas.openxmlformats.org/markup-compatibility/2006" xmlns:a14="http://schemas.microsoft.com/office/drawing/2010/main">
        <mc:Choice Requires="a14">
          <p:sp>
            <p:nvSpPr>
              <p:cNvPr id="8" name="矩形 7"/>
              <p:cNvSpPr/>
              <p:nvPr/>
            </p:nvSpPr>
            <p:spPr>
              <a:xfrm>
                <a:off x="765672" y="1514733"/>
                <a:ext cx="7236178" cy="3785652"/>
              </a:xfrm>
              <a:prstGeom prst="rect">
                <a:avLst/>
              </a:prstGeom>
            </p:spPr>
            <p:txBody>
              <a:bodyPr wrap="square">
                <a:spAutoFit/>
              </a:bodyPr>
              <a:lstStyle/>
              <a:p>
                <a:pPr marL="457200" indent="-457200" algn="just">
                  <a:buFont typeface="Wingdings" panose="05000000000000000000" pitchFamily="2" charset="2"/>
                  <a:buAutoNum type="circleNumWdWhitePlain"/>
                </a:pPr>
                <a:r>
                  <a:rPr lang="zh-TW" altLang="en-US" sz="2000" dirty="0" smtClean="0"/>
                  <a:t>Separate the baseflow from the observed streamflow hydrograph in order to obtain the Direct Runoff Hydrograph (DRH).</a:t>
                </a:r>
              </a:p>
              <a:p>
                <a:pPr algn="just"/>
                <a:r>
                  <a:rPr lang="zh-TW" altLang="en-US" sz="2000" dirty="0"/>
                  <a:t> </a:t>
                </a:r>
              </a:p>
              <a:p>
                <a:pPr algn="just"/>
                <a:r>
                  <a:rPr lang="zh-TW" altLang="en-US" sz="2000" dirty="0"/>
                  <a:t>For this example, use the horizontal line method to separate the baseflow. From observation of the hydrograph data, the streamflow at the start of the rising limb of the hydrograph is 150 </a:t>
                </a:r>
                <a14:m>
                  <m:oMath xmlns:m="http://schemas.openxmlformats.org/officeDocument/2006/math">
                    <m:sSup>
                      <m:sSupPr>
                        <m:ctrlPr>
                          <a:rPr lang="en-US" altLang="zh-TW" sz="2000" i="1" dirty="0" smtClean="0">
                            <a:latin typeface="Cambria Math" panose="02040503050406030204" pitchFamily="18" charset="0"/>
                          </a:rPr>
                        </m:ctrlPr>
                      </m:sSupPr>
                      <m:e>
                        <m:r>
                          <a:rPr lang="en-US" altLang="zh-TW" sz="2000" b="0" i="1" dirty="0" smtClean="0">
                            <a:latin typeface="Cambria Math" panose="02040503050406030204" pitchFamily="18" charset="0"/>
                          </a:rPr>
                          <m:t>𝑚</m:t>
                        </m:r>
                      </m:e>
                      <m:sup>
                        <m:r>
                          <a:rPr lang="en-US" altLang="zh-TW" sz="2000" b="0" i="1" dirty="0" smtClean="0">
                            <a:latin typeface="Cambria Math" panose="02040503050406030204" pitchFamily="18" charset="0"/>
                          </a:rPr>
                          <m:t>3</m:t>
                        </m:r>
                      </m:sup>
                    </m:sSup>
                    <m:r>
                      <a:rPr lang="en-US" altLang="zh-TW" sz="2000" b="0" i="1" dirty="0" smtClean="0">
                        <a:latin typeface="Cambria Math" panose="02040503050406030204" pitchFamily="18" charset="0"/>
                      </a:rPr>
                      <m:t>/</m:t>
                    </m:r>
                    <m:r>
                      <a:rPr lang="en-US" altLang="zh-TW" sz="2000" b="0" i="1" dirty="0" smtClean="0">
                        <a:latin typeface="Cambria Math" panose="02040503050406030204" pitchFamily="18" charset="0"/>
                      </a:rPr>
                      <m:t>𝑠</m:t>
                    </m:r>
                  </m:oMath>
                </a14:m>
                <a:r>
                  <a:rPr lang="zh-TW" altLang="en-US" sz="2000" dirty="0"/>
                  <a:t>. Thus, use 150 </a:t>
                </a:r>
                <a14:m>
                  <m:oMath xmlns:m="http://schemas.openxmlformats.org/officeDocument/2006/math">
                    <m:sSup>
                      <m:sSupPr>
                        <m:ctrlPr>
                          <a:rPr lang="en-US" altLang="zh-TW" sz="2000" i="1" dirty="0">
                            <a:latin typeface="Cambria Math" panose="02040503050406030204" pitchFamily="18" charset="0"/>
                          </a:rPr>
                        </m:ctrlPr>
                      </m:sSupPr>
                      <m:e>
                        <m:r>
                          <a:rPr lang="en-US" altLang="zh-TW" sz="2000" i="1" dirty="0">
                            <a:latin typeface="Cambria Math" panose="02040503050406030204" pitchFamily="18" charset="0"/>
                          </a:rPr>
                          <m:t>𝑚</m:t>
                        </m:r>
                      </m:e>
                      <m:sup>
                        <m:r>
                          <a:rPr lang="en-US" altLang="zh-TW" sz="2000" i="1" dirty="0">
                            <a:latin typeface="Cambria Math" panose="02040503050406030204" pitchFamily="18" charset="0"/>
                          </a:rPr>
                          <m:t>3</m:t>
                        </m:r>
                      </m:sup>
                    </m:sSup>
                    <m:r>
                      <a:rPr lang="en-US" altLang="zh-TW" sz="2000" i="1" dirty="0">
                        <a:latin typeface="Cambria Math" panose="02040503050406030204" pitchFamily="18" charset="0"/>
                      </a:rPr>
                      <m:t>/</m:t>
                    </m:r>
                    <m:r>
                      <a:rPr lang="en-US" altLang="zh-TW" sz="2000" i="1" dirty="0">
                        <a:latin typeface="Cambria Math" panose="02040503050406030204" pitchFamily="18" charset="0"/>
                      </a:rPr>
                      <m:t>𝑠</m:t>
                    </m:r>
                  </m:oMath>
                </a14:m>
                <a:r>
                  <a:rPr lang="zh-TW" altLang="en-US" sz="2000" dirty="0"/>
                  <a:t> as the baseflow.</a:t>
                </a:r>
              </a:p>
              <a:p>
                <a:pPr algn="just"/>
                <a:r>
                  <a:rPr lang="zh-TW" altLang="en-US" sz="2000" dirty="0"/>
                  <a:t> </a:t>
                </a:r>
              </a:p>
              <a:p>
                <a:pPr marL="457200" indent="-457200" algn="just">
                  <a:buFont typeface="Wingdings" panose="05000000000000000000" pitchFamily="2" charset="2"/>
                  <a:buAutoNum type="circleNumWdWhitePlain" startAt="2"/>
                </a:pPr>
                <a:r>
                  <a:rPr lang="zh-TW" altLang="en-US" sz="2000" dirty="0" smtClean="0"/>
                  <a:t>Compute </a:t>
                </a:r>
                <a:r>
                  <a:rPr lang="zh-TW" altLang="en-US" sz="2000" dirty="0"/>
                  <a:t>the volume of Direct Runoff. This volume must be equal to the volume of the Effective Rainfall Hyetograph (ERH).</a:t>
                </a:r>
              </a:p>
            </p:txBody>
          </p:sp>
        </mc:Choice>
        <mc:Fallback xmlns="">
          <p:sp>
            <p:nvSpPr>
              <p:cNvPr id="8" name="矩形 7"/>
              <p:cNvSpPr>
                <a:spLocks noRot="1" noChangeAspect="1" noMove="1" noResize="1" noEditPoints="1" noAdjustHandles="1" noChangeArrowheads="1" noChangeShapeType="1" noTextEdit="1"/>
              </p:cNvSpPr>
              <p:nvPr/>
            </p:nvSpPr>
            <p:spPr>
              <a:xfrm>
                <a:off x="765672" y="1514733"/>
                <a:ext cx="7236178" cy="3785652"/>
              </a:xfrm>
              <a:prstGeom prst="rect">
                <a:avLst/>
              </a:prstGeom>
              <a:blipFill>
                <a:blip r:embed="rId3"/>
                <a:stretch>
                  <a:fillRect l="-927" t="-805" r="-842" b="-1932"/>
                </a:stretch>
              </a:blipFill>
            </p:spPr>
            <p:txBody>
              <a:bodyPr/>
              <a:lstStyle/>
              <a:p>
                <a:r>
                  <a:rPr lang="zh-TW" altLang="en-US">
                    <a:noFill/>
                  </a:rPr>
                  <a:t> </a:t>
                </a:r>
              </a:p>
            </p:txBody>
          </p:sp>
        </mc:Fallback>
      </mc:AlternateContent>
      <p:pic>
        <p:nvPicPr>
          <p:cNvPr id="10" name="Picture 19"/>
          <p:cNvPicPr/>
          <p:nvPr/>
        </p:nvPicPr>
        <p:blipFill>
          <a:blip r:embed="rId4">
            <a:extLst>
              <a:ext uri="{28A0092B-C50C-407E-A947-70E740481C1C}">
                <a14:useLocalDpi xmlns:a14="http://schemas.microsoft.com/office/drawing/2010/main" val="0"/>
              </a:ext>
            </a:extLst>
          </a:blip>
          <a:srcRect/>
          <a:stretch>
            <a:fillRect/>
          </a:stretch>
        </p:blipFill>
        <p:spPr bwMode="auto">
          <a:xfrm>
            <a:off x="2002972" y="5083028"/>
            <a:ext cx="4262951" cy="711353"/>
          </a:xfrm>
          <a:prstGeom prst="rect">
            <a:avLst/>
          </a:prstGeom>
          <a:noFill/>
          <a:ln>
            <a:noFill/>
          </a:ln>
        </p:spPr>
      </p:pic>
      <p:sp>
        <p:nvSpPr>
          <p:cNvPr id="11" name="矩形 10"/>
          <p:cNvSpPr/>
          <p:nvPr/>
        </p:nvSpPr>
        <p:spPr>
          <a:xfrm>
            <a:off x="493780" y="5690453"/>
            <a:ext cx="8063198" cy="388696"/>
          </a:xfrm>
          <a:prstGeom prst="rect">
            <a:avLst/>
          </a:prstGeom>
        </p:spPr>
        <p:txBody>
          <a:bodyPr wrap="square">
            <a:spAutoFit/>
          </a:bodyPr>
          <a:lstStyle/>
          <a:p>
            <a:pPr indent="352425" algn="just">
              <a:lnSpc>
                <a:spcPct val="107000"/>
              </a:lnSpc>
              <a:spcAft>
                <a:spcPts val="0"/>
              </a:spcAft>
            </a:pPr>
            <a:r>
              <a:rPr lang="en-US" altLang="zh-TW" i="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V</a:t>
            </a:r>
            <a:r>
              <a:rPr lang="en-US" altLang="zh-TW" i="1" baseline="-25000"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DRH</a:t>
            </a:r>
            <a:r>
              <a:rPr lang="en-US" altLang="zh-TW"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 = (200+650+1050+750+600+400+200+75) m</a:t>
            </a:r>
            <a:r>
              <a:rPr lang="en-US" altLang="zh-TW" baseline="30000"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3</a:t>
            </a:r>
            <a:r>
              <a:rPr lang="en-US" altLang="zh-TW"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/s (3600) s = 14'130,000 m</a:t>
            </a:r>
            <a:r>
              <a:rPr lang="en-US" altLang="zh-TW" baseline="30000"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3</a:t>
            </a:r>
            <a:endParaRPr lang="zh-TW" altLang="zh-TW" sz="1600" dirty="0">
              <a:solidFill>
                <a:srgbClr val="FF0000"/>
              </a:solidFill>
              <a:effectLst/>
              <a:latin typeface="Calibri" panose="020F0502020204030204" pitchFamily="34" charset="0"/>
              <a:ea typeface="新細明體" panose="02020500000000000000" pitchFamily="18" charset="-120"/>
              <a:cs typeface="Arial" panose="020B0604020202020204" pitchFamily="34" charset="0"/>
            </a:endParaRPr>
          </a:p>
        </p:txBody>
      </p:sp>
      <p:graphicFrame>
        <p:nvGraphicFramePr>
          <p:cNvPr id="12" name="表格 11"/>
          <p:cNvGraphicFramePr>
            <a:graphicFrameLocks noGrp="1"/>
          </p:cNvGraphicFramePr>
          <p:nvPr>
            <p:extLst>
              <p:ext uri="{D42A27DB-BD31-4B8C-83A1-F6EECF244321}">
                <p14:modId xmlns:p14="http://schemas.microsoft.com/office/powerpoint/2010/main" val="1966290821"/>
              </p:ext>
            </p:extLst>
          </p:nvPr>
        </p:nvGraphicFramePr>
        <p:xfrm>
          <a:off x="8373741" y="1110090"/>
          <a:ext cx="3581191" cy="3652907"/>
        </p:xfrm>
        <a:graphic>
          <a:graphicData uri="http://schemas.openxmlformats.org/drawingml/2006/table">
            <a:tbl>
              <a:tblPr firstRow="1" firstCol="1" bandRow="1"/>
              <a:tblGrid>
                <a:gridCol w="1154081">
                  <a:extLst>
                    <a:ext uri="{9D8B030D-6E8A-4147-A177-3AD203B41FA5}">
                      <a16:colId xmlns:a16="http://schemas.microsoft.com/office/drawing/2014/main" val="2809792949"/>
                    </a:ext>
                  </a:extLst>
                </a:gridCol>
                <a:gridCol w="2427110">
                  <a:extLst>
                    <a:ext uri="{9D8B030D-6E8A-4147-A177-3AD203B41FA5}">
                      <a16:colId xmlns:a16="http://schemas.microsoft.com/office/drawing/2014/main" val="2456096639"/>
                    </a:ext>
                  </a:extLst>
                </a:gridCol>
              </a:tblGrid>
              <a:tr h="0">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Time</a:t>
                      </a:r>
                      <a:endParaRPr lang="zh-TW" sz="2000">
                        <a:effectLst/>
                        <a:latin typeface="Calibri" panose="020F0502020204030204" pitchFamily="34" charset="0"/>
                        <a:ea typeface="新細明體" panose="02020500000000000000" pitchFamily="18" charset="-120"/>
                        <a:cs typeface="Arial" panose="020B0604020202020204" pitchFamily="34" charset="0"/>
                      </a:endParaRPr>
                    </a:p>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(h)</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Observed Hydrograph (m</a:t>
                      </a:r>
                      <a:r>
                        <a:rPr lang="en-US" sz="1600" baseline="30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/s)</a:t>
                      </a:r>
                      <a:endParaRPr lang="zh-TW" sz="20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7861154"/>
                  </a:ext>
                </a:extLst>
              </a:tr>
              <a:tr h="0">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20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160</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23141822"/>
                  </a:ext>
                </a:extLst>
              </a:tr>
              <a:tr h="0">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150</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74104160"/>
                  </a:ext>
                </a:extLst>
              </a:tr>
              <a:tr h="0">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350</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79187159"/>
                  </a:ext>
                </a:extLst>
              </a:tr>
              <a:tr h="0">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800</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54068227"/>
                  </a:ext>
                </a:extLst>
              </a:tr>
              <a:tr h="0">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1200</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13465342"/>
                  </a:ext>
                </a:extLst>
              </a:tr>
              <a:tr h="0">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900</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14090683"/>
                  </a:ext>
                </a:extLst>
              </a:tr>
              <a:tr h="0">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6</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750</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24304028"/>
                  </a:ext>
                </a:extLst>
              </a:tr>
              <a:tr h="0">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550</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17744190"/>
                  </a:ext>
                </a:extLst>
              </a:tr>
              <a:tr h="0">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8</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350</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7642148"/>
                  </a:ext>
                </a:extLst>
              </a:tr>
              <a:tr h="0">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9</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225</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50705502"/>
                  </a:ext>
                </a:extLst>
              </a:tr>
              <a:tr h="0">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10</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150</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51710618"/>
                  </a:ext>
                </a:extLst>
              </a:tr>
              <a:tr h="0">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11</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140</a:t>
                      </a:r>
                      <a:endParaRPr lang="zh-TW" sz="20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6912011"/>
                  </a:ext>
                </a:extLst>
              </a:tr>
            </a:tbl>
          </a:graphicData>
        </a:graphic>
      </p:graphicFrame>
      <p:graphicFrame>
        <p:nvGraphicFramePr>
          <p:cNvPr id="13" name="表格 12"/>
          <p:cNvGraphicFramePr>
            <a:graphicFrameLocks noGrp="1"/>
          </p:cNvGraphicFramePr>
          <p:nvPr>
            <p:extLst>
              <p:ext uri="{D42A27DB-BD31-4B8C-83A1-F6EECF244321}">
                <p14:modId xmlns:p14="http://schemas.microsoft.com/office/powerpoint/2010/main" val="2297371779"/>
              </p:ext>
            </p:extLst>
          </p:nvPr>
        </p:nvGraphicFramePr>
        <p:xfrm>
          <a:off x="8373739" y="5125943"/>
          <a:ext cx="3581192" cy="1565531"/>
        </p:xfrm>
        <a:graphic>
          <a:graphicData uri="http://schemas.openxmlformats.org/drawingml/2006/table">
            <a:tbl>
              <a:tblPr firstRow="1" firstCol="1" bandRow="1"/>
              <a:tblGrid>
                <a:gridCol w="1165372">
                  <a:extLst>
                    <a:ext uri="{9D8B030D-6E8A-4147-A177-3AD203B41FA5}">
                      <a16:colId xmlns:a16="http://schemas.microsoft.com/office/drawing/2014/main" val="4062320646"/>
                    </a:ext>
                  </a:extLst>
                </a:gridCol>
                <a:gridCol w="2415820">
                  <a:extLst>
                    <a:ext uri="{9D8B030D-6E8A-4147-A177-3AD203B41FA5}">
                      <a16:colId xmlns:a16="http://schemas.microsoft.com/office/drawing/2014/main" val="3793174363"/>
                    </a:ext>
                  </a:extLst>
                </a:gridCol>
              </a:tblGrid>
              <a:tr h="0">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Time</a:t>
                      </a:r>
                      <a:endParaRPr lang="zh-TW" sz="2000" dirty="0">
                        <a:effectLst/>
                        <a:latin typeface="Calibri" panose="020F0502020204030204" pitchFamily="34" charset="0"/>
                        <a:ea typeface="新細明體" panose="02020500000000000000" pitchFamily="18" charset="-120"/>
                        <a:cs typeface="Arial" panose="020B0604020202020204" pitchFamily="34" charset="0"/>
                      </a:endParaRPr>
                    </a:p>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(h)</a:t>
                      </a:r>
                      <a:endParaRPr lang="zh-TW" sz="20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Gross Precipitation (GRH)</a:t>
                      </a:r>
                      <a:endParaRPr lang="zh-TW" sz="2000" dirty="0">
                        <a:effectLst/>
                        <a:latin typeface="Calibri" panose="020F0502020204030204" pitchFamily="34" charset="0"/>
                        <a:ea typeface="新細明體" panose="02020500000000000000" pitchFamily="18" charset="-120"/>
                        <a:cs typeface="Arial" panose="020B0604020202020204" pitchFamily="34" charset="0"/>
                      </a:endParaRPr>
                    </a:p>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(cm/h)</a:t>
                      </a:r>
                      <a:endParaRPr lang="zh-TW" sz="20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06311340"/>
                  </a:ext>
                </a:extLst>
              </a:tr>
              <a:tr h="0">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0 - 1</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0.25</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16765776"/>
                  </a:ext>
                </a:extLst>
              </a:tr>
              <a:tr h="0">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1 - 2</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2.75</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4529777"/>
                  </a:ext>
                </a:extLst>
              </a:tr>
              <a:tr h="0">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2 - 3</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2.75</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06724753"/>
                  </a:ext>
                </a:extLst>
              </a:tr>
              <a:tr h="0">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3 - 4</a:t>
                      </a:r>
                      <a:endParaRPr lang="zh-TW" sz="20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0.25</a:t>
                      </a:r>
                      <a:endParaRPr lang="zh-TW" sz="20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94020631"/>
                  </a:ext>
                </a:extLst>
              </a:tr>
            </a:tbl>
          </a:graphicData>
        </a:graphic>
      </p:graphicFrame>
    </p:spTree>
    <p:extLst>
      <p:ext uri="{BB962C8B-B14F-4D97-AF65-F5344CB8AC3E}">
        <p14:creationId xmlns:p14="http://schemas.microsoft.com/office/powerpoint/2010/main" val="347243078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672" y="0"/>
            <a:ext cx="11426328" cy="1068636"/>
          </a:xfrm>
        </p:spPr>
        <p:txBody>
          <a:bodyPr>
            <a:normAutofit/>
          </a:bodyPr>
          <a:lstStyle/>
          <a:p>
            <a:r>
              <a:rPr lang="en-US" altLang="zh-TW" b="1" dirty="0"/>
              <a:t>UNIT </a:t>
            </a:r>
            <a:r>
              <a:rPr lang="en-US" altLang="zh-TW" b="1" dirty="0" smtClean="0"/>
              <a:t>HYDROGRAPHS-Example</a:t>
            </a:r>
            <a:endParaRPr lang="zh-TW" altLang="zh-TW" dirty="0"/>
          </a:p>
        </p:txBody>
      </p:sp>
      <p:sp>
        <p:nvSpPr>
          <p:cNvPr id="8" name="矩形 7"/>
          <p:cNvSpPr/>
          <p:nvPr/>
        </p:nvSpPr>
        <p:spPr>
          <a:xfrm>
            <a:off x="765672" y="1064757"/>
            <a:ext cx="6380195" cy="3323987"/>
          </a:xfrm>
          <a:prstGeom prst="rect">
            <a:avLst/>
          </a:prstGeom>
        </p:spPr>
        <p:txBody>
          <a:bodyPr wrap="square">
            <a:spAutoFit/>
          </a:bodyPr>
          <a:lstStyle/>
          <a:p>
            <a:pPr marL="457200" indent="-457200">
              <a:lnSpc>
                <a:spcPct val="150000"/>
              </a:lnSpc>
              <a:buFont typeface="Wingdings" panose="05000000000000000000" pitchFamily="2" charset="2"/>
              <a:buAutoNum type="circleNumWdWhitePlain" startAt="3"/>
            </a:pPr>
            <a:r>
              <a:rPr lang="en-US" altLang="zh-TW" sz="2000" dirty="0" smtClean="0"/>
              <a:t>Express</a:t>
            </a:r>
            <a:r>
              <a:rPr lang="en-US" altLang="zh-TW" sz="2000" dirty="0"/>
              <a:t> </a:t>
            </a:r>
            <a:r>
              <a:rPr lang="en-US" altLang="zh-TW" sz="2000" i="1" dirty="0"/>
              <a:t>V</a:t>
            </a:r>
            <a:r>
              <a:rPr lang="en-US" altLang="zh-TW" sz="2000" i="1" baseline="-25000" dirty="0"/>
              <a:t>DRH</a:t>
            </a:r>
            <a:r>
              <a:rPr lang="en-US" altLang="zh-TW" sz="2000" dirty="0"/>
              <a:t> in equivalent units of depth:</a:t>
            </a:r>
            <a:endParaRPr lang="zh-TW" altLang="zh-TW" sz="2000" dirty="0"/>
          </a:p>
          <a:p>
            <a:pPr>
              <a:lnSpc>
                <a:spcPct val="150000"/>
              </a:lnSpc>
            </a:pPr>
            <a:r>
              <a:rPr lang="en-US" altLang="zh-TW" sz="2000" dirty="0"/>
              <a:t> </a:t>
            </a:r>
            <a:r>
              <a:rPr lang="en-US" altLang="zh-TW" sz="2000" i="1" dirty="0" smtClean="0"/>
              <a:t>V</a:t>
            </a:r>
            <a:r>
              <a:rPr lang="en-US" altLang="zh-TW" sz="2000" i="1" baseline="-25000" dirty="0" smtClean="0"/>
              <a:t>DRH</a:t>
            </a:r>
            <a:r>
              <a:rPr lang="en-US" altLang="zh-TW" sz="2000" dirty="0"/>
              <a:t> in equivalent units of depth = </a:t>
            </a:r>
            <a:r>
              <a:rPr lang="en-US" altLang="zh-TW" sz="2000" i="1" dirty="0" smtClean="0"/>
              <a:t>V</a:t>
            </a:r>
            <a:r>
              <a:rPr lang="en-US" altLang="zh-TW" sz="2000" i="1" baseline="-25000" dirty="0" smtClean="0"/>
              <a:t>DRH</a:t>
            </a:r>
            <a:r>
              <a:rPr lang="en-US" altLang="zh-TW" sz="2000" dirty="0" smtClean="0"/>
              <a:t>/</a:t>
            </a:r>
            <a:r>
              <a:rPr lang="en-US" altLang="zh-TW" sz="2000" dirty="0" err="1" smtClean="0"/>
              <a:t>A</a:t>
            </a:r>
            <a:r>
              <a:rPr lang="en-US" altLang="zh-TW" sz="2000" baseline="-25000" dirty="0" err="1" smtClean="0"/>
              <a:t>basin</a:t>
            </a:r>
            <a:r>
              <a:rPr lang="en-US" altLang="zh-TW" sz="2000" dirty="0"/>
              <a:t> </a:t>
            </a:r>
            <a:endParaRPr lang="en-US" altLang="zh-TW" sz="2000" dirty="0" smtClean="0"/>
          </a:p>
          <a:p>
            <a:pPr>
              <a:lnSpc>
                <a:spcPct val="150000"/>
              </a:lnSpc>
            </a:pPr>
            <a:r>
              <a:rPr lang="en-US" altLang="zh-TW" sz="2000" dirty="0" smtClean="0"/>
              <a:t>= </a:t>
            </a:r>
            <a:r>
              <a:rPr lang="en-US" altLang="zh-TW" sz="2000" dirty="0"/>
              <a:t>14'130,000 m</a:t>
            </a:r>
            <a:r>
              <a:rPr lang="en-US" altLang="zh-TW" sz="2000" baseline="30000" dirty="0"/>
              <a:t>3</a:t>
            </a:r>
            <a:r>
              <a:rPr lang="en-US" altLang="zh-TW" sz="2000" dirty="0"/>
              <a:t>/(282600000 m</a:t>
            </a:r>
            <a:r>
              <a:rPr lang="en-US" altLang="zh-TW" sz="2000" baseline="30000" dirty="0"/>
              <a:t>2</a:t>
            </a:r>
            <a:r>
              <a:rPr lang="en-US" altLang="zh-TW" sz="2000" dirty="0"/>
              <a:t>) = 0.05 m = 5 </a:t>
            </a:r>
            <a:r>
              <a:rPr lang="en-US" altLang="zh-TW" sz="2000" dirty="0" smtClean="0"/>
              <a:t>cm</a:t>
            </a:r>
            <a:endParaRPr lang="zh-TW" altLang="zh-TW" sz="2000" dirty="0"/>
          </a:p>
          <a:p>
            <a:pPr>
              <a:lnSpc>
                <a:spcPct val="150000"/>
              </a:lnSpc>
            </a:pPr>
            <a:r>
              <a:rPr lang="en-US" altLang="zh-TW" sz="2000" dirty="0"/>
              <a:t> </a:t>
            </a:r>
            <a:endParaRPr lang="zh-TW" altLang="zh-TW" sz="2000" dirty="0"/>
          </a:p>
          <a:p>
            <a:pPr marL="457200" indent="-457200">
              <a:lnSpc>
                <a:spcPct val="150000"/>
              </a:lnSpc>
              <a:buFont typeface="Wingdings" panose="05000000000000000000" pitchFamily="2" charset="2"/>
              <a:buAutoNum type="circleNumWdWhitePlain" startAt="4"/>
            </a:pPr>
            <a:r>
              <a:rPr lang="en-US" altLang="zh-TW" sz="2000" dirty="0" smtClean="0"/>
              <a:t>Obtain </a:t>
            </a:r>
            <a:r>
              <a:rPr lang="en-US" altLang="zh-TW" sz="2000" dirty="0"/>
              <a:t>a Unit Hydrograph by normalizing the DRH. Normalizing implies dividing the ordinates of the DRH by the </a:t>
            </a:r>
            <a:r>
              <a:rPr lang="en-US" altLang="zh-TW" sz="2000" i="1" dirty="0"/>
              <a:t>V</a:t>
            </a:r>
            <a:r>
              <a:rPr lang="en-US" altLang="zh-TW" sz="2000" i="1" baseline="-25000" dirty="0"/>
              <a:t>DRH</a:t>
            </a:r>
            <a:r>
              <a:rPr lang="en-US" altLang="zh-TW" sz="2000" dirty="0"/>
              <a:t> in equivalent units of depth.</a:t>
            </a:r>
            <a:endParaRPr lang="zh-TW" altLang="zh-TW" sz="2000" dirty="0"/>
          </a:p>
        </p:txBody>
      </p:sp>
      <p:pic>
        <p:nvPicPr>
          <p:cNvPr id="4" name="圖片 3"/>
          <p:cNvPicPr>
            <a:picLocks noChangeAspect="1"/>
          </p:cNvPicPr>
          <p:nvPr/>
        </p:nvPicPr>
        <p:blipFill>
          <a:blip r:embed="rId2"/>
          <a:stretch>
            <a:fillRect/>
          </a:stretch>
        </p:blipFill>
        <p:spPr>
          <a:xfrm>
            <a:off x="6478836" y="983507"/>
            <a:ext cx="6155670" cy="6427648"/>
          </a:xfrm>
          <a:prstGeom prst="rect">
            <a:avLst/>
          </a:prstGeom>
        </p:spPr>
      </p:pic>
      <p:pic>
        <p:nvPicPr>
          <p:cNvPr id="12" name="Picture 18"/>
          <p:cNvPicPr/>
          <p:nvPr/>
        </p:nvPicPr>
        <p:blipFill>
          <a:blip r:embed="rId3">
            <a:extLst>
              <a:ext uri="{28A0092B-C50C-407E-A947-70E740481C1C}">
                <a14:useLocalDpi xmlns:a14="http://schemas.microsoft.com/office/drawing/2010/main" val="0"/>
              </a:ext>
            </a:extLst>
          </a:blip>
          <a:srcRect/>
          <a:stretch>
            <a:fillRect/>
          </a:stretch>
        </p:blipFill>
        <p:spPr bwMode="auto">
          <a:xfrm>
            <a:off x="1873955" y="4301067"/>
            <a:ext cx="4205111" cy="2556933"/>
          </a:xfrm>
          <a:prstGeom prst="rect">
            <a:avLst/>
          </a:prstGeom>
          <a:noFill/>
          <a:ln>
            <a:noFill/>
          </a:ln>
        </p:spPr>
      </p:pic>
      <mc:AlternateContent xmlns:mc="http://schemas.openxmlformats.org/markup-compatibility/2006" xmlns:a14="http://schemas.microsoft.com/office/drawing/2010/main">
        <mc:Choice Requires="a14">
          <p:sp>
            <p:nvSpPr>
              <p:cNvPr id="13" name="矩形 12"/>
              <p:cNvSpPr/>
              <p:nvPr/>
            </p:nvSpPr>
            <p:spPr>
              <a:xfrm>
                <a:off x="765672" y="607955"/>
                <a:ext cx="11774311" cy="375552"/>
              </a:xfrm>
              <a:prstGeom prst="rect">
                <a:avLst/>
              </a:prstGeom>
            </p:spPr>
            <p:txBody>
              <a:bodyPr wrap="square">
                <a:spAutoFit/>
              </a:bodyPr>
              <a:lstStyle/>
              <a:p>
                <a:pPr marL="457200" indent="-457200">
                  <a:buFont typeface="+mj-lt"/>
                  <a:buAutoNum type="arabicPeriod"/>
                </a:pPr>
                <a:r>
                  <a:rPr lang="zh-TW" altLang="en-US" b="1" dirty="0" smtClean="0">
                    <a:solidFill>
                      <a:srgbClr val="FF0000"/>
                    </a:solidFill>
                    <a:latin typeface="Arial" panose="020B0604020202020204" pitchFamily="34" charset="0"/>
                    <a:cs typeface="Arial" panose="020B0604020202020204" pitchFamily="34" charset="0"/>
                  </a:rPr>
                  <a:t>Obtain a Unit Hydrograph for a basin of 282.6 </a:t>
                </a:r>
                <a14:m>
                  <m:oMath xmlns:m="http://schemas.openxmlformats.org/officeDocument/2006/math">
                    <m:sSup>
                      <m:sSupPr>
                        <m:ctrlPr>
                          <a:rPr lang="en-US" altLang="zh-TW" b="1" i="1" smtClean="0">
                            <a:solidFill>
                              <a:srgbClr val="FF0000"/>
                            </a:solidFill>
                            <a:latin typeface="Cambria Math" panose="02040503050406030204" pitchFamily="18" charset="0"/>
                            <a:cs typeface="Arial" panose="020B0604020202020204" pitchFamily="34" charset="0"/>
                          </a:rPr>
                        </m:ctrlPr>
                      </m:sSupPr>
                      <m:e>
                        <m:r>
                          <a:rPr lang="en-US" altLang="zh-TW" b="1" i="1" smtClean="0">
                            <a:solidFill>
                              <a:srgbClr val="FF0000"/>
                            </a:solidFill>
                            <a:latin typeface="Cambria Math" panose="02040503050406030204" pitchFamily="18" charset="0"/>
                            <a:cs typeface="Arial" panose="020B0604020202020204" pitchFamily="34" charset="0"/>
                          </a:rPr>
                          <m:t>𝒌𝒎</m:t>
                        </m:r>
                      </m:e>
                      <m:sup>
                        <m:r>
                          <a:rPr lang="en-US" altLang="zh-TW" b="1" i="1" smtClean="0">
                            <a:solidFill>
                              <a:srgbClr val="FF0000"/>
                            </a:solidFill>
                            <a:latin typeface="Cambria Math" panose="02040503050406030204" pitchFamily="18" charset="0"/>
                            <a:cs typeface="Arial" panose="020B0604020202020204" pitchFamily="34" charset="0"/>
                          </a:rPr>
                          <m:t>𝟐</m:t>
                        </m:r>
                      </m:sup>
                    </m:sSup>
                  </m:oMath>
                </a14:m>
                <a:r>
                  <a:rPr lang="zh-TW" altLang="en-US" b="1" dirty="0" smtClean="0">
                    <a:solidFill>
                      <a:srgbClr val="FF0000"/>
                    </a:solidFill>
                    <a:latin typeface="Arial" panose="020B0604020202020204" pitchFamily="34" charset="0"/>
                    <a:cs typeface="Arial" panose="020B0604020202020204" pitchFamily="34" charset="0"/>
                  </a:rPr>
                  <a:t> </a:t>
                </a:r>
                <a:r>
                  <a:rPr lang="zh-TW" altLang="en-US" b="1" dirty="0">
                    <a:solidFill>
                      <a:srgbClr val="FF0000"/>
                    </a:solidFill>
                    <a:latin typeface="Arial" panose="020B0604020202020204" pitchFamily="34" charset="0"/>
                    <a:cs typeface="Arial" panose="020B0604020202020204" pitchFamily="34" charset="0"/>
                  </a:rPr>
                  <a:t>of area using the rainfall and streamflow </a:t>
                </a:r>
                <a:r>
                  <a:rPr lang="zh-TW" altLang="en-US" b="1" dirty="0" smtClean="0">
                    <a:solidFill>
                      <a:srgbClr val="FF0000"/>
                    </a:solidFill>
                    <a:latin typeface="Arial" panose="020B0604020202020204" pitchFamily="34" charset="0"/>
                    <a:cs typeface="Arial" panose="020B0604020202020204" pitchFamily="34" charset="0"/>
                  </a:rPr>
                  <a:t>dat</a:t>
                </a:r>
                <a:r>
                  <a:rPr lang="en-US" altLang="zh-TW" b="1" dirty="0" smtClean="0">
                    <a:solidFill>
                      <a:srgbClr val="FF0000"/>
                    </a:solidFill>
                    <a:latin typeface="Arial" panose="020B0604020202020204" pitchFamily="34" charset="0"/>
                    <a:cs typeface="Arial" panose="020B0604020202020204" pitchFamily="34" charset="0"/>
                  </a:rPr>
                  <a:t>e</a:t>
                </a:r>
                <a:endParaRPr lang="zh-TW" altLang="en-US" b="1" dirty="0">
                  <a:solidFill>
                    <a:srgbClr val="FF0000"/>
                  </a:solidFill>
                  <a:latin typeface="Arial" panose="020B0604020202020204" pitchFamily="34" charset="0"/>
                  <a:cs typeface="Arial" panose="020B0604020202020204" pitchFamily="34" charset="0"/>
                </a:endParaRPr>
              </a:p>
            </p:txBody>
          </p:sp>
        </mc:Choice>
        <mc:Fallback xmlns="">
          <p:sp>
            <p:nvSpPr>
              <p:cNvPr id="13" name="矩形 12"/>
              <p:cNvSpPr>
                <a:spLocks noRot="1" noChangeAspect="1" noMove="1" noResize="1" noEditPoints="1" noAdjustHandles="1" noChangeArrowheads="1" noChangeShapeType="1" noTextEdit="1"/>
              </p:cNvSpPr>
              <p:nvPr/>
            </p:nvSpPr>
            <p:spPr>
              <a:xfrm>
                <a:off x="765672" y="607955"/>
                <a:ext cx="11774311" cy="375552"/>
              </a:xfrm>
              <a:prstGeom prst="rect">
                <a:avLst/>
              </a:prstGeom>
              <a:blipFill>
                <a:blip r:embed="rId4"/>
                <a:stretch>
                  <a:fillRect l="-363" t="-6557" b="-27869"/>
                </a:stretch>
              </a:blipFill>
            </p:spPr>
            <p:txBody>
              <a:bodyPr/>
              <a:lstStyle/>
              <a:p>
                <a:r>
                  <a:rPr lang="zh-TW" altLang="en-US">
                    <a:noFill/>
                  </a:rPr>
                  <a:t> </a:t>
                </a:r>
              </a:p>
            </p:txBody>
          </p:sp>
        </mc:Fallback>
      </mc:AlternateContent>
    </p:spTree>
    <p:extLst>
      <p:ext uri="{BB962C8B-B14F-4D97-AF65-F5344CB8AC3E}">
        <p14:creationId xmlns:p14="http://schemas.microsoft.com/office/powerpoint/2010/main" val="167022505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672" y="0"/>
            <a:ext cx="11426328" cy="1068636"/>
          </a:xfrm>
        </p:spPr>
        <p:txBody>
          <a:bodyPr>
            <a:normAutofit/>
          </a:bodyPr>
          <a:lstStyle/>
          <a:p>
            <a:r>
              <a:rPr lang="en-US" altLang="zh-TW" b="1" dirty="0"/>
              <a:t>UNIT </a:t>
            </a:r>
            <a:r>
              <a:rPr lang="en-US" altLang="zh-TW" b="1" dirty="0" smtClean="0"/>
              <a:t>HYDROGRAPHS-Example</a:t>
            </a:r>
            <a:endParaRPr lang="zh-TW" altLang="zh-TW" dirty="0"/>
          </a:p>
        </p:txBody>
      </p:sp>
      <p:sp>
        <p:nvSpPr>
          <p:cNvPr id="8" name="矩形 7"/>
          <p:cNvSpPr/>
          <p:nvPr/>
        </p:nvSpPr>
        <p:spPr>
          <a:xfrm>
            <a:off x="417689" y="865625"/>
            <a:ext cx="7236178" cy="6093976"/>
          </a:xfrm>
          <a:prstGeom prst="rect">
            <a:avLst/>
          </a:prstGeom>
        </p:spPr>
        <p:txBody>
          <a:bodyPr wrap="square">
            <a:spAutoFit/>
          </a:bodyPr>
          <a:lstStyle/>
          <a:p>
            <a:pPr marL="800100" indent="-457200" algn="just">
              <a:lnSpc>
                <a:spcPct val="150000"/>
              </a:lnSpc>
              <a:buFont typeface="Wingdings" panose="05000000000000000000" pitchFamily="2" charset="2"/>
              <a:buAutoNum type="circleNumWdWhitePlain" startAt="5"/>
            </a:pPr>
            <a:r>
              <a:rPr lang="en-US" altLang="zh-TW" sz="2000" dirty="0" smtClean="0">
                <a:latin typeface="Arial" panose="020B0604020202020204" pitchFamily="34" charset="0"/>
                <a:cs typeface="Arial" panose="020B0604020202020204" pitchFamily="34" charset="0"/>
              </a:rPr>
              <a:t>Determine </a:t>
            </a:r>
            <a:r>
              <a:rPr lang="en-US" altLang="zh-TW" sz="2000" dirty="0">
                <a:latin typeface="Arial" panose="020B0604020202020204" pitchFamily="34" charset="0"/>
                <a:cs typeface="Arial" panose="020B0604020202020204" pitchFamily="34" charset="0"/>
              </a:rPr>
              <a:t>the duration D of the ERH associated with the UH obtained in 4. In order to do </a:t>
            </a:r>
            <a:r>
              <a:rPr lang="en-US" altLang="zh-TW" sz="2000" dirty="0" smtClean="0">
                <a:latin typeface="Arial" panose="020B0604020202020204" pitchFamily="34" charset="0"/>
                <a:cs typeface="Arial" panose="020B0604020202020204" pitchFamily="34" charset="0"/>
              </a:rPr>
              <a:t>this:</a:t>
            </a:r>
          </a:p>
          <a:p>
            <a:pPr marL="1257300" lvl="1" indent="-457200" algn="just">
              <a:lnSpc>
                <a:spcPct val="150000"/>
              </a:lnSpc>
              <a:buFont typeface="+mj-lt"/>
              <a:buAutoNum type="alphaLcPeriod"/>
            </a:pPr>
            <a:r>
              <a:rPr lang="en-US" altLang="zh-TW" sz="2000" dirty="0" smtClean="0">
                <a:latin typeface="Arial" panose="020B0604020202020204" pitchFamily="34" charset="0"/>
                <a:cs typeface="Arial" panose="020B0604020202020204" pitchFamily="34" charset="0"/>
              </a:rPr>
              <a:t>Determine </a:t>
            </a:r>
            <a:r>
              <a:rPr lang="en-US" altLang="zh-TW" sz="2000" dirty="0">
                <a:latin typeface="Arial" panose="020B0604020202020204" pitchFamily="34" charset="0"/>
                <a:cs typeface="Arial" panose="020B0604020202020204" pitchFamily="34" charset="0"/>
              </a:rPr>
              <a:t>the volume of losses, </a:t>
            </a:r>
            <a:r>
              <a:rPr lang="en-US" altLang="zh-TW" sz="2000" dirty="0" err="1">
                <a:latin typeface="Arial" panose="020B0604020202020204" pitchFamily="34" charset="0"/>
                <a:cs typeface="Arial" panose="020B0604020202020204" pitchFamily="34" charset="0"/>
              </a:rPr>
              <a:t>VLosses</a:t>
            </a:r>
            <a:r>
              <a:rPr lang="en-US" altLang="zh-TW" sz="2000" dirty="0">
                <a:latin typeface="Arial" panose="020B0604020202020204" pitchFamily="34" charset="0"/>
                <a:cs typeface="Arial" panose="020B0604020202020204" pitchFamily="34" charset="0"/>
              </a:rPr>
              <a:t> which is equal to the difference between the volume of gross rainfall, VGRH, and the volume of the direct runoff hydrograph, </a:t>
            </a:r>
            <a:r>
              <a:rPr lang="en-US" altLang="zh-TW" sz="2000" dirty="0" smtClean="0">
                <a:latin typeface="Arial" panose="020B0604020202020204" pitchFamily="34" charset="0"/>
                <a:cs typeface="Arial" panose="020B0604020202020204" pitchFamily="34" charset="0"/>
              </a:rPr>
              <a:t>VDRH.</a:t>
            </a:r>
          </a:p>
          <a:p>
            <a:pPr marL="1257300" lvl="1" indent="-457200" algn="just">
              <a:lnSpc>
                <a:spcPct val="150000"/>
              </a:lnSpc>
              <a:buFont typeface="+mj-lt"/>
              <a:buAutoNum type="alphaLcPeriod"/>
            </a:pPr>
            <a:endParaRPr lang="en-US" altLang="zh-TW" sz="2000" dirty="0">
              <a:latin typeface="Arial" panose="020B0604020202020204" pitchFamily="34" charset="0"/>
              <a:cs typeface="Arial" panose="020B0604020202020204" pitchFamily="34" charset="0"/>
            </a:endParaRPr>
          </a:p>
          <a:p>
            <a:pPr marL="1257300" lvl="1" indent="-457200" algn="just">
              <a:lnSpc>
                <a:spcPct val="150000"/>
              </a:lnSpc>
              <a:buFont typeface="+mj-lt"/>
              <a:buAutoNum type="alphaLcPeriod"/>
            </a:pPr>
            <a:endParaRPr lang="en-US" altLang="zh-TW" sz="2000" dirty="0" smtClean="0">
              <a:latin typeface="Arial" panose="020B0604020202020204" pitchFamily="34" charset="0"/>
              <a:cs typeface="Arial" panose="020B0604020202020204" pitchFamily="34" charset="0"/>
            </a:endParaRPr>
          </a:p>
          <a:p>
            <a:pPr marL="1257300" lvl="1" indent="-457200" algn="just">
              <a:lnSpc>
                <a:spcPct val="150000"/>
              </a:lnSpc>
              <a:buFont typeface="+mj-lt"/>
              <a:buAutoNum type="alphaLcPeriod"/>
            </a:pPr>
            <a:r>
              <a:rPr lang="en-US" altLang="zh-TW" sz="2000" dirty="0" smtClean="0">
                <a:latin typeface="Arial" panose="020B0604020202020204" pitchFamily="34" charset="0"/>
                <a:cs typeface="Arial" panose="020B0604020202020204" pitchFamily="34" charset="0"/>
              </a:rPr>
              <a:t>Compute the f-index equal to the ratio of the volume of losses to the rainfall duration, tr. Thus</a:t>
            </a:r>
          </a:p>
          <a:p>
            <a:pPr marL="1257300" lvl="1" indent="-457200" algn="just">
              <a:lnSpc>
                <a:spcPct val="150000"/>
              </a:lnSpc>
              <a:buFont typeface="+mj-lt"/>
              <a:buAutoNum type="alphaLcPeriod"/>
            </a:pPr>
            <a:r>
              <a:rPr lang="en-US" altLang="zh-TW" sz="2000" dirty="0" smtClean="0">
                <a:latin typeface="Arial" panose="020B0604020202020204" pitchFamily="34" charset="0"/>
                <a:cs typeface="Arial" panose="020B0604020202020204" pitchFamily="34" charset="0"/>
              </a:rPr>
              <a:t>f-index </a:t>
            </a:r>
            <a:r>
              <a:rPr lang="en-US" altLang="zh-TW" sz="2000" dirty="0">
                <a:latin typeface="Arial" panose="020B0604020202020204" pitchFamily="34" charset="0"/>
                <a:cs typeface="Arial" panose="020B0604020202020204" pitchFamily="34" charset="0"/>
              </a:rPr>
              <a:t>= </a:t>
            </a:r>
            <a:r>
              <a:rPr lang="en-US" altLang="zh-TW" sz="2000" dirty="0" err="1">
                <a:latin typeface="Arial" panose="020B0604020202020204" pitchFamily="34" charset="0"/>
                <a:cs typeface="Arial" panose="020B0604020202020204" pitchFamily="34" charset="0"/>
              </a:rPr>
              <a:t>VLosses</a:t>
            </a:r>
            <a:r>
              <a:rPr lang="en-US" altLang="zh-TW" sz="2000" dirty="0">
                <a:latin typeface="Arial" panose="020B0604020202020204" pitchFamily="34" charset="0"/>
                <a:cs typeface="Arial" panose="020B0604020202020204" pitchFamily="34" charset="0"/>
              </a:rPr>
              <a:t>/</a:t>
            </a:r>
            <a:r>
              <a:rPr lang="en-US" altLang="zh-TW" sz="2000" dirty="0" err="1">
                <a:latin typeface="Arial" panose="020B0604020202020204" pitchFamily="34" charset="0"/>
                <a:cs typeface="Arial" panose="020B0604020202020204" pitchFamily="34" charset="0"/>
              </a:rPr>
              <a:t>tr</a:t>
            </a:r>
            <a:r>
              <a:rPr lang="en-US" altLang="zh-TW" sz="2000" dirty="0">
                <a:latin typeface="Arial" panose="020B0604020202020204" pitchFamily="34" charset="0"/>
                <a:cs typeface="Arial" panose="020B0604020202020204" pitchFamily="34" charset="0"/>
              </a:rPr>
              <a:t> = 1 cm / 4 h = 0.25 </a:t>
            </a:r>
            <a:r>
              <a:rPr lang="en-US" altLang="zh-TW" sz="2000" dirty="0" smtClean="0">
                <a:latin typeface="Arial" panose="020B0604020202020204" pitchFamily="34" charset="0"/>
                <a:cs typeface="Arial" panose="020B0604020202020204" pitchFamily="34" charset="0"/>
              </a:rPr>
              <a:t>cm/h</a:t>
            </a:r>
          </a:p>
          <a:p>
            <a:pPr marL="1257300" lvl="1" indent="-457200" algn="just">
              <a:lnSpc>
                <a:spcPct val="150000"/>
              </a:lnSpc>
              <a:buFont typeface="+mj-lt"/>
              <a:buAutoNum type="alphaLcPeriod"/>
            </a:pPr>
            <a:r>
              <a:rPr lang="en-US" altLang="zh-TW" sz="2000" dirty="0" smtClean="0">
                <a:latin typeface="Arial" panose="020B0604020202020204" pitchFamily="34" charset="0"/>
                <a:cs typeface="Arial" panose="020B0604020202020204" pitchFamily="34" charset="0"/>
              </a:rPr>
              <a:t>Determine the ERH by subtracting the infiltration (e.g., f-index) from the GRH</a:t>
            </a:r>
            <a:endParaRPr lang="zh-TW" altLang="zh-TW" sz="2000" dirty="0">
              <a:latin typeface="Arial" panose="020B0604020202020204" pitchFamily="34" charset="0"/>
              <a:cs typeface="Arial" panose="020B0604020202020204" pitchFamily="34" charset="0"/>
            </a:endParaRPr>
          </a:p>
        </p:txBody>
      </p:sp>
      <p:sp>
        <p:nvSpPr>
          <p:cNvPr id="9" name="矩形 8"/>
          <p:cNvSpPr/>
          <p:nvPr/>
        </p:nvSpPr>
        <p:spPr>
          <a:xfrm>
            <a:off x="1322774" y="3577179"/>
            <a:ext cx="8037688" cy="1015663"/>
          </a:xfrm>
          <a:prstGeom prst="rect">
            <a:avLst/>
          </a:prstGeom>
        </p:spPr>
        <p:txBody>
          <a:bodyPr wrap="square">
            <a:spAutoFit/>
          </a:bodyPr>
          <a:lstStyle/>
          <a:p>
            <a:pPr marL="342900">
              <a:lnSpc>
                <a:spcPct val="150000"/>
              </a:lnSpc>
            </a:pPr>
            <a:r>
              <a:rPr lang="en-US" altLang="zh-TW" sz="2000" dirty="0" err="1">
                <a:latin typeface="Arial" panose="020B0604020202020204" pitchFamily="34" charset="0"/>
                <a:cs typeface="Arial" panose="020B0604020202020204" pitchFamily="34" charset="0"/>
              </a:rPr>
              <a:t>VLosses</a:t>
            </a:r>
            <a:r>
              <a:rPr lang="en-US" altLang="zh-TW" sz="2000" dirty="0">
                <a:latin typeface="Arial" panose="020B0604020202020204" pitchFamily="34" charset="0"/>
                <a:cs typeface="Arial" panose="020B0604020202020204" pitchFamily="34" charset="0"/>
              </a:rPr>
              <a:t> = VGRH - VDRH </a:t>
            </a:r>
            <a:endParaRPr lang="en-US" altLang="zh-TW" sz="2000" dirty="0" smtClean="0">
              <a:latin typeface="Arial" panose="020B0604020202020204" pitchFamily="34" charset="0"/>
              <a:cs typeface="Arial" panose="020B0604020202020204" pitchFamily="34" charset="0"/>
            </a:endParaRPr>
          </a:p>
          <a:p>
            <a:pPr marL="342900">
              <a:lnSpc>
                <a:spcPct val="150000"/>
              </a:lnSpc>
            </a:pPr>
            <a:r>
              <a:rPr lang="en-US" altLang="zh-TW" sz="2000" dirty="0" smtClean="0">
                <a:latin typeface="Arial" panose="020B0604020202020204" pitchFamily="34" charset="0"/>
                <a:cs typeface="Arial" panose="020B0604020202020204" pitchFamily="34" charset="0"/>
              </a:rPr>
              <a:t>= </a:t>
            </a:r>
            <a:r>
              <a:rPr lang="en-US" altLang="zh-TW" sz="2000" dirty="0">
                <a:latin typeface="Arial" panose="020B0604020202020204" pitchFamily="34" charset="0"/>
                <a:cs typeface="Arial" panose="020B0604020202020204" pitchFamily="34" charset="0"/>
              </a:rPr>
              <a:t>(0.25 + 2.75 + 2.75 +0.25) cm/h 1 h - 5 cm = 1 cm</a:t>
            </a:r>
          </a:p>
        </p:txBody>
      </p:sp>
      <mc:AlternateContent xmlns:mc="http://schemas.openxmlformats.org/markup-compatibility/2006" xmlns:a14="http://schemas.microsoft.com/office/drawing/2010/main">
        <mc:Choice Requires="a14">
          <p:sp>
            <p:nvSpPr>
              <p:cNvPr id="12" name="矩形 11"/>
              <p:cNvSpPr/>
              <p:nvPr/>
            </p:nvSpPr>
            <p:spPr>
              <a:xfrm>
                <a:off x="765672" y="607955"/>
                <a:ext cx="11774311" cy="375552"/>
              </a:xfrm>
              <a:prstGeom prst="rect">
                <a:avLst/>
              </a:prstGeom>
            </p:spPr>
            <p:txBody>
              <a:bodyPr wrap="square">
                <a:spAutoFit/>
              </a:bodyPr>
              <a:lstStyle/>
              <a:p>
                <a:pPr marL="457200" indent="-457200">
                  <a:buFont typeface="+mj-lt"/>
                  <a:buAutoNum type="arabicPeriod"/>
                </a:pPr>
                <a:r>
                  <a:rPr lang="zh-TW" altLang="en-US" b="1" dirty="0" smtClean="0">
                    <a:solidFill>
                      <a:srgbClr val="FF0000"/>
                    </a:solidFill>
                    <a:latin typeface="Arial" panose="020B0604020202020204" pitchFamily="34" charset="0"/>
                    <a:cs typeface="Arial" panose="020B0604020202020204" pitchFamily="34" charset="0"/>
                  </a:rPr>
                  <a:t>Obtain a Unit Hydrograph for a basin of 282.6 </a:t>
                </a:r>
                <a14:m>
                  <m:oMath xmlns:m="http://schemas.openxmlformats.org/officeDocument/2006/math">
                    <m:sSup>
                      <m:sSupPr>
                        <m:ctrlPr>
                          <a:rPr lang="en-US" altLang="zh-TW" b="1" i="1" smtClean="0">
                            <a:solidFill>
                              <a:srgbClr val="FF0000"/>
                            </a:solidFill>
                            <a:latin typeface="Cambria Math" panose="02040503050406030204" pitchFamily="18" charset="0"/>
                            <a:cs typeface="Arial" panose="020B0604020202020204" pitchFamily="34" charset="0"/>
                          </a:rPr>
                        </m:ctrlPr>
                      </m:sSupPr>
                      <m:e>
                        <m:r>
                          <a:rPr lang="en-US" altLang="zh-TW" b="1" i="1" smtClean="0">
                            <a:solidFill>
                              <a:srgbClr val="FF0000"/>
                            </a:solidFill>
                            <a:latin typeface="Cambria Math" panose="02040503050406030204" pitchFamily="18" charset="0"/>
                            <a:cs typeface="Arial" panose="020B0604020202020204" pitchFamily="34" charset="0"/>
                          </a:rPr>
                          <m:t>𝒌𝒎</m:t>
                        </m:r>
                      </m:e>
                      <m:sup>
                        <m:r>
                          <a:rPr lang="en-US" altLang="zh-TW" b="1" i="1" smtClean="0">
                            <a:solidFill>
                              <a:srgbClr val="FF0000"/>
                            </a:solidFill>
                            <a:latin typeface="Cambria Math" panose="02040503050406030204" pitchFamily="18" charset="0"/>
                            <a:cs typeface="Arial" panose="020B0604020202020204" pitchFamily="34" charset="0"/>
                          </a:rPr>
                          <m:t>𝟐</m:t>
                        </m:r>
                      </m:sup>
                    </m:sSup>
                  </m:oMath>
                </a14:m>
                <a:r>
                  <a:rPr lang="zh-TW" altLang="en-US" b="1" dirty="0" smtClean="0">
                    <a:solidFill>
                      <a:srgbClr val="FF0000"/>
                    </a:solidFill>
                    <a:latin typeface="Arial" panose="020B0604020202020204" pitchFamily="34" charset="0"/>
                    <a:cs typeface="Arial" panose="020B0604020202020204" pitchFamily="34" charset="0"/>
                  </a:rPr>
                  <a:t> </a:t>
                </a:r>
                <a:r>
                  <a:rPr lang="zh-TW" altLang="en-US" b="1" dirty="0">
                    <a:solidFill>
                      <a:srgbClr val="FF0000"/>
                    </a:solidFill>
                    <a:latin typeface="Arial" panose="020B0604020202020204" pitchFamily="34" charset="0"/>
                    <a:cs typeface="Arial" panose="020B0604020202020204" pitchFamily="34" charset="0"/>
                  </a:rPr>
                  <a:t>of area using the rainfall and streamflow </a:t>
                </a:r>
                <a:r>
                  <a:rPr lang="zh-TW" altLang="en-US" b="1" dirty="0" smtClean="0">
                    <a:solidFill>
                      <a:srgbClr val="FF0000"/>
                    </a:solidFill>
                    <a:latin typeface="Arial" panose="020B0604020202020204" pitchFamily="34" charset="0"/>
                    <a:cs typeface="Arial" panose="020B0604020202020204" pitchFamily="34" charset="0"/>
                  </a:rPr>
                  <a:t>dat</a:t>
                </a:r>
                <a:r>
                  <a:rPr lang="en-US" altLang="zh-TW" b="1" dirty="0" smtClean="0">
                    <a:solidFill>
                      <a:srgbClr val="FF0000"/>
                    </a:solidFill>
                    <a:latin typeface="Arial" panose="020B0604020202020204" pitchFamily="34" charset="0"/>
                    <a:cs typeface="Arial" panose="020B0604020202020204" pitchFamily="34" charset="0"/>
                  </a:rPr>
                  <a:t>e</a:t>
                </a:r>
                <a:endParaRPr lang="zh-TW" altLang="en-US" b="1" dirty="0">
                  <a:solidFill>
                    <a:srgbClr val="FF0000"/>
                  </a:solidFill>
                  <a:latin typeface="Arial" panose="020B0604020202020204" pitchFamily="34" charset="0"/>
                  <a:cs typeface="Arial" panose="020B0604020202020204" pitchFamily="34" charset="0"/>
                </a:endParaRPr>
              </a:p>
            </p:txBody>
          </p:sp>
        </mc:Choice>
        <mc:Fallback xmlns="">
          <p:sp>
            <p:nvSpPr>
              <p:cNvPr id="12" name="矩形 11"/>
              <p:cNvSpPr>
                <a:spLocks noRot="1" noChangeAspect="1" noMove="1" noResize="1" noEditPoints="1" noAdjustHandles="1" noChangeArrowheads="1" noChangeShapeType="1" noTextEdit="1"/>
              </p:cNvSpPr>
              <p:nvPr/>
            </p:nvSpPr>
            <p:spPr>
              <a:xfrm>
                <a:off x="765672" y="607955"/>
                <a:ext cx="11774311" cy="375552"/>
              </a:xfrm>
              <a:prstGeom prst="rect">
                <a:avLst/>
              </a:prstGeom>
              <a:blipFill>
                <a:blip r:embed="rId2"/>
                <a:stretch>
                  <a:fillRect l="-363" t="-6557" b="-27869"/>
                </a:stretch>
              </a:blipFill>
            </p:spPr>
            <p:txBody>
              <a:bodyPr/>
              <a:lstStyle/>
              <a:p>
                <a:r>
                  <a:rPr lang="zh-TW" altLang="en-US">
                    <a:noFill/>
                  </a:rPr>
                  <a:t> </a:t>
                </a:r>
              </a:p>
            </p:txBody>
          </p:sp>
        </mc:Fallback>
      </mc:AlternateContent>
      <p:pic>
        <p:nvPicPr>
          <p:cNvPr id="13" name="圖片 12"/>
          <p:cNvPicPr>
            <a:picLocks noChangeAspect="1"/>
          </p:cNvPicPr>
          <p:nvPr/>
        </p:nvPicPr>
        <p:blipFill>
          <a:blip r:embed="rId3"/>
          <a:stretch>
            <a:fillRect/>
          </a:stretch>
        </p:blipFill>
        <p:spPr>
          <a:xfrm>
            <a:off x="4194629" y="1326306"/>
            <a:ext cx="11931412" cy="6134710"/>
          </a:xfrm>
          <a:prstGeom prst="rect">
            <a:avLst/>
          </a:prstGeom>
        </p:spPr>
      </p:pic>
    </p:spTree>
    <p:extLst>
      <p:ext uri="{BB962C8B-B14F-4D97-AF65-F5344CB8AC3E}">
        <p14:creationId xmlns:p14="http://schemas.microsoft.com/office/powerpoint/2010/main" val="20699352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672" y="0"/>
            <a:ext cx="11426328" cy="1068636"/>
          </a:xfrm>
        </p:spPr>
        <p:txBody>
          <a:bodyPr>
            <a:normAutofit/>
          </a:bodyPr>
          <a:lstStyle/>
          <a:p>
            <a:r>
              <a:rPr lang="en-US" altLang="zh-TW" b="1" dirty="0"/>
              <a:t>UNIT </a:t>
            </a:r>
            <a:r>
              <a:rPr lang="en-US" altLang="zh-TW" b="1" dirty="0" smtClean="0"/>
              <a:t>HYDROGRAPHS-Example</a:t>
            </a:r>
            <a:endParaRPr lang="zh-TW" altLang="zh-TW" dirty="0"/>
          </a:p>
        </p:txBody>
      </p:sp>
      <p:sp>
        <p:nvSpPr>
          <p:cNvPr id="8" name="矩形 7"/>
          <p:cNvSpPr/>
          <p:nvPr/>
        </p:nvSpPr>
        <p:spPr>
          <a:xfrm>
            <a:off x="417689" y="901455"/>
            <a:ext cx="7836462" cy="4247317"/>
          </a:xfrm>
          <a:prstGeom prst="rect">
            <a:avLst/>
          </a:prstGeom>
        </p:spPr>
        <p:txBody>
          <a:bodyPr wrap="square">
            <a:spAutoFit/>
          </a:bodyPr>
          <a:lstStyle/>
          <a:p>
            <a:pPr marL="342900" algn="just">
              <a:lnSpc>
                <a:spcPct val="150000"/>
              </a:lnSpc>
            </a:pPr>
            <a:r>
              <a:rPr lang="en-US" altLang="zh-TW" sz="2000" dirty="0">
                <a:latin typeface="Arial" panose="020B0604020202020204" pitchFamily="34" charset="0"/>
                <a:cs typeface="Arial" panose="020B0604020202020204" pitchFamily="34" charset="0"/>
              </a:rPr>
              <a:t>As observed in the table, the duration of the effective rainfall hyetograph is 2 hours. Thus, D = 2 hours, and the Unit Hydrograph obtained above is a 2-hour Unit Hydrograph. Therefore, it can be used to predict runoff from precipitation events whose effective rainfall hyetographs can be represented as a sequence of uniform intensity (rectangular) pulses each of duration D. This is accomplished by using the principles of superposition and proportionality, encoded in the discrete convolution equation:</a:t>
            </a:r>
            <a:endParaRPr lang="zh-TW" altLang="zh-TW" sz="2000" dirty="0">
              <a:latin typeface="Arial" panose="020B0604020202020204" pitchFamily="34" charset="0"/>
              <a:cs typeface="Arial" panose="020B0604020202020204" pitchFamily="34" charset="0"/>
            </a:endParaRPr>
          </a:p>
        </p:txBody>
      </p:sp>
      <p:pic>
        <p:nvPicPr>
          <p:cNvPr id="4" name="圖片 3"/>
          <p:cNvPicPr>
            <a:picLocks noChangeAspect="1"/>
          </p:cNvPicPr>
          <p:nvPr/>
        </p:nvPicPr>
        <p:blipFill>
          <a:blip r:embed="rId2"/>
          <a:stretch>
            <a:fillRect/>
          </a:stretch>
        </p:blipFill>
        <p:spPr>
          <a:xfrm>
            <a:off x="4034973" y="1195004"/>
            <a:ext cx="12336783" cy="5017110"/>
          </a:xfrm>
          <a:prstGeom prst="rect">
            <a:avLst/>
          </a:prstGeom>
        </p:spPr>
      </p:pic>
      <p:pic>
        <p:nvPicPr>
          <p:cNvPr id="6" name="Picture 17"/>
          <p:cNvPicPr/>
          <p:nvPr/>
        </p:nvPicPr>
        <p:blipFill>
          <a:blip r:embed="rId3">
            <a:extLst>
              <a:ext uri="{28A0092B-C50C-407E-A947-70E740481C1C}">
                <a14:useLocalDpi xmlns:a14="http://schemas.microsoft.com/office/drawing/2010/main" val="0"/>
              </a:ext>
            </a:extLst>
          </a:blip>
          <a:srcRect/>
          <a:stretch>
            <a:fillRect/>
          </a:stretch>
        </p:blipFill>
        <p:spPr bwMode="auto">
          <a:xfrm>
            <a:off x="1173450" y="5279170"/>
            <a:ext cx="3265592" cy="1264823"/>
          </a:xfrm>
          <a:prstGeom prst="rect">
            <a:avLst/>
          </a:prstGeom>
          <a:noFill/>
          <a:ln>
            <a:noFill/>
          </a:ln>
        </p:spPr>
      </p:pic>
      <p:sp>
        <p:nvSpPr>
          <p:cNvPr id="3" name="矩形 2"/>
          <p:cNvSpPr/>
          <p:nvPr/>
        </p:nvSpPr>
        <p:spPr>
          <a:xfrm>
            <a:off x="4538134" y="5275140"/>
            <a:ext cx="6096000" cy="1477328"/>
          </a:xfrm>
          <a:prstGeom prst="rect">
            <a:avLst/>
          </a:prstGeom>
        </p:spPr>
        <p:txBody>
          <a:bodyPr>
            <a:spAutoFit/>
          </a:bodyPr>
          <a:lstStyle/>
          <a:p>
            <a:r>
              <a:rPr lang="en-US" altLang="zh-TW" i="1" dirty="0" err="1" smtClean="0">
                <a:solidFill>
                  <a:srgbClr val="000000"/>
                </a:solidFill>
                <a:latin typeface="Times New Roman" panose="02020603050405020304" pitchFamily="18" charset="0"/>
                <a:ea typeface="Times New Roman" panose="02020603050405020304" pitchFamily="18" charset="0"/>
              </a:rPr>
              <a:t>Q</a:t>
            </a:r>
            <a:r>
              <a:rPr lang="en-US" altLang="zh-TW" i="1" baseline="-25000" dirty="0" err="1" smtClean="0">
                <a:solidFill>
                  <a:srgbClr val="000000"/>
                </a:solidFill>
                <a:latin typeface="Times New Roman" panose="02020603050405020304" pitchFamily="18" charset="0"/>
                <a:ea typeface="Times New Roman" panose="02020603050405020304" pitchFamily="18" charset="0"/>
              </a:rPr>
              <a:t>n</a:t>
            </a:r>
            <a:r>
              <a:rPr lang="en-US" altLang="zh-TW" dirty="0" smtClean="0">
                <a:solidFill>
                  <a:srgbClr val="000000"/>
                </a:solidFill>
                <a:latin typeface="Times New Roman" panose="02020603050405020304" pitchFamily="18" charset="0"/>
                <a:ea typeface="Times New Roman" panose="02020603050405020304" pitchFamily="18" charset="0"/>
              </a:rPr>
              <a:t> = n</a:t>
            </a:r>
            <a:r>
              <a:rPr lang="en-US" altLang="zh-TW" baseline="30000" dirty="0" smtClean="0">
                <a:solidFill>
                  <a:srgbClr val="000000"/>
                </a:solidFill>
                <a:latin typeface="Times New Roman" panose="02020603050405020304" pitchFamily="18" charset="0"/>
                <a:ea typeface="Times New Roman" panose="02020603050405020304" pitchFamily="18" charset="0"/>
              </a:rPr>
              <a:t>th</a:t>
            </a:r>
            <a:r>
              <a:rPr lang="en-US" altLang="zh-TW" dirty="0">
                <a:solidFill>
                  <a:srgbClr val="000000"/>
                </a:solidFill>
                <a:latin typeface="Times New Roman" panose="02020603050405020304" pitchFamily="18" charset="0"/>
                <a:ea typeface="Times New Roman" panose="02020603050405020304" pitchFamily="18" charset="0"/>
              </a:rPr>
              <a:t> ordinate of the </a:t>
            </a:r>
            <a:r>
              <a:rPr lang="en-US" altLang="zh-TW" dirty="0" smtClean="0">
                <a:solidFill>
                  <a:srgbClr val="000000"/>
                </a:solidFill>
                <a:latin typeface="Times New Roman" panose="02020603050405020304" pitchFamily="18" charset="0"/>
                <a:ea typeface="Times New Roman" panose="02020603050405020304" pitchFamily="18" charset="0"/>
              </a:rPr>
              <a:t>DRH</a:t>
            </a:r>
          </a:p>
          <a:p>
            <a:r>
              <a:rPr lang="en-US" altLang="zh-TW" i="1" dirty="0" smtClean="0">
                <a:solidFill>
                  <a:srgbClr val="000000"/>
                </a:solidFill>
                <a:latin typeface="Times New Roman" panose="02020603050405020304" pitchFamily="18" charset="0"/>
                <a:ea typeface="Times New Roman" panose="02020603050405020304" pitchFamily="18" charset="0"/>
              </a:rPr>
              <a:t>P</a:t>
            </a:r>
            <a:r>
              <a:rPr lang="en-US" altLang="zh-TW" i="1" baseline="-25000" dirty="0" smtClean="0">
                <a:solidFill>
                  <a:srgbClr val="000000"/>
                </a:solidFill>
                <a:latin typeface="Times New Roman" panose="02020603050405020304" pitchFamily="18" charset="0"/>
                <a:ea typeface="Times New Roman" panose="02020603050405020304" pitchFamily="18" charset="0"/>
              </a:rPr>
              <a:t>m</a:t>
            </a:r>
            <a:r>
              <a:rPr lang="en-US" altLang="zh-TW" dirty="0">
                <a:solidFill>
                  <a:srgbClr val="000000"/>
                </a:solidFill>
                <a:latin typeface="Times New Roman" panose="02020603050405020304" pitchFamily="18" charset="0"/>
                <a:ea typeface="Times New Roman" panose="02020603050405020304" pitchFamily="18" charset="0"/>
              </a:rPr>
              <a:t> </a:t>
            </a:r>
            <a:r>
              <a:rPr lang="en-US" altLang="zh-TW" dirty="0" smtClean="0">
                <a:solidFill>
                  <a:srgbClr val="000000"/>
                </a:solidFill>
                <a:latin typeface="Times New Roman" panose="02020603050405020304" pitchFamily="18" charset="0"/>
                <a:ea typeface="Times New Roman" panose="02020603050405020304" pitchFamily="18" charset="0"/>
              </a:rPr>
              <a:t>= volume </a:t>
            </a:r>
            <a:r>
              <a:rPr lang="en-US" altLang="zh-TW" dirty="0">
                <a:solidFill>
                  <a:srgbClr val="000000"/>
                </a:solidFill>
                <a:latin typeface="Times New Roman" panose="02020603050405020304" pitchFamily="18" charset="0"/>
                <a:ea typeface="Times New Roman" panose="02020603050405020304" pitchFamily="18" charset="0"/>
              </a:rPr>
              <a:t>of the </a:t>
            </a:r>
            <a:r>
              <a:rPr lang="en-US" altLang="zh-TW" dirty="0" err="1">
                <a:solidFill>
                  <a:srgbClr val="000000"/>
                </a:solidFill>
                <a:latin typeface="Times New Roman" panose="02020603050405020304" pitchFamily="18" charset="0"/>
                <a:ea typeface="Times New Roman" panose="02020603050405020304" pitchFamily="18" charset="0"/>
              </a:rPr>
              <a:t>m</a:t>
            </a:r>
            <a:r>
              <a:rPr lang="en-US" altLang="zh-TW" baseline="30000" dirty="0" err="1">
                <a:solidFill>
                  <a:srgbClr val="000000"/>
                </a:solidFill>
                <a:latin typeface="Times New Roman" panose="02020603050405020304" pitchFamily="18" charset="0"/>
                <a:ea typeface="Times New Roman" panose="02020603050405020304" pitchFamily="18" charset="0"/>
              </a:rPr>
              <a:t>th</a:t>
            </a:r>
            <a:r>
              <a:rPr lang="en-US" altLang="zh-TW" dirty="0">
                <a:solidFill>
                  <a:srgbClr val="000000"/>
                </a:solidFill>
                <a:latin typeface="Times New Roman" panose="02020603050405020304" pitchFamily="18" charset="0"/>
                <a:ea typeface="Times New Roman" panose="02020603050405020304" pitchFamily="18" charset="0"/>
              </a:rPr>
              <a:t> rainfall pulse expressed in units of equivalent depth (</a:t>
            </a:r>
            <a:r>
              <a:rPr lang="en-US" altLang="zh-TW" i="1" dirty="0">
                <a:solidFill>
                  <a:srgbClr val="000000"/>
                </a:solidFill>
                <a:latin typeface="Times New Roman" panose="02020603050405020304" pitchFamily="18" charset="0"/>
                <a:ea typeface="Times New Roman" panose="02020603050405020304" pitchFamily="18" charset="0"/>
              </a:rPr>
              <a:t>e.g.</a:t>
            </a:r>
            <a:r>
              <a:rPr lang="en-US" altLang="zh-TW" dirty="0">
                <a:solidFill>
                  <a:srgbClr val="000000"/>
                </a:solidFill>
                <a:latin typeface="Times New Roman" panose="02020603050405020304" pitchFamily="18" charset="0"/>
                <a:ea typeface="Times New Roman" panose="02020603050405020304" pitchFamily="18" charset="0"/>
              </a:rPr>
              <a:t>, cm or </a:t>
            </a:r>
            <a:r>
              <a:rPr lang="en-US" altLang="zh-TW" dirty="0" smtClean="0">
                <a:solidFill>
                  <a:srgbClr val="000000"/>
                </a:solidFill>
                <a:latin typeface="Times New Roman" panose="02020603050405020304" pitchFamily="18" charset="0"/>
                <a:ea typeface="Times New Roman" panose="02020603050405020304" pitchFamily="18" charset="0"/>
              </a:rPr>
              <a:t>in)</a:t>
            </a:r>
          </a:p>
          <a:p>
            <a:r>
              <a:rPr lang="en-US" altLang="zh-TW" i="1" dirty="0" smtClean="0">
                <a:solidFill>
                  <a:srgbClr val="000000"/>
                </a:solidFill>
                <a:latin typeface="Times New Roman" panose="02020603050405020304" pitchFamily="18" charset="0"/>
                <a:ea typeface="Times New Roman" panose="02020603050405020304" pitchFamily="18" charset="0"/>
              </a:rPr>
              <a:t>U</a:t>
            </a:r>
            <a:r>
              <a:rPr lang="en-US" altLang="zh-TW" i="1" baseline="-25000" dirty="0" smtClean="0">
                <a:solidFill>
                  <a:srgbClr val="000000"/>
                </a:solidFill>
                <a:latin typeface="Times New Roman" panose="02020603050405020304" pitchFamily="18" charset="0"/>
                <a:ea typeface="Times New Roman" panose="02020603050405020304" pitchFamily="18" charset="0"/>
              </a:rPr>
              <a:t>n-m+1</a:t>
            </a:r>
            <a:r>
              <a:rPr lang="en-US" altLang="zh-TW" dirty="0">
                <a:solidFill>
                  <a:srgbClr val="000000"/>
                </a:solidFill>
                <a:latin typeface="Times New Roman" panose="02020603050405020304" pitchFamily="18" charset="0"/>
                <a:ea typeface="Times New Roman" panose="02020603050405020304" pitchFamily="18" charset="0"/>
              </a:rPr>
              <a:t> </a:t>
            </a:r>
            <a:r>
              <a:rPr lang="en-US" altLang="zh-TW" dirty="0" smtClean="0">
                <a:solidFill>
                  <a:srgbClr val="000000"/>
                </a:solidFill>
                <a:latin typeface="Times New Roman" panose="02020603050405020304" pitchFamily="18" charset="0"/>
                <a:ea typeface="Times New Roman" panose="02020603050405020304" pitchFamily="18" charset="0"/>
              </a:rPr>
              <a:t>= </a:t>
            </a:r>
            <a:r>
              <a:rPr lang="en-US" altLang="zh-TW" dirty="0">
                <a:solidFill>
                  <a:srgbClr val="000000"/>
                </a:solidFill>
                <a:latin typeface="Times New Roman" panose="02020603050405020304" pitchFamily="18" charset="0"/>
                <a:ea typeface="Times New Roman" panose="02020603050405020304" pitchFamily="18" charset="0"/>
              </a:rPr>
              <a:t>the (n-m+1)</a:t>
            </a:r>
            <a:r>
              <a:rPr lang="en-US" altLang="zh-TW" baseline="30000" dirty="0" err="1">
                <a:solidFill>
                  <a:srgbClr val="000000"/>
                </a:solidFill>
                <a:latin typeface="Times New Roman" panose="02020603050405020304" pitchFamily="18" charset="0"/>
                <a:ea typeface="Times New Roman" panose="02020603050405020304" pitchFamily="18" charset="0"/>
              </a:rPr>
              <a:t>th</a:t>
            </a:r>
            <a:r>
              <a:rPr lang="en-US" altLang="zh-TW" dirty="0">
                <a:solidFill>
                  <a:srgbClr val="000000"/>
                </a:solidFill>
                <a:latin typeface="Times New Roman" panose="02020603050405020304" pitchFamily="18" charset="0"/>
                <a:ea typeface="Times New Roman" panose="02020603050405020304" pitchFamily="18" charset="0"/>
              </a:rPr>
              <a:t> ordinate of the </a:t>
            </a:r>
            <a:r>
              <a:rPr lang="en-US" altLang="zh-TW" dirty="0" smtClean="0">
                <a:solidFill>
                  <a:srgbClr val="000000"/>
                </a:solidFill>
                <a:latin typeface="Times New Roman" panose="02020603050405020304" pitchFamily="18" charset="0"/>
                <a:ea typeface="Times New Roman" panose="02020603050405020304" pitchFamily="18" charset="0"/>
              </a:rPr>
              <a:t>UH</a:t>
            </a:r>
          </a:p>
          <a:p>
            <a:r>
              <a:rPr lang="en-US" altLang="zh-TW" dirty="0" smtClean="0">
                <a:solidFill>
                  <a:srgbClr val="000000"/>
                </a:solidFill>
                <a:latin typeface="Times New Roman" panose="02020603050405020304" pitchFamily="18" charset="0"/>
                <a:ea typeface="Times New Roman" panose="02020603050405020304" pitchFamily="18" charset="0"/>
              </a:rPr>
              <a:t>expressed </a:t>
            </a:r>
            <a:r>
              <a:rPr lang="en-US" altLang="zh-TW" dirty="0">
                <a:solidFill>
                  <a:srgbClr val="000000"/>
                </a:solidFill>
                <a:latin typeface="Times New Roman" panose="02020603050405020304" pitchFamily="18" charset="0"/>
                <a:ea typeface="Times New Roman" panose="02020603050405020304" pitchFamily="18" charset="0"/>
              </a:rPr>
              <a:t>in units of </a:t>
            </a:r>
            <a:r>
              <a:rPr lang="en-US" altLang="zh-TW" i="1" dirty="0">
                <a:solidFill>
                  <a:srgbClr val="000000"/>
                </a:solidFill>
                <a:latin typeface="Times New Roman" panose="02020603050405020304" pitchFamily="18" charset="0"/>
                <a:ea typeface="Times New Roman" panose="02020603050405020304" pitchFamily="18" charset="0"/>
              </a:rPr>
              <a:t>m</a:t>
            </a:r>
            <a:r>
              <a:rPr lang="en-US" altLang="zh-TW" i="1" baseline="30000" dirty="0">
                <a:solidFill>
                  <a:srgbClr val="000000"/>
                </a:solidFill>
                <a:latin typeface="Times New Roman" panose="02020603050405020304" pitchFamily="18" charset="0"/>
                <a:ea typeface="Times New Roman" panose="02020603050405020304" pitchFamily="18" charset="0"/>
              </a:rPr>
              <a:t>3</a:t>
            </a:r>
            <a:r>
              <a:rPr lang="en-US" altLang="zh-TW" i="1" dirty="0">
                <a:solidFill>
                  <a:srgbClr val="000000"/>
                </a:solidFill>
                <a:latin typeface="Times New Roman" panose="02020603050405020304" pitchFamily="18" charset="0"/>
                <a:ea typeface="Times New Roman" panose="02020603050405020304" pitchFamily="18" charset="0"/>
              </a:rPr>
              <a:t>/s/cm</a:t>
            </a:r>
            <a:r>
              <a:rPr lang="en-US" altLang="zh-TW" dirty="0">
                <a:solidFill>
                  <a:srgbClr val="000000"/>
                </a:solidFill>
                <a:latin typeface="Times New Roman" panose="02020603050405020304" pitchFamily="18" charset="0"/>
                <a:ea typeface="Times New Roman" panose="02020603050405020304" pitchFamily="18" charset="0"/>
              </a:rPr>
              <a:t>.</a:t>
            </a:r>
            <a:endParaRPr lang="zh-TW" altLang="en-US" dirty="0"/>
          </a:p>
        </p:txBody>
      </p:sp>
      <mc:AlternateContent xmlns:mc="http://schemas.openxmlformats.org/markup-compatibility/2006" xmlns:a14="http://schemas.microsoft.com/office/drawing/2010/main">
        <mc:Choice Requires="a14">
          <p:sp>
            <p:nvSpPr>
              <p:cNvPr id="10" name="矩形 9"/>
              <p:cNvSpPr/>
              <p:nvPr/>
            </p:nvSpPr>
            <p:spPr>
              <a:xfrm>
                <a:off x="765672" y="607955"/>
                <a:ext cx="11774311" cy="375552"/>
              </a:xfrm>
              <a:prstGeom prst="rect">
                <a:avLst/>
              </a:prstGeom>
            </p:spPr>
            <p:txBody>
              <a:bodyPr wrap="square">
                <a:spAutoFit/>
              </a:bodyPr>
              <a:lstStyle/>
              <a:p>
                <a:pPr marL="457200" indent="-457200">
                  <a:buFont typeface="+mj-lt"/>
                  <a:buAutoNum type="arabicPeriod"/>
                </a:pPr>
                <a:r>
                  <a:rPr lang="zh-TW" altLang="en-US" b="1" dirty="0" smtClean="0">
                    <a:solidFill>
                      <a:srgbClr val="FF0000"/>
                    </a:solidFill>
                    <a:latin typeface="Arial" panose="020B0604020202020204" pitchFamily="34" charset="0"/>
                    <a:cs typeface="Arial" panose="020B0604020202020204" pitchFamily="34" charset="0"/>
                  </a:rPr>
                  <a:t>Obtain a Unit Hydrograph for a basin of 282.6 </a:t>
                </a:r>
                <a14:m>
                  <m:oMath xmlns:m="http://schemas.openxmlformats.org/officeDocument/2006/math">
                    <m:sSup>
                      <m:sSupPr>
                        <m:ctrlPr>
                          <a:rPr lang="en-US" altLang="zh-TW" b="1" i="1" smtClean="0">
                            <a:solidFill>
                              <a:srgbClr val="FF0000"/>
                            </a:solidFill>
                            <a:latin typeface="Cambria Math" panose="02040503050406030204" pitchFamily="18" charset="0"/>
                            <a:cs typeface="Arial" panose="020B0604020202020204" pitchFamily="34" charset="0"/>
                          </a:rPr>
                        </m:ctrlPr>
                      </m:sSupPr>
                      <m:e>
                        <m:r>
                          <a:rPr lang="en-US" altLang="zh-TW" b="1" i="1" smtClean="0">
                            <a:solidFill>
                              <a:srgbClr val="FF0000"/>
                            </a:solidFill>
                            <a:latin typeface="Cambria Math" panose="02040503050406030204" pitchFamily="18" charset="0"/>
                            <a:cs typeface="Arial" panose="020B0604020202020204" pitchFamily="34" charset="0"/>
                          </a:rPr>
                          <m:t>𝒌𝒎</m:t>
                        </m:r>
                      </m:e>
                      <m:sup>
                        <m:r>
                          <a:rPr lang="en-US" altLang="zh-TW" b="1" i="1" smtClean="0">
                            <a:solidFill>
                              <a:srgbClr val="FF0000"/>
                            </a:solidFill>
                            <a:latin typeface="Cambria Math" panose="02040503050406030204" pitchFamily="18" charset="0"/>
                            <a:cs typeface="Arial" panose="020B0604020202020204" pitchFamily="34" charset="0"/>
                          </a:rPr>
                          <m:t>𝟐</m:t>
                        </m:r>
                      </m:sup>
                    </m:sSup>
                  </m:oMath>
                </a14:m>
                <a:r>
                  <a:rPr lang="zh-TW" altLang="en-US" b="1" dirty="0" smtClean="0">
                    <a:solidFill>
                      <a:srgbClr val="FF0000"/>
                    </a:solidFill>
                    <a:latin typeface="Arial" panose="020B0604020202020204" pitchFamily="34" charset="0"/>
                    <a:cs typeface="Arial" panose="020B0604020202020204" pitchFamily="34" charset="0"/>
                  </a:rPr>
                  <a:t> </a:t>
                </a:r>
                <a:r>
                  <a:rPr lang="zh-TW" altLang="en-US" b="1" dirty="0">
                    <a:solidFill>
                      <a:srgbClr val="FF0000"/>
                    </a:solidFill>
                    <a:latin typeface="Arial" panose="020B0604020202020204" pitchFamily="34" charset="0"/>
                    <a:cs typeface="Arial" panose="020B0604020202020204" pitchFamily="34" charset="0"/>
                  </a:rPr>
                  <a:t>of area using the rainfall and streamflow </a:t>
                </a:r>
                <a:r>
                  <a:rPr lang="zh-TW" altLang="en-US" b="1" dirty="0" smtClean="0">
                    <a:solidFill>
                      <a:srgbClr val="FF0000"/>
                    </a:solidFill>
                    <a:latin typeface="Arial" panose="020B0604020202020204" pitchFamily="34" charset="0"/>
                    <a:cs typeface="Arial" panose="020B0604020202020204" pitchFamily="34" charset="0"/>
                  </a:rPr>
                  <a:t>dat</a:t>
                </a:r>
                <a:r>
                  <a:rPr lang="en-US" altLang="zh-TW" b="1" dirty="0" smtClean="0">
                    <a:solidFill>
                      <a:srgbClr val="FF0000"/>
                    </a:solidFill>
                    <a:latin typeface="Arial" panose="020B0604020202020204" pitchFamily="34" charset="0"/>
                    <a:cs typeface="Arial" panose="020B0604020202020204" pitchFamily="34" charset="0"/>
                  </a:rPr>
                  <a:t>e</a:t>
                </a:r>
                <a:endParaRPr lang="zh-TW" altLang="en-US" b="1" dirty="0">
                  <a:solidFill>
                    <a:srgbClr val="FF0000"/>
                  </a:solidFill>
                  <a:latin typeface="Arial" panose="020B0604020202020204" pitchFamily="34" charset="0"/>
                  <a:cs typeface="Arial" panose="020B0604020202020204" pitchFamily="34" charset="0"/>
                </a:endParaRPr>
              </a:p>
            </p:txBody>
          </p:sp>
        </mc:Choice>
        <mc:Fallback xmlns="">
          <p:sp>
            <p:nvSpPr>
              <p:cNvPr id="10" name="矩形 9"/>
              <p:cNvSpPr>
                <a:spLocks noRot="1" noChangeAspect="1" noMove="1" noResize="1" noEditPoints="1" noAdjustHandles="1" noChangeArrowheads="1" noChangeShapeType="1" noTextEdit="1"/>
              </p:cNvSpPr>
              <p:nvPr/>
            </p:nvSpPr>
            <p:spPr>
              <a:xfrm>
                <a:off x="765672" y="607955"/>
                <a:ext cx="11774311" cy="375552"/>
              </a:xfrm>
              <a:prstGeom prst="rect">
                <a:avLst/>
              </a:prstGeom>
              <a:blipFill>
                <a:blip r:embed="rId4"/>
                <a:stretch>
                  <a:fillRect l="-363" t="-6557" b="-27869"/>
                </a:stretch>
              </a:blipFill>
            </p:spPr>
            <p:txBody>
              <a:bodyPr/>
              <a:lstStyle/>
              <a:p>
                <a:r>
                  <a:rPr lang="zh-TW" altLang="en-US">
                    <a:noFill/>
                  </a:rPr>
                  <a:t> </a:t>
                </a:r>
              </a:p>
            </p:txBody>
          </p:sp>
        </mc:Fallback>
      </mc:AlternateContent>
    </p:spTree>
    <p:extLst>
      <p:ext uri="{BB962C8B-B14F-4D97-AF65-F5344CB8AC3E}">
        <p14:creationId xmlns:p14="http://schemas.microsoft.com/office/powerpoint/2010/main" val="92014710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672" y="0"/>
            <a:ext cx="11426328" cy="1068636"/>
          </a:xfrm>
        </p:spPr>
        <p:txBody>
          <a:bodyPr>
            <a:normAutofit/>
          </a:bodyPr>
          <a:lstStyle/>
          <a:p>
            <a:r>
              <a:rPr lang="en-US" altLang="zh-TW" b="1" dirty="0"/>
              <a:t>UNIT </a:t>
            </a:r>
            <a:r>
              <a:rPr lang="en-US" altLang="zh-TW" b="1" dirty="0" smtClean="0"/>
              <a:t>HYDROGRAPHS-Example</a:t>
            </a:r>
            <a:endParaRPr lang="zh-TW" altLang="zh-TW" dirty="0"/>
          </a:p>
        </p:txBody>
      </p:sp>
      <p:sp>
        <p:nvSpPr>
          <p:cNvPr id="10" name="矩形 9"/>
          <p:cNvSpPr/>
          <p:nvPr/>
        </p:nvSpPr>
        <p:spPr>
          <a:xfrm>
            <a:off x="765672" y="607955"/>
            <a:ext cx="11774311" cy="338554"/>
          </a:xfrm>
          <a:prstGeom prst="rect">
            <a:avLst/>
          </a:prstGeom>
        </p:spPr>
        <p:txBody>
          <a:bodyPr wrap="square">
            <a:spAutoFit/>
          </a:bodyPr>
          <a:lstStyle/>
          <a:p>
            <a:pPr marL="457200" indent="-457200">
              <a:buFont typeface="+mj-lt"/>
              <a:buAutoNum type="arabicPeriod" startAt="2"/>
            </a:pPr>
            <a:r>
              <a:rPr lang="en-US" altLang="zh-TW" sz="1600" b="1" dirty="0" smtClean="0">
                <a:solidFill>
                  <a:srgbClr val="FF0000"/>
                </a:solidFill>
                <a:latin typeface="Arial" panose="020B0604020202020204" pitchFamily="34" charset="0"/>
                <a:cs typeface="Arial" panose="020B0604020202020204" pitchFamily="34" charset="0"/>
              </a:rPr>
              <a:t>Predict </a:t>
            </a:r>
            <a:r>
              <a:rPr lang="en-US" altLang="zh-TW" sz="1600" b="1" dirty="0">
                <a:solidFill>
                  <a:srgbClr val="FF0000"/>
                </a:solidFill>
                <a:latin typeface="Arial" panose="020B0604020202020204" pitchFamily="34" charset="0"/>
                <a:cs typeface="Arial" panose="020B0604020202020204" pitchFamily="34" charset="0"/>
              </a:rPr>
              <a:t>the total streamflow hydrograph that would be observed as a result of a storm whose effective rainfall.</a:t>
            </a:r>
            <a:endParaRPr lang="zh-TW" altLang="en-US" sz="1600" b="1" dirty="0">
              <a:solidFill>
                <a:srgbClr val="FF0000"/>
              </a:solidFill>
              <a:latin typeface="Arial" panose="020B0604020202020204" pitchFamily="34" charset="0"/>
              <a:cs typeface="Arial" panose="020B0604020202020204" pitchFamily="34" charset="0"/>
            </a:endParaRPr>
          </a:p>
        </p:txBody>
      </p:sp>
      <p:graphicFrame>
        <p:nvGraphicFramePr>
          <p:cNvPr id="5" name="表格 4"/>
          <p:cNvGraphicFramePr>
            <a:graphicFrameLocks noGrp="1"/>
          </p:cNvGraphicFramePr>
          <p:nvPr>
            <p:extLst>
              <p:ext uri="{D42A27DB-BD31-4B8C-83A1-F6EECF244321}">
                <p14:modId xmlns:p14="http://schemas.microsoft.com/office/powerpoint/2010/main" val="1855718558"/>
              </p:ext>
            </p:extLst>
          </p:nvPr>
        </p:nvGraphicFramePr>
        <p:xfrm>
          <a:off x="6652827" y="1227946"/>
          <a:ext cx="3807180" cy="2934970"/>
        </p:xfrm>
        <a:graphic>
          <a:graphicData uri="http://schemas.openxmlformats.org/drawingml/2006/table">
            <a:tbl>
              <a:tblPr firstRow="1" firstCol="1" bandRow="1"/>
              <a:tblGrid>
                <a:gridCol w="849491">
                  <a:extLst>
                    <a:ext uri="{9D8B030D-6E8A-4147-A177-3AD203B41FA5}">
                      <a16:colId xmlns:a16="http://schemas.microsoft.com/office/drawing/2014/main" val="2751424874"/>
                    </a:ext>
                  </a:extLst>
                </a:gridCol>
                <a:gridCol w="2957689">
                  <a:extLst>
                    <a:ext uri="{9D8B030D-6E8A-4147-A177-3AD203B41FA5}">
                      <a16:colId xmlns:a16="http://schemas.microsoft.com/office/drawing/2014/main" val="4148253238"/>
                    </a:ext>
                  </a:extLst>
                </a:gridCol>
              </a:tblGrid>
              <a:tr h="107754">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Time</a:t>
                      </a:r>
                      <a:endParaRPr lang="zh-TW" sz="2400">
                        <a:effectLst/>
                        <a:latin typeface="Calibri" panose="020F0502020204030204" pitchFamily="34" charset="0"/>
                        <a:ea typeface="新細明體" panose="02020500000000000000" pitchFamily="18" charset="-120"/>
                        <a:cs typeface="Arial" panose="020B0604020202020204" pitchFamily="34" charset="0"/>
                      </a:endParaRPr>
                    </a:p>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(h)</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8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Effective Precipitation (ERH)</a:t>
                      </a:r>
                      <a:endParaRPr lang="zh-TW" sz="2400" dirty="0">
                        <a:effectLst/>
                        <a:latin typeface="Calibri" panose="020F0502020204030204" pitchFamily="34" charset="0"/>
                        <a:ea typeface="新細明體" panose="02020500000000000000" pitchFamily="18" charset="-120"/>
                        <a:cs typeface="Arial" panose="020B0604020202020204" pitchFamily="34" charset="0"/>
                      </a:endParaRPr>
                    </a:p>
                    <a:p>
                      <a:pPr algn="ctr">
                        <a:lnSpc>
                          <a:spcPct val="107000"/>
                        </a:lnSpc>
                        <a:spcAft>
                          <a:spcPts val="0"/>
                        </a:spcAft>
                      </a:pPr>
                      <a:r>
                        <a:rPr lang="en-US" sz="18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(cm/h)</a:t>
                      </a:r>
                      <a:endParaRPr lang="zh-TW" sz="24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46100373"/>
                  </a:ext>
                </a:extLst>
              </a:tr>
              <a:tr h="257335">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0 - 1</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8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1.0</a:t>
                      </a:r>
                      <a:endParaRPr lang="zh-TW" sz="24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34402830"/>
                  </a:ext>
                </a:extLst>
              </a:tr>
              <a:tr h="257335">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1 - 2</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1.0</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93387970"/>
                  </a:ext>
                </a:extLst>
              </a:tr>
              <a:tr h="257335">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2 - 3</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1.5</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69193502"/>
                  </a:ext>
                </a:extLst>
              </a:tr>
              <a:tr h="257335">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3 - 4</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8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1.5</a:t>
                      </a:r>
                      <a:endParaRPr lang="zh-TW" sz="24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61615840"/>
                  </a:ext>
                </a:extLst>
              </a:tr>
              <a:tr h="257335">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4 - 5</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0.75</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2723182"/>
                  </a:ext>
                </a:extLst>
              </a:tr>
              <a:tr h="257335">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5 - 6</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0.75</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8006469"/>
                  </a:ext>
                </a:extLst>
              </a:tr>
              <a:tr h="257335">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6 - 7</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0.25</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41268003"/>
                  </a:ext>
                </a:extLst>
              </a:tr>
              <a:tr h="257335">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7 - 8</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8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0.25</a:t>
                      </a:r>
                      <a:endParaRPr lang="zh-TW" sz="24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87483010"/>
                  </a:ext>
                </a:extLst>
              </a:tr>
            </a:tbl>
          </a:graphicData>
        </a:graphic>
      </p:graphicFrame>
      <p:sp>
        <p:nvSpPr>
          <p:cNvPr id="7" name="矩形 6"/>
          <p:cNvSpPr/>
          <p:nvPr/>
        </p:nvSpPr>
        <p:spPr>
          <a:xfrm>
            <a:off x="1171221" y="1222812"/>
            <a:ext cx="5297312" cy="2805320"/>
          </a:xfrm>
          <a:prstGeom prst="rect">
            <a:avLst/>
          </a:prstGeom>
        </p:spPr>
        <p:txBody>
          <a:bodyPr wrap="square">
            <a:spAutoFit/>
          </a:bodyPr>
          <a:lstStyle/>
          <a:p>
            <a:pPr algn="just">
              <a:lnSpc>
                <a:spcPct val="150000"/>
              </a:lnSpc>
            </a:pPr>
            <a:r>
              <a:rPr lang="zh-TW" altLang="en-US" sz="2000" dirty="0" smtClean="0">
                <a:latin typeface="Arial" panose="020B0604020202020204" pitchFamily="34" charset="0"/>
                <a:cs typeface="Arial" panose="020B0604020202020204" pitchFamily="34" charset="0"/>
              </a:rPr>
              <a:t>Use </a:t>
            </a:r>
            <a:r>
              <a:rPr lang="zh-TW" altLang="en-US" sz="2000" dirty="0">
                <a:latin typeface="Arial" panose="020B0604020202020204" pitchFamily="34" charset="0"/>
                <a:cs typeface="Arial" panose="020B0604020202020204" pitchFamily="34" charset="0"/>
              </a:rPr>
              <a:t>the same value of baseflow as for Problem 1. </a:t>
            </a:r>
          </a:p>
          <a:p>
            <a:pPr algn="just">
              <a:lnSpc>
                <a:spcPct val="150000"/>
              </a:lnSpc>
            </a:pPr>
            <a:r>
              <a:rPr lang="zh-TW" altLang="en-US" sz="2000" dirty="0" smtClean="0">
                <a:latin typeface="Arial" panose="020B0604020202020204" pitchFamily="34" charset="0"/>
                <a:cs typeface="Arial" panose="020B0604020202020204" pitchFamily="34" charset="0"/>
              </a:rPr>
              <a:t>As </a:t>
            </a:r>
            <a:r>
              <a:rPr lang="zh-TW" altLang="en-US" sz="2000" dirty="0">
                <a:latin typeface="Arial" panose="020B0604020202020204" pitchFamily="34" charset="0"/>
                <a:cs typeface="Arial" panose="020B0604020202020204" pitchFamily="34" charset="0"/>
              </a:rPr>
              <a:t>observed in the table, the ERH can be decomposed into a sequence of rectangular pulses, each of 2 hours duration. Thus, we can use the 2-hour UH obtained in Problem 1</a:t>
            </a:r>
            <a:r>
              <a:rPr lang="zh-TW" altLang="en-US" sz="2000" dirty="0" smtClean="0">
                <a:latin typeface="Arial" panose="020B0604020202020204" pitchFamily="34" charset="0"/>
                <a:cs typeface="Arial" panose="020B0604020202020204" pitchFamily="34" charset="0"/>
              </a:rPr>
              <a:t>.</a:t>
            </a:r>
            <a:endParaRPr lang="zh-TW" altLang="en-US" sz="2000" dirty="0">
              <a:latin typeface="Arial" panose="020B0604020202020204" pitchFamily="34" charset="0"/>
              <a:cs typeface="Arial" panose="020B0604020202020204" pitchFamily="34" charset="0"/>
            </a:endParaRPr>
          </a:p>
        </p:txBody>
      </p:sp>
      <p:graphicFrame>
        <p:nvGraphicFramePr>
          <p:cNvPr id="9" name="表格 8"/>
          <p:cNvGraphicFramePr>
            <a:graphicFrameLocks noGrp="1"/>
          </p:cNvGraphicFramePr>
          <p:nvPr>
            <p:extLst>
              <p:ext uri="{D42A27DB-BD31-4B8C-83A1-F6EECF244321}">
                <p14:modId xmlns:p14="http://schemas.microsoft.com/office/powerpoint/2010/main" val="2830393121"/>
              </p:ext>
            </p:extLst>
          </p:nvPr>
        </p:nvGraphicFramePr>
        <p:xfrm>
          <a:off x="6652827" y="4761878"/>
          <a:ext cx="3366914" cy="1956816"/>
        </p:xfrm>
        <a:graphic>
          <a:graphicData uri="http://schemas.openxmlformats.org/drawingml/2006/table">
            <a:tbl>
              <a:tblPr firstRow="1" firstCol="1" bandRow="1"/>
              <a:tblGrid>
                <a:gridCol w="1683457">
                  <a:extLst>
                    <a:ext uri="{9D8B030D-6E8A-4147-A177-3AD203B41FA5}">
                      <a16:colId xmlns:a16="http://schemas.microsoft.com/office/drawing/2014/main" val="2544930859"/>
                    </a:ext>
                  </a:extLst>
                </a:gridCol>
                <a:gridCol w="1683457">
                  <a:extLst>
                    <a:ext uri="{9D8B030D-6E8A-4147-A177-3AD203B41FA5}">
                      <a16:colId xmlns:a16="http://schemas.microsoft.com/office/drawing/2014/main" val="2510238780"/>
                    </a:ext>
                  </a:extLst>
                </a:gridCol>
              </a:tblGrid>
              <a:tr h="0">
                <a:tc>
                  <a:txBody>
                    <a:bodyPr/>
                    <a:lstStyle/>
                    <a:p>
                      <a:pPr algn="ctr">
                        <a:lnSpc>
                          <a:spcPct val="107000"/>
                        </a:lnSpc>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Time</a:t>
                      </a:r>
                      <a:endParaRPr lang="zh-TW" sz="2800" dirty="0">
                        <a:effectLst/>
                        <a:latin typeface="Calibri" panose="020F0502020204030204" pitchFamily="34" charset="0"/>
                        <a:ea typeface="新細明體" panose="02020500000000000000" pitchFamily="18" charset="-120"/>
                        <a:cs typeface="Arial" panose="020B0604020202020204" pitchFamily="34" charset="0"/>
                      </a:endParaRPr>
                    </a:p>
                    <a:p>
                      <a:pPr algn="ctr">
                        <a:lnSpc>
                          <a:spcPct val="107000"/>
                        </a:lnSpc>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(h)</a:t>
                      </a:r>
                      <a:endParaRPr lang="zh-TW" sz="28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2000" i="1">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P</a:t>
                      </a:r>
                      <a:r>
                        <a:rPr lang="en-US" sz="2000" i="1" baseline="-250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m</a:t>
                      </a:r>
                      <a:endParaRPr lang="zh-TW" sz="2800">
                        <a:effectLst/>
                        <a:latin typeface="Calibri" panose="020F0502020204030204" pitchFamily="34" charset="0"/>
                        <a:ea typeface="新細明體" panose="02020500000000000000" pitchFamily="18" charset="-120"/>
                        <a:cs typeface="Arial" panose="020B0604020202020204" pitchFamily="34" charset="0"/>
                      </a:endParaRPr>
                    </a:p>
                    <a:p>
                      <a:pPr algn="ctr">
                        <a:lnSpc>
                          <a:spcPct val="107000"/>
                        </a:lnSpc>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(cm)</a:t>
                      </a:r>
                      <a:endParaRPr lang="zh-TW" sz="28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37996505"/>
                  </a:ext>
                </a:extLst>
              </a:tr>
              <a:tr h="0">
                <a:tc>
                  <a:txBody>
                    <a:bodyPr/>
                    <a:lstStyle/>
                    <a:p>
                      <a:pPr algn="ctr">
                        <a:lnSpc>
                          <a:spcPct val="107000"/>
                        </a:lnSpc>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0 - 2</a:t>
                      </a:r>
                      <a:endParaRPr lang="zh-TW" sz="28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2.0</a:t>
                      </a:r>
                      <a:endParaRPr lang="zh-TW" sz="28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08217478"/>
                  </a:ext>
                </a:extLst>
              </a:tr>
              <a:tr h="0">
                <a:tc>
                  <a:txBody>
                    <a:bodyPr/>
                    <a:lstStyle/>
                    <a:p>
                      <a:pPr algn="ctr">
                        <a:lnSpc>
                          <a:spcPct val="107000"/>
                        </a:lnSpc>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2 - 4</a:t>
                      </a:r>
                      <a:endParaRPr lang="zh-TW" sz="28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3.0</a:t>
                      </a:r>
                      <a:endParaRPr lang="zh-TW" sz="28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81712500"/>
                  </a:ext>
                </a:extLst>
              </a:tr>
              <a:tr h="0">
                <a:tc>
                  <a:txBody>
                    <a:bodyPr/>
                    <a:lstStyle/>
                    <a:p>
                      <a:pPr algn="ctr">
                        <a:lnSpc>
                          <a:spcPct val="107000"/>
                        </a:lnSpc>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4 - 6</a:t>
                      </a:r>
                      <a:endParaRPr lang="zh-TW" sz="28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1.5</a:t>
                      </a:r>
                      <a:endParaRPr lang="zh-TW" sz="28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49875465"/>
                  </a:ext>
                </a:extLst>
              </a:tr>
              <a:tr h="0">
                <a:tc>
                  <a:txBody>
                    <a:bodyPr/>
                    <a:lstStyle/>
                    <a:p>
                      <a:pPr algn="ctr">
                        <a:lnSpc>
                          <a:spcPct val="107000"/>
                        </a:lnSpc>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6 - 8</a:t>
                      </a:r>
                      <a:endParaRPr lang="zh-TW" sz="28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0.5</a:t>
                      </a:r>
                      <a:endParaRPr lang="zh-TW" sz="28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1607644"/>
                  </a:ext>
                </a:extLst>
              </a:tr>
            </a:tbl>
          </a:graphicData>
        </a:graphic>
      </p:graphicFrame>
      <p:sp>
        <p:nvSpPr>
          <p:cNvPr id="12" name="矩形 11"/>
          <p:cNvSpPr/>
          <p:nvPr/>
        </p:nvSpPr>
        <p:spPr>
          <a:xfrm>
            <a:off x="765672" y="4639132"/>
            <a:ext cx="5569094" cy="1420325"/>
          </a:xfrm>
          <a:prstGeom prst="rect">
            <a:avLst/>
          </a:prstGeom>
        </p:spPr>
        <p:txBody>
          <a:bodyPr wrap="square">
            <a:spAutoFit/>
          </a:bodyPr>
          <a:lstStyle/>
          <a:p>
            <a:pPr marL="352425" indent="-352425" algn="just">
              <a:lnSpc>
                <a:spcPct val="150000"/>
              </a:lnSpc>
              <a:spcAft>
                <a:spcPts val="0"/>
              </a:spcAft>
              <a:buFont typeface="Wingdings" panose="05000000000000000000" pitchFamily="2" charset="2"/>
              <a:buAutoNum type="circleNumWdWhitePlain"/>
            </a:pPr>
            <a:r>
              <a:rPr lang="en-US" altLang="zh-TW" sz="2000" dirty="0">
                <a:solidFill>
                  <a:srgbClr val="000000"/>
                </a:solidFill>
                <a:latin typeface="Arial" panose="020B0604020202020204" pitchFamily="34" charset="0"/>
                <a:ea typeface="Times New Roman" panose="02020603050405020304" pitchFamily="18" charset="0"/>
                <a:cs typeface="Arial" panose="020B0604020202020204" pitchFamily="34" charset="0"/>
              </a:rPr>
              <a:t>Determine the volume of each ERH pulse, </a:t>
            </a:r>
            <a:r>
              <a:rPr lang="en-US" altLang="zh-TW" sz="2000" i="1" dirty="0">
                <a:solidFill>
                  <a:srgbClr val="000000"/>
                </a:solidFill>
                <a:latin typeface="Arial" panose="020B0604020202020204" pitchFamily="34" charset="0"/>
                <a:ea typeface="Times New Roman" panose="02020603050405020304" pitchFamily="18" charset="0"/>
                <a:cs typeface="Arial" panose="020B0604020202020204" pitchFamily="34" charset="0"/>
              </a:rPr>
              <a:t>P</a:t>
            </a:r>
            <a:r>
              <a:rPr lang="en-US" altLang="zh-TW" sz="2000" i="1" baseline="-25000" dirty="0">
                <a:solidFill>
                  <a:srgbClr val="000000"/>
                </a:solidFill>
                <a:latin typeface="Arial" panose="020B0604020202020204" pitchFamily="34" charset="0"/>
                <a:ea typeface="Times New Roman" panose="02020603050405020304" pitchFamily="18" charset="0"/>
                <a:cs typeface="Arial" panose="020B0604020202020204" pitchFamily="34" charset="0"/>
              </a:rPr>
              <a:t>m</a:t>
            </a:r>
            <a:r>
              <a:rPr lang="en-US" altLang="zh-TW" sz="2000" dirty="0">
                <a:solidFill>
                  <a:srgbClr val="000000"/>
                </a:solidFill>
                <a:latin typeface="Arial" panose="020B0604020202020204" pitchFamily="34" charset="0"/>
                <a:ea typeface="Times New Roman" panose="02020603050405020304" pitchFamily="18" charset="0"/>
                <a:cs typeface="Arial" panose="020B0604020202020204" pitchFamily="34" charset="0"/>
              </a:rPr>
              <a:t>, expressed in units of equivalent </a:t>
            </a:r>
            <a:r>
              <a:rPr lang="en-US" altLang="zh-TW" sz="2000" dirty="0" smtClean="0">
                <a:solidFill>
                  <a:srgbClr val="000000"/>
                </a:solidFill>
                <a:latin typeface="Arial" panose="020B0604020202020204" pitchFamily="34" charset="0"/>
                <a:ea typeface="Times New Roman" panose="02020603050405020304" pitchFamily="18" charset="0"/>
                <a:cs typeface="Arial" panose="020B0604020202020204" pitchFamily="34" charset="0"/>
              </a:rPr>
              <a:t>depth</a:t>
            </a:r>
            <a:r>
              <a:rPr lang="en-US" altLang="zh-TW" sz="2000" dirty="0" smtClean="0">
                <a:latin typeface="Arial" panose="020B0604020202020204" pitchFamily="34" charset="0"/>
                <a:ea typeface="新細明體" panose="02020500000000000000" pitchFamily="18" charset="-120"/>
                <a:cs typeface="Arial" panose="020B0604020202020204" pitchFamily="34" charset="0"/>
              </a:rPr>
              <a:t>.</a:t>
            </a:r>
            <a:endParaRPr lang="en-US" altLang="zh-TW" sz="2000" dirty="0" smtClean="0">
              <a:solidFill>
                <a:srgbClr val="000000"/>
              </a:solidFill>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72095176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672" y="0"/>
            <a:ext cx="11426328" cy="1068636"/>
          </a:xfrm>
        </p:spPr>
        <p:txBody>
          <a:bodyPr>
            <a:normAutofit/>
          </a:bodyPr>
          <a:lstStyle/>
          <a:p>
            <a:r>
              <a:rPr lang="en-US" altLang="zh-TW" b="1" dirty="0"/>
              <a:t>UNIT </a:t>
            </a:r>
            <a:r>
              <a:rPr lang="en-US" altLang="zh-TW" b="1" dirty="0" smtClean="0"/>
              <a:t>HYDROGRAPHS-Example</a:t>
            </a:r>
            <a:endParaRPr lang="zh-TW" altLang="zh-TW" dirty="0"/>
          </a:p>
        </p:txBody>
      </p:sp>
      <p:sp>
        <p:nvSpPr>
          <p:cNvPr id="10" name="矩形 9"/>
          <p:cNvSpPr/>
          <p:nvPr/>
        </p:nvSpPr>
        <p:spPr>
          <a:xfrm>
            <a:off x="765672" y="607955"/>
            <a:ext cx="11774311" cy="338554"/>
          </a:xfrm>
          <a:prstGeom prst="rect">
            <a:avLst/>
          </a:prstGeom>
        </p:spPr>
        <p:txBody>
          <a:bodyPr wrap="square">
            <a:spAutoFit/>
          </a:bodyPr>
          <a:lstStyle/>
          <a:p>
            <a:pPr marL="457200" indent="-457200">
              <a:buFont typeface="+mj-lt"/>
              <a:buAutoNum type="arabicPeriod" startAt="2"/>
            </a:pPr>
            <a:r>
              <a:rPr lang="en-US" altLang="zh-TW" sz="1600" b="1" dirty="0" smtClean="0">
                <a:solidFill>
                  <a:srgbClr val="FF0000"/>
                </a:solidFill>
                <a:latin typeface="Arial" panose="020B0604020202020204" pitchFamily="34" charset="0"/>
                <a:cs typeface="Arial" panose="020B0604020202020204" pitchFamily="34" charset="0"/>
              </a:rPr>
              <a:t>Predict </a:t>
            </a:r>
            <a:r>
              <a:rPr lang="en-US" altLang="zh-TW" sz="1600" b="1" dirty="0">
                <a:solidFill>
                  <a:srgbClr val="FF0000"/>
                </a:solidFill>
                <a:latin typeface="Arial" panose="020B0604020202020204" pitchFamily="34" charset="0"/>
                <a:cs typeface="Arial" panose="020B0604020202020204" pitchFamily="34" charset="0"/>
              </a:rPr>
              <a:t>the total streamflow hydrograph that would be observed as a result of a storm whose effective rainfall.</a:t>
            </a:r>
            <a:endParaRPr lang="zh-TW" altLang="en-US" sz="1600" b="1" dirty="0">
              <a:solidFill>
                <a:srgbClr val="FF0000"/>
              </a:solidFill>
              <a:latin typeface="Arial" panose="020B0604020202020204" pitchFamily="34" charset="0"/>
              <a:cs typeface="Arial" panose="020B0604020202020204" pitchFamily="34" charset="0"/>
            </a:endParaRPr>
          </a:p>
        </p:txBody>
      </p:sp>
      <p:sp>
        <p:nvSpPr>
          <p:cNvPr id="12" name="矩形 11"/>
          <p:cNvSpPr/>
          <p:nvPr/>
        </p:nvSpPr>
        <p:spPr>
          <a:xfrm>
            <a:off x="765672" y="878775"/>
            <a:ext cx="9755572" cy="553998"/>
          </a:xfrm>
          <a:prstGeom prst="rect">
            <a:avLst/>
          </a:prstGeom>
        </p:spPr>
        <p:txBody>
          <a:bodyPr wrap="square">
            <a:spAutoFit/>
          </a:bodyPr>
          <a:lstStyle/>
          <a:p>
            <a:pPr marL="352425" indent="-352425" algn="just">
              <a:lnSpc>
                <a:spcPct val="150000"/>
              </a:lnSpc>
              <a:spcAft>
                <a:spcPts val="0"/>
              </a:spcAft>
              <a:buFont typeface="Wingdings" panose="05000000000000000000" pitchFamily="2" charset="2"/>
              <a:buAutoNum type="circleNumWdWhitePlain" startAt="2"/>
            </a:pPr>
            <a:r>
              <a:rPr lang="en-US" altLang="zh-TW" sz="2000" dirty="0">
                <a:solidFill>
                  <a:srgbClr val="000000"/>
                </a:solidFill>
                <a:latin typeface="Arial" panose="020B0604020202020204" pitchFamily="34" charset="0"/>
                <a:ea typeface="Times New Roman" panose="02020603050405020304" pitchFamily="18" charset="0"/>
                <a:cs typeface="Arial" panose="020B0604020202020204" pitchFamily="34" charset="0"/>
              </a:rPr>
              <a:t>Use superposition and proportionality </a:t>
            </a:r>
            <a:r>
              <a:rPr lang="en-US" altLang="zh-TW" sz="2000" dirty="0" smtClean="0">
                <a:solidFill>
                  <a:srgbClr val="000000"/>
                </a:solidFill>
                <a:latin typeface="Arial" panose="020B0604020202020204" pitchFamily="34" charset="0"/>
                <a:ea typeface="Times New Roman" panose="02020603050405020304" pitchFamily="18" charset="0"/>
                <a:cs typeface="Arial" panose="020B0604020202020204" pitchFamily="34" charset="0"/>
              </a:rPr>
              <a:t>principles</a:t>
            </a:r>
            <a:endParaRPr lang="zh-TW" altLang="zh-TW" dirty="0">
              <a:effectLst/>
              <a:latin typeface="Arial" panose="020B0604020202020204" pitchFamily="34" charset="0"/>
              <a:ea typeface="新細明體" panose="02020500000000000000" pitchFamily="18" charset="-120"/>
              <a:cs typeface="Arial" panose="020B0604020202020204" pitchFamily="34"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3003335408"/>
              </p:ext>
            </p:extLst>
          </p:nvPr>
        </p:nvGraphicFramePr>
        <p:xfrm>
          <a:off x="5588000" y="1328167"/>
          <a:ext cx="6546078" cy="6152134"/>
        </p:xfrm>
        <a:graphic>
          <a:graphicData uri="http://schemas.openxmlformats.org/drawingml/2006/table">
            <a:tbl>
              <a:tblPr firstRow="1" firstCol="1" bandRow="1"/>
              <a:tblGrid>
                <a:gridCol w="620889">
                  <a:extLst>
                    <a:ext uri="{9D8B030D-6E8A-4147-A177-3AD203B41FA5}">
                      <a16:colId xmlns:a16="http://schemas.microsoft.com/office/drawing/2014/main" val="2844451285"/>
                    </a:ext>
                  </a:extLst>
                </a:gridCol>
                <a:gridCol w="821416">
                  <a:extLst>
                    <a:ext uri="{9D8B030D-6E8A-4147-A177-3AD203B41FA5}">
                      <a16:colId xmlns:a16="http://schemas.microsoft.com/office/drawing/2014/main" val="1118010422"/>
                    </a:ext>
                  </a:extLst>
                </a:gridCol>
                <a:gridCol w="902684">
                  <a:extLst>
                    <a:ext uri="{9D8B030D-6E8A-4147-A177-3AD203B41FA5}">
                      <a16:colId xmlns:a16="http://schemas.microsoft.com/office/drawing/2014/main" val="2509369518"/>
                    </a:ext>
                  </a:extLst>
                </a:gridCol>
                <a:gridCol w="902684">
                  <a:extLst>
                    <a:ext uri="{9D8B030D-6E8A-4147-A177-3AD203B41FA5}">
                      <a16:colId xmlns:a16="http://schemas.microsoft.com/office/drawing/2014/main" val="988044222"/>
                    </a:ext>
                  </a:extLst>
                </a:gridCol>
                <a:gridCol w="902684">
                  <a:extLst>
                    <a:ext uri="{9D8B030D-6E8A-4147-A177-3AD203B41FA5}">
                      <a16:colId xmlns:a16="http://schemas.microsoft.com/office/drawing/2014/main" val="427091083"/>
                    </a:ext>
                  </a:extLst>
                </a:gridCol>
                <a:gridCol w="902684">
                  <a:extLst>
                    <a:ext uri="{9D8B030D-6E8A-4147-A177-3AD203B41FA5}">
                      <a16:colId xmlns:a16="http://schemas.microsoft.com/office/drawing/2014/main" val="3403126992"/>
                    </a:ext>
                  </a:extLst>
                </a:gridCol>
                <a:gridCol w="764261">
                  <a:extLst>
                    <a:ext uri="{9D8B030D-6E8A-4147-A177-3AD203B41FA5}">
                      <a16:colId xmlns:a16="http://schemas.microsoft.com/office/drawing/2014/main" val="1377516692"/>
                    </a:ext>
                  </a:extLst>
                </a:gridCol>
                <a:gridCol w="728776">
                  <a:extLst>
                    <a:ext uri="{9D8B030D-6E8A-4147-A177-3AD203B41FA5}">
                      <a16:colId xmlns:a16="http://schemas.microsoft.com/office/drawing/2014/main" val="1789350711"/>
                    </a:ext>
                  </a:extLst>
                </a:gridCol>
              </a:tblGrid>
              <a:tr h="314648">
                <a:tc>
                  <a:txBody>
                    <a:bodyPr/>
                    <a:lstStyle/>
                    <a:p>
                      <a:pPr algn="ctr">
                        <a:lnSpc>
                          <a:spcPct val="150000"/>
                        </a:lnSpc>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7</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extLst>
                  <a:ext uri="{0D108BD9-81ED-4DB2-BD59-A6C34878D82A}">
                    <a16:rowId xmlns:a16="http://schemas.microsoft.com/office/drawing/2014/main" val="3241631259"/>
                  </a:ext>
                </a:extLst>
              </a:tr>
              <a:tr h="251771">
                <a:tc>
                  <a:txBody>
                    <a:bodyPr/>
                    <a:lstStyle/>
                    <a:p>
                      <a:pPr algn="ctr">
                        <a:lnSpc>
                          <a:spcPct val="107000"/>
                        </a:lnSpc>
                        <a:spcAft>
                          <a:spcPts val="0"/>
                        </a:spcAft>
                      </a:pPr>
                      <a:r>
                        <a:rPr lang="en-US" sz="12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Time</a:t>
                      </a:r>
                    </a:p>
                    <a:p>
                      <a:pPr algn="ctr">
                        <a:lnSpc>
                          <a:spcPct val="107000"/>
                        </a:lnSpc>
                        <a:spcAft>
                          <a:spcPts val="0"/>
                        </a:spcAft>
                      </a:pPr>
                      <a:r>
                        <a:rPr lang="en-US" sz="12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t>
                      </a:r>
                      <a:endParaRPr lang="zh-TW" sz="16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UH (m</a:t>
                      </a:r>
                      <a:r>
                        <a:rPr lang="en-US" sz="120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/s/cm)</a:t>
                      </a:r>
                      <a:endParaRPr lang="zh-TW" sz="16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50000"/>
                        <a:lumOff val="50000"/>
                      </a:schemeClr>
                    </a:solidFill>
                  </a:tcPr>
                </a:tc>
                <a:tc>
                  <a:txBody>
                    <a:bodyPr/>
                    <a:lstStyle/>
                    <a:p>
                      <a:pPr algn="ctr">
                        <a:lnSpc>
                          <a:spcPct val="107000"/>
                        </a:lnSpc>
                        <a:spcAft>
                          <a:spcPts val="0"/>
                        </a:spcAft>
                      </a:pPr>
                      <a:r>
                        <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1200" baseline="-25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*UH (m</a:t>
                      </a:r>
                      <a:r>
                        <a:rPr lang="en-US" sz="120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t>
                      </a:r>
                      <a:endParaRPr lang="zh-TW" sz="16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a:lnSpc>
                          <a:spcPct val="107000"/>
                        </a:lnSpc>
                        <a:spcAft>
                          <a:spcPts val="0"/>
                        </a:spcAft>
                      </a:pPr>
                      <a:r>
                        <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1200" baseline="-25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*UH (m</a:t>
                      </a:r>
                      <a:r>
                        <a:rPr lang="en-US" sz="120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t>
                      </a:r>
                      <a:endParaRPr lang="zh-TW" sz="16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a:lnSpc>
                          <a:spcPct val="107000"/>
                        </a:lnSpc>
                        <a:spcAft>
                          <a:spcPts val="0"/>
                        </a:spcAft>
                      </a:pPr>
                      <a:r>
                        <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1200" baseline="-25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*UH (m</a:t>
                      </a:r>
                      <a:r>
                        <a:rPr lang="en-US" sz="120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t>
                      </a:r>
                      <a:endParaRPr lang="zh-TW" sz="16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a:lnSpc>
                          <a:spcPct val="107000"/>
                        </a:lnSpc>
                        <a:spcAft>
                          <a:spcPts val="0"/>
                        </a:spcAft>
                      </a:pPr>
                      <a:r>
                        <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1200" baseline="-25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*UH (m</a:t>
                      </a:r>
                      <a:r>
                        <a:rPr lang="en-US" sz="120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t>
                      </a:r>
                      <a:endParaRPr lang="zh-TW" sz="16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a:lnSpc>
                          <a:spcPct val="107000"/>
                        </a:lnSpc>
                        <a:spcAft>
                          <a:spcPts val="0"/>
                        </a:spcAft>
                      </a:pPr>
                      <a:r>
                        <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DRH (m</a:t>
                      </a:r>
                      <a:r>
                        <a:rPr lang="en-US" sz="120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t>
                      </a:r>
                      <a:endParaRPr lang="zh-TW" sz="16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gn="ctr">
                        <a:lnSpc>
                          <a:spcPct val="107000"/>
                        </a:lnSpc>
                        <a:spcAft>
                          <a:spcPts val="0"/>
                        </a:spcAft>
                      </a:pPr>
                      <a:r>
                        <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Total (m</a:t>
                      </a:r>
                      <a:r>
                        <a:rPr lang="en-US" sz="120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en-US"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t>
                      </a:r>
                      <a:endParaRPr lang="zh-TW" sz="16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217044823"/>
                  </a:ext>
                </a:extLst>
              </a:tr>
              <a:tr h="314648">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150.00</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88923508"/>
                  </a:ext>
                </a:extLst>
              </a:tr>
              <a:tr h="314648">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40.00</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230.00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66801536"/>
                  </a:ext>
                </a:extLst>
              </a:tr>
              <a:tr h="314648">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130.00</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260.00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260.00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410.00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90943835"/>
                  </a:ext>
                </a:extLst>
              </a:tr>
              <a:tr h="314648">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420.00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120.00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540.00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690.00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06295026"/>
                  </a:ext>
                </a:extLst>
              </a:tr>
              <a:tr h="314648">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150.00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300.00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390.00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690.00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59183440"/>
                  </a:ext>
                </a:extLst>
              </a:tr>
              <a:tr h="314648">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120.00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240.00</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630.00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930.00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1080.00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22169841"/>
                  </a:ext>
                </a:extLst>
              </a:tr>
              <a:tr h="240335">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7</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80.00</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160.00</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450.00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195.00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805.00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955.00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39768443"/>
                  </a:ext>
                </a:extLst>
              </a:tr>
              <a:tr h="240335">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360.00</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315.00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775.00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925.00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43146730"/>
                  </a:ext>
                </a:extLst>
              </a:tr>
              <a:tr h="240335">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9</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15.00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240.00</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225.00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65.00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560.00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710.00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44272158"/>
                  </a:ext>
                </a:extLst>
              </a:tr>
              <a:tr h="240335">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120.00</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180.00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105.00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405.00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555.00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81251035"/>
                  </a:ext>
                </a:extLst>
              </a:tr>
              <a:tr h="314648">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11</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50000"/>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45.00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120.00</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75.00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240.00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390.00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3706150"/>
                  </a:ext>
                </a:extLst>
              </a:tr>
              <a:tr h="314648">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12</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50000"/>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60.00</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120.00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270.00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60566621"/>
                  </a:ext>
                </a:extLst>
              </a:tr>
              <a:tr h="314648">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13</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50000"/>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22.50</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62.50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212.50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98404009"/>
                  </a:ext>
                </a:extLst>
              </a:tr>
              <a:tr h="314648">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14</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50000"/>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20.00</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170.00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02068887"/>
                  </a:ext>
                </a:extLst>
              </a:tr>
              <a:tr h="314648">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15</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50000"/>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7.50</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7.50</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157.50</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3642796"/>
                  </a:ext>
                </a:extLst>
              </a:tr>
              <a:tr h="314648">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16</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50000"/>
                        </a:lnSpc>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0.00</a:t>
                      </a:r>
                      <a:endParaRPr lang="zh-TW" sz="14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1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150.00</a:t>
                      </a:r>
                      <a:endParaRPr lang="zh-TW" sz="14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15725479"/>
                  </a:ext>
                </a:extLst>
              </a:tr>
            </a:tbl>
          </a:graphicData>
        </a:graphic>
      </p:graphicFrame>
      <p:sp>
        <p:nvSpPr>
          <p:cNvPr id="4" name="矩形 3"/>
          <p:cNvSpPr/>
          <p:nvPr/>
        </p:nvSpPr>
        <p:spPr>
          <a:xfrm>
            <a:off x="879548" y="1554464"/>
            <a:ext cx="4708452" cy="5361468"/>
          </a:xfrm>
          <a:prstGeom prst="rect">
            <a:avLst/>
          </a:prstGeom>
        </p:spPr>
        <p:txBody>
          <a:bodyPr wrap="square">
            <a:spAutoFit/>
          </a:bodyPr>
          <a:lstStyle/>
          <a:p>
            <a:pPr marL="457200" indent="-457200" algn="just">
              <a:lnSpc>
                <a:spcPct val="107000"/>
              </a:lnSpc>
              <a:spcAft>
                <a:spcPts val="0"/>
              </a:spcAft>
              <a:buFont typeface="+mj-lt"/>
              <a:buAutoNum type="alphaLcPeriod"/>
            </a:pPr>
            <a:r>
              <a:rPr lang="en-US" altLang="zh-TW" sz="2000" b="1"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rPr>
              <a:t>Columns </a:t>
            </a:r>
            <a:r>
              <a:rPr lang="en-US" altLang="zh-TW" sz="2000" b="1"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2 </a:t>
            </a:r>
            <a:r>
              <a:rPr lang="en-US" altLang="zh-TW" sz="2000" b="1"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rPr>
              <a:t>– 5</a:t>
            </a:r>
            <a:r>
              <a:rPr lang="zh-TW" altLang="en-US" sz="2000"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a:t>
            </a:r>
            <a:endParaRPr lang="en-US" altLang="zh-TW" sz="2000"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endParaRPr>
          </a:p>
          <a:p>
            <a:pPr lvl="1" algn="just">
              <a:lnSpc>
                <a:spcPct val="107000"/>
              </a:lnSpc>
            </a:pPr>
            <a:r>
              <a:rPr lang="en-US" altLang="zh-TW" sz="2000"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rPr>
              <a:t> </a:t>
            </a:r>
            <a:r>
              <a:rPr lang="en-US" altLang="zh-TW" sz="2000"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Apply the proportionality principle to scale the UH by the actual volume of the corresponding rectangular pulse, </a:t>
            </a:r>
            <a:r>
              <a:rPr lang="en-US" altLang="zh-TW" sz="2000" i="1"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P</a:t>
            </a:r>
            <a:r>
              <a:rPr lang="en-US" altLang="zh-TW" sz="2000" i="1" baseline="-25000"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m</a:t>
            </a:r>
            <a:r>
              <a:rPr lang="en-US" altLang="zh-TW" sz="2000"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 Observe that the resulting hydrographs are lagged so that their origins coincide with the time of occurrence of the corresponding rainfall pulse</a:t>
            </a:r>
            <a:r>
              <a:rPr lang="en-US" altLang="zh-TW" sz="2000"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rPr>
              <a:t>.</a:t>
            </a:r>
            <a:endParaRPr lang="zh-TW" altLang="zh-TW" sz="2000" dirty="0">
              <a:latin typeface="Calibri" panose="020F0502020204030204" pitchFamily="34" charset="0"/>
              <a:ea typeface="新細明體" panose="02020500000000000000" pitchFamily="18" charset="-120"/>
              <a:cs typeface="Arial" panose="020B0604020202020204" pitchFamily="34" charset="0"/>
            </a:endParaRPr>
          </a:p>
          <a:p>
            <a:pPr marL="352425" indent="-352425" algn="just">
              <a:lnSpc>
                <a:spcPct val="107000"/>
              </a:lnSpc>
              <a:spcAft>
                <a:spcPts val="0"/>
              </a:spcAft>
              <a:buFont typeface="+mj-lt"/>
              <a:buAutoNum type="alphaLcPeriod"/>
            </a:pPr>
            <a:r>
              <a:rPr lang="en-US" altLang="zh-TW" sz="2000" b="1"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rPr>
              <a:t>Column 6</a:t>
            </a:r>
            <a:r>
              <a:rPr lang="zh-TW" altLang="en-US" sz="2000" b="1"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rPr>
              <a:t>：</a:t>
            </a:r>
            <a:endParaRPr lang="en-US" altLang="zh-TW" sz="2000" b="1"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endParaRPr>
          </a:p>
          <a:p>
            <a:pPr lvl="1" algn="just">
              <a:lnSpc>
                <a:spcPct val="107000"/>
              </a:lnSpc>
            </a:pPr>
            <a:r>
              <a:rPr lang="en-US" altLang="zh-TW" sz="2000"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rPr>
              <a:t>Apply </a:t>
            </a:r>
            <a:r>
              <a:rPr lang="en-US" altLang="zh-TW" sz="2000"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the superposition principle to obtain the DRH by summing up Columns 2 - </a:t>
            </a:r>
            <a:r>
              <a:rPr lang="en-US" altLang="zh-TW" sz="2000"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rPr>
              <a:t>5.</a:t>
            </a:r>
            <a:endParaRPr lang="en-US" altLang="zh-TW" sz="2000" dirty="0" smtClean="0">
              <a:latin typeface="Calibri" panose="020F0502020204030204" pitchFamily="34" charset="0"/>
              <a:ea typeface="新細明體" panose="02020500000000000000" pitchFamily="18" charset="-120"/>
              <a:cs typeface="Arial" panose="020B0604020202020204" pitchFamily="34" charset="0"/>
            </a:endParaRPr>
          </a:p>
          <a:p>
            <a:pPr marL="352425" indent="-352425" algn="just">
              <a:lnSpc>
                <a:spcPct val="107000"/>
              </a:lnSpc>
              <a:spcAft>
                <a:spcPts val="0"/>
              </a:spcAft>
              <a:buFont typeface="+mj-lt"/>
              <a:buAutoNum type="alphaLcPeriod"/>
            </a:pPr>
            <a:r>
              <a:rPr lang="en-US" altLang="zh-TW" sz="2000" b="1"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rPr>
              <a:t>Column 7</a:t>
            </a:r>
            <a:r>
              <a:rPr lang="zh-TW" altLang="en-US" sz="2000" b="1"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rPr>
              <a:t>：</a:t>
            </a:r>
            <a:endParaRPr lang="en-US" altLang="zh-TW" sz="2000" b="1"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endParaRPr>
          </a:p>
          <a:p>
            <a:pPr lvl="1" algn="just">
              <a:lnSpc>
                <a:spcPct val="107000"/>
              </a:lnSpc>
            </a:pPr>
            <a:r>
              <a:rPr lang="en-US" altLang="zh-TW" sz="2000"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rPr>
              <a:t>Add </a:t>
            </a:r>
            <a:r>
              <a:rPr lang="en-US" altLang="zh-TW" sz="2000"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back the </a:t>
            </a:r>
            <a:r>
              <a:rPr lang="en-US" altLang="zh-TW" sz="2000" dirty="0" err="1">
                <a:solidFill>
                  <a:srgbClr val="000000"/>
                </a:solidFill>
                <a:latin typeface="Times New Roman" panose="02020603050405020304" pitchFamily="18" charset="0"/>
                <a:ea typeface="Times New Roman" panose="02020603050405020304" pitchFamily="18" charset="0"/>
                <a:cs typeface="Arial" panose="020B0604020202020204" pitchFamily="34" charset="0"/>
              </a:rPr>
              <a:t>baseflow</a:t>
            </a:r>
            <a:r>
              <a:rPr lang="en-US" altLang="zh-TW" sz="2000"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 in order to obtain the Total Streamflow Hydrograph.</a:t>
            </a:r>
            <a:endParaRPr lang="zh-TW" altLang="zh-TW" sz="2000" dirty="0">
              <a:effectLst/>
              <a:latin typeface="Calibri" panose="020F0502020204030204" pitchFamily="34" charset="0"/>
              <a:ea typeface="新細明體" panose="02020500000000000000" pitchFamily="18" charset="-120"/>
              <a:cs typeface="Arial" panose="020B0604020202020204" pitchFamily="34" charset="0"/>
            </a:endParaRPr>
          </a:p>
        </p:txBody>
      </p:sp>
    </p:spTree>
    <p:extLst>
      <p:ext uri="{BB962C8B-B14F-4D97-AF65-F5344CB8AC3E}">
        <p14:creationId xmlns:p14="http://schemas.microsoft.com/office/powerpoint/2010/main" val="248434561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672" y="0"/>
            <a:ext cx="11426328" cy="1068636"/>
          </a:xfrm>
        </p:spPr>
        <p:txBody>
          <a:bodyPr>
            <a:normAutofit/>
          </a:bodyPr>
          <a:lstStyle/>
          <a:p>
            <a:r>
              <a:rPr lang="en-US" altLang="zh-TW" b="1" dirty="0"/>
              <a:t>UNIT </a:t>
            </a:r>
            <a:r>
              <a:rPr lang="en-US" altLang="zh-TW" b="1" dirty="0" smtClean="0"/>
              <a:t>HYDROGRAPHS-Example</a:t>
            </a:r>
            <a:endParaRPr lang="zh-TW" altLang="zh-TW" dirty="0"/>
          </a:p>
        </p:txBody>
      </p:sp>
      <p:sp>
        <p:nvSpPr>
          <p:cNvPr id="10" name="矩形 9"/>
          <p:cNvSpPr/>
          <p:nvPr/>
        </p:nvSpPr>
        <p:spPr>
          <a:xfrm>
            <a:off x="765672" y="607955"/>
            <a:ext cx="11774311" cy="338554"/>
          </a:xfrm>
          <a:prstGeom prst="rect">
            <a:avLst/>
          </a:prstGeom>
        </p:spPr>
        <p:txBody>
          <a:bodyPr wrap="square">
            <a:spAutoFit/>
          </a:bodyPr>
          <a:lstStyle/>
          <a:p>
            <a:pPr marL="457200" indent="-457200">
              <a:buFont typeface="+mj-lt"/>
              <a:buAutoNum type="arabicPeriod" startAt="2"/>
            </a:pPr>
            <a:r>
              <a:rPr lang="en-US" altLang="zh-TW" sz="1600" b="1" dirty="0" smtClean="0">
                <a:solidFill>
                  <a:srgbClr val="FF0000"/>
                </a:solidFill>
                <a:latin typeface="Arial" panose="020B0604020202020204" pitchFamily="34" charset="0"/>
                <a:cs typeface="Arial" panose="020B0604020202020204" pitchFamily="34" charset="0"/>
              </a:rPr>
              <a:t>Predict </a:t>
            </a:r>
            <a:r>
              <a:rPr lang="en-US" altLang="zh-TW" sz="1600" b="1" dirty="0">
                <a:solidFill>
                  <a:srgbClr val="FF0000"/>
                </a:solidFill>
                <a:latin typeface="Arial" panose="020B0604020202020204" pitchFamily="34" charset="0"/>
                <a:cs typeface="Arial" panose="020B0604020202020204" pitchFamily="34" charset="0"/>
              </a:rPr>
              <a:t>the total streamflow hydrograph that would be observed as a result of a storm whose effective rainfall.</a:t>
            </a:r>
            <a:endParaRPr lang="zh-TW" altLang="en-US" sz="1600" b="1" dirty="0">
              <a:solidFill>
                <a:srgbClr val="FF0000"/>
              </a:solidFill>
              <a:latin typeface="Arial" panose="020B0604020202020204" pitchFamily="34" charset="0"/>
              <a:cs typeface="Arial" panose="020B0604020202020204" pitchFamily="34" charset="0"/>
            </a:endParaRPr>
          </a:p>
        </p:txBody>
      </p:sp>
      <p:sp>
        <p:nvSpPr>
          <p:cNvPr id="12" name="矩形 11"/>
          <p:cNvSpPr/>
          <p:nvPr/>
        </p:nvSpPr>
        <p:spPr>
          <a:xfrm>
            <a:off x="765672" y="878775"/>
            <a:ext cx="9755572" cy="553998"/>
          </a:xfrm>
          <a:prstGeom prst="rect">
            <a:avLst/>
          </a:prstGeom>
        </p:spPr>
        <p:txBody>
          <a:bodyPr wrap="square">
            <a:spAutoFit/>
          </a:bodyPr>
          <a:lstStyle/>
          <a:p>
            <a:pPr marL="352425" indent="-352425" algn="just">
              <a:lnSpc>
                <a:spcPct val="150000"/>
              </a:lnSpc>
              <a:spcAft>
                <a:spcPts val="0"/>
              </a:spcAft>
              <a:buFont typeface="Wingdings" panose="05000000000000000000" pitchFamily="2" charset="2"/>
              <a:buAutoNum type="circleNumWdWhitePlain" startAt="2"/>
            </a:pPr>
            <a:r>
              <a:rPr lang="en-US" altLang="zh-TW" sz="2000" dirty="0">
                <a:solidFill>
                  <a:srgbClr val="000000"/>
                </a:solidFill>
                <a:latin typeface="Arial" panose="020B0604020202020204" pitchFamily="34" charset="0"/>
                <a:ea typeface="Times New Roman" panose="02020603050405020304" pitchFamily="18" charset="0"/>
                <a:cs typeface="Arial" panose="020B0604020202020204" pitchFamily="34" charset="0"/>
              </a:rPr>
              <a:t>Use superposition and proportionality </a:t>
            </a:r>
            <a:r>
              <a:rPr lang="en-US" altLang="zh-TW" sz="2000" dirty="0" smtClean="0">
                <a:solidFill>
                  <a:srgbClr val="000000"/>
                </a:solidFill>
                <a:latin typeface="Arial" panose="020B0604020202020204" pitchFamily="34" charset="0"/>
                <a:ea typeface="Times New Roman" panose="02020603050405020304" pitchFamily="18" charset="0"/>
                <a:cs typeface="Arial" panose="020B0604020202020204" pitchFamily="34" charset="0"/>
              </a:rPr>
              <a:t>principles</a:t>
            </a:r>
            <a:endParaRPr lang="zh-TW" altLang="zh-TW" dirty="0">
              <a:effectLst/>
              <a:latin typeface="Arial" panose="020B0604020202020204" pitchFamily="34" charset="0"/>
              <a:ea typeface="新細明體" panose="02020500000000000000" pitchFamily="18" charset="-120"/>
              <a:cs typeface="Arial" panose="020B0604020202020204" pitchFamily="34" charset="0"/>
            </a:endParaRPr>
          </a:p>
        </p:txBody>
      </p:sp>
      <p:pic>
        <p:nvPicPr>
          <p:cNvPr id="5" name="Picture 16"/>
          <p:cNvPicPr/>
          <p:nvPr/>
        </p:nvPicPr>
        <p:blipFill>
          <a:blip r:embed="rId2">
            <a:extLst>
              <a:ext uri="{28A0092B-C50C-407E-A947-70E740481C1C}">
                <a14:useLocalDpi xmlns:a14="http://schemas.microsoft.com/office/drawing/2010/main" val="0"/>
              </a:ext>
            </a:extLst>
          </a:blip>
          <a:srcRect/>
          <a:stretch>
            <a:fillRect/>
          </a:stretch>
        </p:blipFill>
        <p:spPr bwMode="auto">
          <a:xfrm>
            <a:off x="1725228" y="1339456"/>
            <a:ext cx="8796016" cy="5518544"/>
          </a:xfrm>
          <a:prstGeom prst="rect">
            <a:avLst/>
          </a:prstGeom>
          <a:noFill/>
          <a:ln>
            <a:noFill/>
          </a:ln>
        </p:spPr>
      </p:pic>
    </p:spTree>
    <p:extLst>
      <p:ext uri="{BB962C8B-B14F-4D97-AF65-F5344CB8AC3E}">
        <p14:creationId xmlns:p14="http://schemas.microsoft.com/office/powerpoint/2010/main" val="251807201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672" y="0"/>
            <a:ext cx="11426328" cy="1068636"/>
          </a:xfrm>
        </p:spPr>
        <p:txBody>
          <a:bodyPr>
            <a:normAutofit/>
          </a:bodyPr>
          <a:lstStyle/>
          <a:p>
            <a:r>
              <a:rPr lang="en-US" altLang="zh-TW" b="1" dirty="0"/>
              <a:t>UNIT </a:t>
            </a:r>
            <a:r>
              <a:rPr lang="en-US" altLang="zh-TW" b="1" dirty="0" smtClean="0"/>
              <a:t>HYDROGRAPHS-Example</a:t>
            </a:r>
            <a:endParaRPr lang="zh-TW" altLang="zh-TW" dirty="0"/>
          </a:p>
        </p:txBody>
      </p:sp>
      <p:sp>
        <p:nvSpPr>
          <p:cNvPr id="10" name="矩形 9"/>
          <p:cNvSpPr/>
          <p:nvPr/>
        </p:nvSpPr>
        <p:spPr>
          <a:xfrm>
            <a:off x="765672" y="607955"/>
            <a:ext cx="11774311" cy="338554"/>
          </a:xfrm>
          <a:prstGeom prst="rect">
            <a:avLst/>
          </a:prstGeom>
        </p:spPr>
        <p:txBody>
          <a:bodyPr wrap="square">
            <a:spAutoFit/>
          </a:bodyPr>
          <a:lstStyle/>
          <a:p>
            <a:pPr marL="457200" indent="-457200">
              <a:buFont typeface="+mj-lt"/>
              <a:buAutoNum type="arabicPeriod" startAt="2"/>
            </a:pPr>
            <a:r>
              <a:rPr lang="en-US" altLang="zh-TW" sz="1600" b="1" dirty="0" smtClean="0">
                <a:solidFill>
                  <a:srgbClr val="FF0000"/>
                </a:solidFill>
                <a:latin typeface="Arial" panose="020B0604020202020204" pitchFamily="34" charset="0"/>
                <a:cs typeface="Arial" panose="020B0604020202020204" pitchFamily="34" charset="0"/>
              </a:rPr>
              <a:t>Predict </a:t>
            </a:r>
            <a:r>
              <a:rPr lang="en-US" altLang="zh-TW" sz="1600" b="1" dirty="0">
                <a:solidFill>
                  <a:srgbClr val="FF0000"/>
                </a:solidFill>
                <a:latin typeface="Arial" panose="020B0604020202020204" pitchFamily="34" charset="0"/>
                <a:cs typeface="Arial" panose="020B0604020202020204" pitchFamily="34" charset="0"/>
              </a:rPr>
              <a:t>the total streamflow hydrograph that would be observed as a result of a storm whose effective rainfall.</a:t>
            </a:r>
            <a:endParaRPr lang="zh-TW" altLang="en-US" sz="1600" b="1" dirty="0">
              <a:solidFill>
                <a:srgbClr val="FF0000"/>
              </a:solidFill>
              <a:latin typeface="Arial" panose="020B0604020202020204" pitchFamily="34" charset="0"/>
              <a:cs typeface="Arial" panose="020B0604020202020204" pitchFamily="34" charset="0"/>
            </a:endParaRPr>
          </a:p>
        </p:txBody>
      </p:sp>
      <p:sp>
        <p:nvSpPr>
          <p:cNvPr id="12" name="矩形 11"/>
          <p:cNvSpPr/>
          <p:nvPr/>
        </p:nvSpPr>
        <p:spPr>
          <a:xfrm>
            <a:off x="765672" y="878775"/>
            <a:ext cx="11426328" cy="1938992"/>
          </a:xfrm>
          <a:prstGeom prst="rect">
            <a:avLst/>
          </a:prstGeom>
        </p:spPr>
        <p:txBody>
          <a:bodyPr wrap="square">
            <a:spAutoFit/>
          </a:bodyPr>
          <a:lstStyle/>
          <a:p>
            <a:pPr marL="457200" indent="-457200" algn="just">
              <a:lnSpc>
                <a:spcPct val="150000"/>
              </a:lnSpc>
              <a:spcAft>
                <a:spcPts val="0"/>
              </a:spcAft>
              <a:buFont typeface="Wingdings" panose="05000000000000000000" pitchFamily="2" charset="2"/>
              <a:buAutoNum type="circleNumWdWhitePlain" startAt="3"/>
            </a:pPr>
            <a:r>
              <a:rPr lang="en-US" altLang="zh-TW" sz="2000" dirty="0" smtClean="0">
                <a:solidFill>
                  <a:srgbClr val="000000"/>
                </a:solidFill>
                <a:latin typeface="Arial" panose="020B0604020202020204" pitchFamily="34" charset="0"/>
                <a:ea typeface="Times New Roman" panose="02020603050405020304" pitchFamily="18" charset="0"/>
                <a:cs typeface="Arial" panose="020B0604020202020204" pitchFamily="34" charset="0"/>
              </a:rPr>
              <a:t>Use </a:t>
            </a:r>
            <a:r>
              <a:rPr lang="en-US" altLang="zh-TW" sz="2000" dirty="0">
                <a:solidFill>
                  <a:srgbClr val="000000"/>
                </a:solidFill>
                <a:latin typeface="Arial" panose="020B0604020202020204" pitchFamily="34" charset="0"/>
                <a:ea typeface="Times New Roman" panose="02020603050405020304" pitchFamily="18" charset="0"/>
                <a:cs typeface="Arial" panose="020B0604020202020204" pitchFamily="34" charset="0"/>
              </a:rPr>
              <a:t>the 1-h Unit Hydrograph tabulated below to predict the total streamflow hydrograph that would be observed as a result of a storm whose effective rainfall is also tabulated below. Use the same value of </a:t>
            </a:r>
            <a:r>
              <a:rPr lang="en-US" altLang="zh-TW" sz="20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baseflow</a:t>
            </a:r>
            <a:r>
              <a:rPr lang="en-US" altLang="zh-TW" sz="2000" dirty="0">
                <a:solidFill>
                  <a:srgbClr val="000000"/>
                </a:solidFill>
                <a:latin typeface="Arial" panose="020B0604020202020204" pitchFamily="34" charset="0"/>
                <a:ea typeface="Times New Roman" panose="02020603050405020304" pitchFamily="18" charset="0"/>
                <a:cs typeface="Arial" panose="020B0604020202020204" pitchFamily="34" charset="0"/>
              </a:rPr>
              <a:t> as for Problem 1. Obtain the solution using the S-Hydrograph method.</a:t>
            </a:r>
            <a:endParaRPr lang="zh-TW" altLang="zh-TW" dirty="0">
              <a:effectLst/>
              <a:latin typeface="Arial" panose="020B0604020202020204" pitchFamily="34" charset="0"/>
              <a:ea typeface="新細明體" panose="02020500000000000000" pitchFamily="18" charset="-120"/>
              <a:cs typeface="Arial" panose="020B0604020202020204" pitchFamily="34" charset="0"/>
            </a:endParaRPr>
          </a:p>
        </p:txBody>
      </p:sp>
      <p:graphicFrame>
        <p:nvGraphicFramePr>
          <p:cNvPr id="5" name="表格 4"/>
          <p:cNvGraphicFramePr>
            <a:graphicFrameLocks noGrp="1"/>
          </p:cNvGraphicFramePr>
          <p:nvPr>
            <p:extLst>
              <p:ext uri="{D42A27DB-BD31-4B8C-83A1-F6EECF244321}">
                <p14:modId xmlns:p14="http://schemas.microsoft.com/office/powerpoint/2010/main" val="2770974293"/>
              </p:ext>
            </p:extLst>
          </p:nvPr>
        </p:nvGraphicFramePr>
        <p:xfrm>
          <a:off x="1936893" y="2982891"/>
          <a:ext cx="4715934" cy="3521964"/>
        </p:xfrm>
        <a:graphic>
          <a:graphicData uri="http://schemas.openxmlformats.org/drawingml/2006/table">
            <a:tbl>
              <a:tblPr firstRow="1" firstCol="1" bandRow="1"/>
              <a:tblGrid>
                <a:gridCol w="2357967">
                  <a:extLst>
                    <a:ext uri="{9D8B030D-6E8A-4147-A177-3AD203B41FA5}">
                      <a16:colId xmlns:a16="http://schemas.microsoft.com/office/drawing/2014/main" val="1489534864"/>
                    </a:ext>
                  </a:extLst>
                </a:gridCol>
                <a:gridCol w="2357967">
                  <a:extLst>
                    <a:ext uri="{9D8B030D-6E8A-4147-A177-3AD203B41FA5}">
                      <a16:colId xmlns:a16="http://schemas.microsoft.com/office/drawing/2014/main" val="1591433118"/>
                    </a:ext>
                  </a:extLst>
                </a:gridCol>
              </a:tblGrid>
              <a:tr h="0">
                <a:tc>
                  <a:txBody>
                    <a:bodyPr/>
                    <a:lstStyle/>
                    <a:p>
                      <a:pPr algn="ctr">
                        <a:lnSpc>
                          <a:spcPct val="107000"/>
                        </a:lnSpc>
                        <a:spcAft>
                          <a:spcPts val="0"/>
                        </a:spcAft>
                      </a:pPr>
                      <a:r>
                        <a:rPr lang="en-US" sz="18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Time</a:t>
                      </a:r>
                      <a:endParaRPr lang="zh-TW" sz="2400" dirty="0">
                        <a:effectLst/>
                        <a:latin typeface="Calibri" panose="020F0502020204030204" pitchFamily="34" charset="0"/>
                        <a:ea typeface="新細明體" panose="02020500000000000000" pitchFamily="18" charset="-120"/>
                        <a:cs typeface="Arial" panose="020B0604020202020204" pitchFamily="34" charset="0"/>
                      </a:endParaRPr>
                    </a:p>
                    <a:p>
                      <a:pPr algn="ctr">
                        <a:lnSpc>
                          <a:spcPct val="107000"/>
                        </a:lnSpc>
                        <a:spcAft>
                          <a:spcPts val="0"/>
                        </a:spcAft>
                      </a:pPr>
                      <a:r>
                        <a:rPr lang="en-US" sz="18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(h)</a:t>
                      </a:r>
                      <a:endParaRPr lang="zh-TW" sz="24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8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1-H Unit Hydrograph (m</a:t>
                      </a:r>
                      <a:r>
                        <a:rPr lang="en-US" sz="1800" baseline="30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r>
                        <a:rPr lang="en-US" sz="18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/s/cm)</a:t>
                      </a:r>
                      <a:endParaRPr lang="zh-TW" sz="24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55196065"/>
                  </a:ext>
                </a:extLst>
              </a:tr>
              <a:tr h="0">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8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0.00</a:t>
                      </a:r>
                      <a:endParaRPr lang="zh-TW" sz="24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92561975"/>
                  </a:ext>
                </a:extLst>
              </a:tr>
              <a:tr h="0">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8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40.00</a:t>
                      </a:r>
                      <a:endParaRPr lang="zh-TW" sz="24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63196849"/>
                  </a:ext>
                </a:extLst>
              </a:tr>
              <a:tr h="0">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130.00</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06601027"/>
                  </a:ext>
                </a:extLst>
              </a:tr>
              <a:tr h="0">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210.00</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05832125"/>
                  </a:ext>
                </a:extLst>
              </a:tr>
              <a:tr h="0">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150.00</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13521712"/>
                  </a:ext>
                </a:extLst>
              </a:tr>
              <a:tr h="0">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6</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120.00</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33486513"/>
                  </a:ext>
                </a:extLst>
              </a:tr>
              <a:tr h="0">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80.00</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78857298"/>
                  </a:ext>
                </a:extLst>
              </a:tr>
              <a:tr h="0">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8</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40.00</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30450289"/>
                  </a:ext>
                </a:extLst>
              </a:tr>
              <a:tr h="0">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9</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15.00</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6869789"/>
                  </a:ext>
                </a:extLst>
              </a:tr>
              <a:tr h="0">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10</a:t>
                      </a:r>
                      <a:endParaRPr lang="zh-TW" sz="24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8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0.00</a:t>
                      </a:r>
                      <a:endParaRPr lang="zh-TW" sz="24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47912454"/>
                  </a:ext>
                </a:extLst>
              </a:tr>
            </a:tbl>
          </a:graphicData>
        </a:graphic>
      </p:graphicFrame>
      <p:graphicFrame>
        <p:nvGraphicFramePr>
          <p:cNvPr id="6" name="表格 5"/>
          <p:cNvGraphicFramePr>
            <a:graphicFrameLocks noGrp="1"/>
          </p:cNvGraphicFramePr>
          <p:nvPr>
            <p:extLst>
              <p:ext uri="{D42A27DB-BD31-4B8C-83A1-F6EECF244321}">
                <p14:modId xmlns:p14="http://schemas.microsoft.com/office/powerpoint/2010/main" val="3222850218"/>
              </p:ext>
            </p:extLst>
          </p:nvPr>
        </p:nvGraphicFramePr>
        <p:xfrm>
          <a:off x="7018864" y="2982891"/>
          <a:ext cx="4529668" cy="1760982"/>
        </p:xfrm>
        <a:graphic>
          <a:graphicData uri="http://schemas.openxmlformats.org/drawingml/2006/table">
            <a:tbl>
              <a:tblPr firstRow="1" firstCol="1" bandRow="1"/>
              <a:tblGrid>
                <a:gridCol w="1741313">
                  <a:extLst>
                    <a:ext uri="{9D8B030D-6E8A-4147-A177-3AD203B41FA5}">
                      <a16:colId xmlns:a16="http://schemas.microsoft.com/office/drawing/2014/main" val="4132465796"/>
                    </a:ext>
                  </a:extLst>
                </a:gridCol>
                <a:gridCol w="2788355">
                  <a:extLst>
                    <a:ext uri="{9D8B030D-6E8A-4147-A177-3AD203B41FA5}">
                      <a16:colId xmlns:a16="http://schemas.microsoft.com/office/drawing/2014/main" val="493318733"/>
                    </a:ext>
                  </a:extLst>
                </a:gridCol>
              </a:tblGrid>
              <a:tr h="0">
                <a:tc>
                  <a:txBody>
                    <a:bodyPr/>
                    <a:lstStyle/>
                    <a:p>
                      <a:pPr algn="ctr">
                        <a:lnSpc>
                          <a:spcPct val="107000"/>
                        </a:lnSpc>
                        <a:spcAft>
                          <a:spcPts val="0"/>
                        </a:spcAft>
                      </a:pPr>
                      <a:r>
                        <a:rPr lang="en-US" sz="18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Time</a:t>
                      </a:r>
                      <a:endParaRPr lang="zh-TW" sz="1800" dirty="0">
                        <a:effectLst/>
                        <a:latin typeface="Calibri" panose="020F0502020204030204" pitchFamily="34" charset="0"/>
                        <a:ea typeface="新細明體" panose="02020500000000000000" pitchFamily="18" charset="-120"/>
                        <a:cs typeface="Arial" panose="020B0604020202020204" pitchFamily="34" charset="0"/>
                      </a:endParaRPr>
                    </a:p>
                    <a:p>
                      <a:pPr algn="ctr">
                        <a:lnSpc>
                          <a:spcPct val="107000"/>
                        </a:lnSpc>
                        <a:spcAft>
                          <a:spcPts val="0"/>
                        </a:spcAft>
                      </a:pPr>
                      <a:r>
                        <a:rPr lang="en-US" sz="18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(h)</a:t>
                      </a:r>
                      <a:endParaRPr lang="zh-TW" sz="18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Effective Precipitation (ERH)</a:t>
                      </a:r>
                      <a:endParaRPr lang="zh-TW" sz="1800">
                        <a:effectLst/>
                        <a:latin typeface="Calibri" panose="020F0502020204030204" pitchFamily="34" charset="0"/>
                        <a:ea typeface="新細明體" panose="02020500000000000000" pitchFamily="18" charset="-120"/>
                        <a:cs typeface="Arial" panose="020B0604020202020204" pitchFamily="34" charset="0"/>
                      </a:endParaRPr>
                    </a:p>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(cm/h)</a:t>
                      </a:r>
                      <a:endParaRPr lang="zh-TW" sz="18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60393216"/>
                  </a:ext>
                </a:extLst>
              </a:tr>
              <a:tr h="0">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0 - 3</a:t>
                      </a:r>
                      <a:endParaRPr lang="zh-TW" sz="18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1.0</a:t>
                      </a:r>
                      <a:endParaRPr lang="zh-TW" sz="18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66214933"/>
                  </a:ext>
                </a:extLst>
              </a:tr>
              <a:tr h="0">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3 - 6</a:t>
                      </a:r>
                      <a:endParaRPr lang="zh-TW" sz="18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2.0</a:t>
                      </a:r>
                      <a:endParaRPr lang="zh-TW" sz="18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80083304"/>
                  </a:ext>
                </a:extLst>
              </a:tr>
              <a:tr h="0">
                <a:tc>
                  <a:txBody>
                    <a:bodyPr/>
                    <a:lstStyle/>
                    <a:p>
                      <a:pPr algn="ctr">
                        <a:lnSpc>
                          <a:spcPct val="107000"/>
                        </a:lnSpc>
                        <a:spcAft>
                          <a:spcPts val="0"/>
                        </a:spcAft>
                      </a:pPr>
                      <a:r>
                        <a:rPr lang="en-US" sz="18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6 - 9</a:t>
                      </a:r>
                      <a:endParaRPr lang="zh-TW" sz="18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8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1.5</a:t>
                      </a:r>
                      <a:endParaRPr lang="zh-TW" sz="18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0150670"/>
                  </a:ext>
                </a:extLst>
              </a:tr>
            </a:tbl>
          </a:graphicData>
        </a:graphic>
      </p:graphicFrame>
    </p:spTree>
    <p:extLst>
      <p:ext uri="{BB962C8B-B14F-4D97-AF65-F5344CB8AC3E}">
        <p14:creationId xmlns:p14="http://schemas.microsoft.com/office/powerpoint/2010/main" val="144558659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672" y="0"/>
            <a:ext cx="11426328" cy="1068636"/>
          </a:xfrm>
        </p:spPr>
        <p:txBody>
          <a:bodyPr>
            <a:normAutofit/>
          </a:bodyPr>
          <a:lstStyle/>
          <a:p>
            <a:r>
              <a:rPr lang="en-US" altLang="zh-TW" b="1" dirty="0"/>
              <a:t>UNIT </a:t>
            </a:r>
            <a:r>
              <a:rPr lang="en-US" altLang="zh-TW" b="1" dirty="0" smtClean="0"/>
              <a:t>HYDROGRAPHS-Example</a:t>
            </a:r>
            <a:endParaRPr lang="zh-TW" altLang="zh-TW" dirty="0"/>
          </a:p>
        </p:txBody>
      </p:sp>
      <p:sp>
        <p:nvSpPr>
          <p:cNvPr id="10" name="矩形 9"/>
          <p:cNvSpPr/>
          <p:nvPr/>
        </p:nvSpPr>
        <p:spPr>
          <a:xfrm>
            <a:off x="765672" y="607955"/>
            <a:ext cx="11774311" cy="338554"/>
          </a:xfrm>
          <a:prstGeom prst="rect">
            <a:avLst/>
          </a:prstGeom>
        </p:spPr>
        <p:txBody>
          <a:bodyPr wrap="square">
            <a:spAutoFit/>
          </a:bodyPr>
          <a:lstStyle/>
          <a:p>
            <a:pPr marL="457200" indent="-457200">
              <a:buFont typeface="+mj-lt"/>
              <a:buAutoNum type="arabicPeriod" startAt="2"/>
            </a:pPr>
            <a:r>
              <a:rPr lang="en-US" altLang="zh-TW" sz="1600" b="1" dirty="0" smtClean="0">
                <a:solidFill>
                  <a:srgbClr val="FF0000"/>
                </a:solidFill>
                <a:latin typeface="Arial" panose="020B0604020202020204" pitchFamily="34" charset="0"/>
                <a:cs typeface="Arial" panose="020B0604020202020204" pitchFamily="34" charset="0"/>
              </a:rPr>
              <a:t>Predict </a:t>
            </a:r>
            <a:r>
              <a:rPr lang="en-US" altLang="zh-TW" sz="1600" b="1" dirty="0">
                <a:solidFill>
                  <a:srgbClr val="FF0000"/>
                </a:solidFill>
                <a:latin typeface="Arial" panose="020B0604020202020204" pitchFamily="34" charset="0"/>
                <a:cs typeface="Arial" panose="020B0604020202020204" pitchFamily="34" charset="0"/>
              </a:rPr>
              <a:t>the total streamflow hydrograph that would be observed as a result of a storm whose effective rainfall.</a:t>
            </a:r>
            <a:endParaRPr lang="zh-TW" altLang="en-US" sz="1600" b="1" dirty="0">
              <a:solidFill>
                <a:srgbClr val="FF0000"/>
              </a:solidFill>
              <a:latin typeface="Arial" panose="020B0604020202020204" pitchFamily="34" charset="0"/>
              <a:cs typeface="Arial" panose="020B0604020202020204" pitchFamily="34" charset="0"/>
            </a:endParaRPr>
          </a:p>
        </p:txBody>
      </p:sp>
      <p:sp>
        <p:nvSpPr>
          <p:cNvPr id="12" name="矩形 11"/>
          <p:cNvSpPr/>
          <p:nvPr/>
        </p:nvSpPr>
        <p:spPr>
          <a:xfrm>
            <a:off x="765672" y="878775"/>
            <a:ext cx="11426328" cy="1107996"/>
          </a:xfrm>
          <a:prstGeom prst="rect">
            <a:avLst/>
          </a:prstGeom>
        </p:spPr>
        <p:txBody>
          <a:bodyPr wrap="square">
            <a:spAutoFit/>
          </a:bodyPr>
          <a:lstStyle/>
          <a:p>
            <a:pPr marL="457200" indent="-457200" algn="just">
              <a:lnSpc>
                <a:spcPct val="150000"/>
              </a:lnSpc>
              <a:spcAft>
                <a:spcPts val="0"/>
              </a:spcAft>
              <a:buFont typeface="Wingdings" panose="05000000000000000000" pitchFamily="2" charset="2"/>
              <a:buAutoNum type="circleNumWdWhitePlain" startAt="3"/>
            </a:pPr>
            <a:r>
              <a:rPr lang="en-US" altLang="zh-TW"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Observe that the S-hydrograph is obtained in 2 different </a:t>
            </a:r>
            <a:r>
              <a:rPr lang="en-US" altLang="zh-TW" sz="2400" dirty="0" smtClean="0">
                <a:solidFill>
                  <a:srgbClr val="000000"/>
                </a:solidFill>
                <a:latin typeface="Arial" panose="020B0604020202020204" pitchFamily="34" charset="0"/>
                <a:ea typeface="Times New Roman" panose="02020603050405020304" pitchFamily="18" charset="0"/>
                <a:cs typeface="Arial" panose="020B0604020202020204" pitchFamily="34" charset="0"/>
              </a:rPr>
              <a:t>ways</a:t>
            </a:r>
          </a:p>
          <a:p>
            <a:pPr marL="914400" lvl="1" indent="-457200" algn="just">
              <a:lnSpc>
                <a:spcPct val="150000"/>
              </a:lnSpc>
              <a:buFont typeface="+mj-lt"/>
              <a:buAutoNum type="alphaLcPeriod"/>
            </a:pPr>
            <a:r>
              <a:rPr lang="en-US" altLang="zh-TW" sz="2000" dirty="0">
                <a:solidFill>
                  <a:srgbClr val="000000"/>
                </a:solidFill>
                <a:latin typeface="Arial" panose="020B0604020202020204" pitchFamily="34" charset="0"/>
                <a:ea typeface="Times New Roman" panose="02020603050405020304" pitchFamily="18" charset="0"/>
                <a:cs typeface="Arial" panose="020B0604020202020204" pitchFamily="34" charset="0"/>
              </a:rPr>
              <a:t>I</a:t>
            </a:r>
            <a:r>
              <a:rPr lang="en-US" altLang="zh-TW" sz="2000" dirty="0" smtClean="0">
                <a:solidFill>
                  <a:srgbClr val="000000"/>
                </a:solidFill>
                <a:latin typeface="Arial" panose="020B0604020202020204" pitchFamily="34" charset="0"/>
                <a:ea typeface="Times New Roman" panose="02020603050405020304" pitchFamily="18" charset="0"/>
                <a:cs typeface="Arial" panose="020B0604020202020204" pitchFamily="34" charset="0"/>
              </a:rPr>
              <a:t>n </a:t>
            </a:r>
            <a:r>
              <a:rPr lang="en-US" altLang="zh-TW" sz="2000" dirty="0">
                <a:solidFill>
                  <a:srgbClr val="000000"/>
                </a:solidFill>
                <a:latin typeface="Arial" panose="020B0604020202020204" pitchFamily="34" charset="0"/>
                <a:ea typeface="Times New Roman" panose="02020603050405020304" pitchFamily="18" charset="0"/>
                <a:cs typeface="Arial" panose="020B0604020202020204" pitchFamily="34" charset="0"/>
              </a:rPr>
              <a:t>tabular form as the superposition of an infinite sequence of 1-h UH's each lagged by </a:t>
            </a:r>
            <a:r>
              <a:rPr lang="en-US" altLang="zh-TW" sz="2000" dirty="0" smtClean="0">
                <a:solidFill>
                  <a:srgbClr val="000000"/>
                </a:solidFill>
                <a:latin typeface="Arial" panose="020B0604020202020204" pitchFamily="34" charset="0"/>
                <a:ea typeface="Times New Roman" panose="02020603050405020304" pitchFamily="18" charset="0"/>
                <a:cs typeface="Arial" panose="020B0604020202020204" pitchFamily="34" charset="0"/>
              </a:rPr>
              <a:t>1-h.</a:t>
            </a:r>
            <a:endParaRPr lang="zh-TW" altLang="zh-TW" dirty="0">
              <a:effectLst/>
              <a:latin typeface="Arial" panose="020B0604020202020204" pitchFamily="34" charset="0"/>
              <a:ea typeface="新細明體" panose="02020500000000000000" pitchFamily="18" charset="-120"/>
              <a:cs typeface="Arial" panose="020B0604020202020204" pitchFamily="34"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1828856764"/>
              </p:ext>
            </p:extLst>
          </p:nvPr>
        </p:nvGraphicFramePr>
        <p:xfrm>
          <a:off x="765672" y="2108255"/>
          <a:ext cx="6775296" cy="4696302"/>
        </p:xfrm>
        <a:graphic>
          <a:graphicData uri="http://schemas.openxmlformats.org/drawingml/2006/table">
            <a:tbl>
              <a:tblPr firstRow="1" firstCol="1" bandRow="1"/>
              <a:tblGrid>
                <a:gridCol w="679296">
                  <a:extLst>
                    <a:ext uri="{9D8B030D-6E8A-4147-A177-3AD203B41FA5}">
                      <a16:colId xmlns:a16="http://schemas.microsoft.com/office/drawing/2014/main" val="3951309921"/>
                    </a:ext>
                  </a:extLst>
                </a:gridCol>
                <a:gridCol w="427342">
                  <a:extLst>
                    <a:ext uri="{9D8B030D-6E8A-4147-A177-3AD203B41FA5}">
                      <a16:colId xmlns:a16="http://schemas.microsoft.com/office/drawing/2014/main" val="1719846341"/>
                    </a:ext>
                  </a:extLst>
                </a:gridCol>
                <a:gridCol w="553319">
                  <a:extLst>
                    <a:ext uri="{9D8B030D-6E8A-4147-A177-3AD203B41FA5}">
                      <a16:colId xmlns:a16="http://schemas.microsoft.com/office/drawing/2014/main" val="1585720725"/>
                    </a:ext>
                  </a:extLst>
                </a:gridCol>
                <a:gridCol w="553319">
                  <a:extLst>
                    <a:ext uri="{9D8B030D-6E8A-4147-A177-3AD203B41FA5}">
                      <a16:colId xmlns:a16="http://schemas.microsoft.com/office/drawing/2014/main" val="3996309520"/>
                    </a:ext>
                  </a:extLst>
                </a:gridCol>
                <a:gridCol w="553319">
                  <a:extLst>
                    <a:ext uri="{9D8B030D-6E8A-4147-A177-3AD203B41FA5}">
                      <a16:colId xmlns:a16="http://schemas.microsoft.com/office/drawing/2014/main" val="273093475"/>
                    </a:ext>
                  </a:extLst>
                </a:gridCol>
                <a:gridCol w="553319">
                  <a:extLst>
                    <a:ext uri="{9D8B030D-6E8A-4147-A177-3AD203B41FA5}">
                      <a16:colId xmlns:a16="http://schemas.microsoft.com/office/drawing/2014/main" val="292569195"/>
                    </a:ext>
                  </a:extLst>
                </a:gridCol>
                <a:gridCol w="553319">
                  <a:extLst>
                    <a:ext uri="{9D8B030D-6E8A-4147-A177-3AD203B41FA5}">
                      <a16:colId xmlns:a16="http://schemas.microsoft.com/office/drawing/2014/main" val="403442549"/>
                    </a:ext>
                  </a:extLst>
                </a:gridCol>
                <a:gridCol w="553319">
                  <a:extLst>
                    <a:ext uri="{9D8B030D-6E8A-4147-A177-3AD203B41FA5}">
                      <a16:colId xmlns:a16="http://schemas.microsoft.com/office/drawing/2014/main" val="1351888438"/>
                    </a:ext>
                  </a:extLst>
                </a:gridCol>
                <a:gridCol w="553319">
                  <a:extLst>
                    <a:ext uri="{9D8B030D-6E8A-4147-A177-3AD203B41FA5}">
                      <a16:colId xmlns:a16="http://schemas.microsoft.com/office/drawing/2014/main" val="3578560029"/>
                    </a:ext>
                  </a:extLst>
                </a:gridCol>
                <a:gridCol w="553319">
                  <a:extLst>
                    <a:ext uri="{9D8B030D-6E8A-4147-A177-3AD203B41FA5}">
                      <a16:colId xmlns:a16="http://schemas.microsoft.com/office/drawing/2014/main" val="728918339"/>
                    </a:ext>
                  </a:extLst>
                </a:gridCol>
                <a:gridCol w="553319">
                  <a:extLst>
                    <a:ext uri="{9D8B030D-6E8A-4147-A177-3AD203B41FA5}">
                      <a16:colId xmlns:a16="http://schemas.microsoft.com/office/drawing/2014/main" val="3703298705"/>
                    </a:ext>
                  </a:extLst>
                </a:gridCol>
                <a:gridCol w="688787">
                  <a:extLst>
                    <a:ext uri="{9D8B030D-6E8A-4147-A177-3AD203B41FA5}">
                      <a16:colId xmlns:a16="http://schemas.microsoft.com/office/drawing/2014/main" val="2583446185"/>
                    </a:ext>
                  </a:extLst>
                </a:gridCol>
              </a:tblGrid>
              <a:tr h="228432">
                <a:tc>
                  <a:txBody>
                    <a:bodyPr/>
                    <a:lstStyle/>
                    <a:p>
                      <a:pPr algn="ctr">
                        <a:lnSpc>
                          <a:spcPct val="107000"/>
                        </a:lnSpc>
                        <a:spcAft>
                          <a:spcPts val="0"/>
                        </a:spcAft>
                      </a:pPr>
                      <a:r>
                        <a:rPr lang="en-US" sz="1100" dirty="0">
                          <a:solidFill>
                            <a:srgbClr val="000000"/>
                          </a:solidFill>
                          <a:effectLst/>
                          <a:latin typeface="+mj-ea"/>
                          <a:ea typeface="+mj-ea"/>
                          <a:cs typeface="Times New Roman" panose="02020603050405020304" pitchFamily="18" charset="0"/>
                        </a:rPr>
                        <a:t>Time (h)</a:t>
                      </a:r>
                      <a:endParaRPr lang="zh-TW" sz="1100" dirty="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000" dirty="0">
                          <a:solidFill>
                            <a:srgbClr val="000000"/>
                          </a:solidFill>
                          <a:effectLst/>
                          <a:latin typeface="+mj-ea"/>
                          <a:ea typeface="+mj-ea"/>
                          <a:cs typeface="Times New Roman" panose="02020603050405020304" pitchFamily="18" charset="0"/>
                        </a:rPr>
                        <a:t>UH </a:t>
                      </a:r>
                      <a:endParaRPr lang="zh-TW" sz="1000" dirty="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000" dirty="0">
                          <a:solidFill>
                            <a:srgbClr val="000000"/>
                          </a:solidFill>
                          <a:effectLst/>
                          <a:latin typeface="+mj-ea"/>
                          <a:ea typeface="+mj-ea"/>
                          <a:cs typeface="Times New Roman" panose="02020603050405020304" pitchFamily="18" charset="0"/>
                        </a:rPr>
                        <a:t>UH(t-1</a:t>
                      </a:r>
                      <a:r>
                        <a:rPr lang="en-US" sz="1000" dirty="0" smtClean="0">
                          <a:solidFill>
                            <a:srgbClr val="000000"/>
                          </a:solidFill>
                          <a:effectLst/>
                          <a:latin typeface="+mj-ea"/>
                          <a:ea typeface="+mj-ea"/>
                          <a:cs typeface="Times New Roman" panose="02020603050405020304" pitchFamily="18" charset="0"/>
                        </a:rPr>
                        <a:t>)</a:t>
                      </a:r>
                      <a:endParaRPr lang="zh-TW" sz="1000" dirty="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000" dirty="0">
                          <a:solidFill>
                            <a:srgbClr val="000000"/>
                          </a:solidFill>
                          <a:effectLst/>
                          <a:latin typeface="+mj-ea"/>
                          <a:ea typeface="+mj-ea"/>
                          <a:cs typeface="Times New Roman" panose="02020603050405020304" pitchFamily="18" charset="0"/>
                        </a:rPr>
                        <a:t>UH(t-2) </a:t>
                      </a:r>
                      <a:endParaRPr lang="zh-TW" sz="1000" dirty="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000" dirty="0">
                          <a:solidFill>
                            <a:srgbClr val="000000"/>
                          </a:solidFill>
                          <a:effectLst/>
                          <a:latin typeface="+mj-ea"/>
                          <a:ea typeface="+mj-ea"/>
                          <a:cs typeface="Times New Roman" panose="02020603050405020304" pitchFamily="18" charset="0"/>
                        </a:rPr>
                        <a:t>UH(t-3)</a:t>
                      </a:r>
                      <a:endParaRPr lang="zh-TW" sz="1000" dirty="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000" dirty="0">
                          <a:solidFill>
                            <a:srgbClr val="000000"/>
                          </a:solidFill>
                          <a:effectLst/>
                          <a:latin typeface="+mj-ea"/>
                          <a:ea typeface="+mj-ea"/>
                          <a:cs typeface="Times New Roman" panose="02020603050405020304" pitchFamily="18" charset="0"/>
                        </a:rPr>
                        <a:t>UH(t-4</a:t>
                      </a:r>
                      <a:r>
                        <a:rPr lang="en-US" sz="1000" dirty="0" smtClean="0">
                          <a:solidFill>
                            <a:srgbClr val="000000"/>
                          </a:solidFill>
                          <a:effectLst/>
                          <a:latin typeface="+mj-ea"/>
                          <a:ea typeface="+mj-ea"/>
                          <a:cs typeface="Times New Roman" panose="02020603050405020304" pitchFamily="18" charset="0"/>
                        </a:rPr>
                        <a:t>)</a:t>
                      </a:r>
                      <a:endParaRPr lang="zh-TW" sz="1000" dirty="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000" dirty="0">
                          <a:solidFill>
                            <a:srgbClr val="000000"/>
                          </a:solidFill>
                          <a:effectLst/>
                          <a:latin typeface="+mj-ea"/>
                          <a:ea typeface="+mj-ea"/>
                          <a:cs typeface="Times New Roman" panose="02020603050405020304" pitchFamily="18" charset="0"/>
                        </a:rPr>
                        <a:t>UH(t-5) </a:t>
                      </a:r>
                      <a:endParaRPr lang="zh-TW" sz="1000" dirty="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000" dirty="0">
                          <a:solidFill>
                            <a:srgbClr val="000000"/>
                          </a:solidFill>
                          <a:effectLst/>
                          <a:latin typeface="+mj-ea"/>
                          <a:ea typeface="+mj-ea"/>
                          <a:cs typeface="Times New Roman" panose="02020603050405020304" pitchFamily="18" charset="0"/>
                        </a:rPr>
                        <a:t>UH(t-6) </a:t>
                      </a:r>
                      <a:endParaRPr lang="zh-TW" sz="1000" dirty="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000" dirty="0">
                          <a:solidFill>
                            <a:srgbClr val="000000"/>
                          </a:solidFill>
                          <a:effectLst/>
                          <a:latin typeface="+mj-ea"/>
                          <a:ea typeface="+mj-ea"/>
                          <a:cs typeface="Times New Roman" panose="02020603050405020304" pitchFamily="18" charset="0"/>
                        </a:rPr>
                        <a:t>UH(t-7</a:t>
                      </a:r>
                      <a:r>
                        <a:rPr lang="en-US" sz="1000" dirty="0" smtClean="0">
                          <a:solidFill>
                            <a:srgbClr val="000000"/>
                          </a:solidFill>
                          <a:effectLst/>
                          <a:latin typeface="+mj-ea"/>
                          <a:ea typeface="+mj-ea"/>
                          <a:cs typeface="Times New Roman" panose="02020603050405020304" pitchFamily="18" charset="0"/>
                        </a:rPr>
                        <a:t>)</a:t>
                      </a:r>
                      <a:endParaRPr lang="zh-TW" sz="1000" dirty="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000" dirty="0">
                          <a:solidFill>
                            <a:srgbClr val="000000"/>
                          </a:solidFill>
                          <a:effectLst/>
                          <a:latin typeface="+mj-ea"/>
                          <a:ea typeface="+mj-ea"/>
                          <a:cs typeface="Times New Roman" panose="02020603050405020304" pitchFamily="18" charset="0"/>
                        </a:rPr>
                        <a:t>UH(t-8</a:t>
                      </a:r>
                      <a:r>
                        <a:rPr lang="en-US" sz="1000" dirty="0" smtClean="0">
                          <a:solidFill>
                            <a:srgbClr val="000000"/>
                          </a:solidFill>
                          <a:effectLst/>
                          <a:latin typeface="+mj-ea"/>
                          <a:ea typeface="+mj-ea"/>
                          <a:cs typeface="Times New Roman" panose="02020603050405020304" pitchFamily="18" charset="0"/>
                        </a:rPr>
                        <a:t>)</a:t>
                      </a:r>
                      <a:endParaRPr lang="zh-TW" sz="1000" dirty="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000" dirty="0">
                          <a:solidFill>
                            <a:srgbClr val="000000"/>
                          </a:solidFill>
                          <a:effectLst/>
                          <a:latin typeface="+mj-ea"/>
                          <a:ea typeface="+mj-ea"/>
                          <a:cs typeface="Times New Roman" panose="02020603050405020304" pitchFamily="18" charset="0"/>
                        </a:rPr>
                        <a:t>UH(t-9) </a:t>
                      </a:r>
                      <a:endParaRPr lang="zh-TW" sz="1000" dirty="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000" dirty="0">
                          <a:solidFill>
                            <a:srgbClr val="000000"/>
                          </a:solidFill>
                          <a:effectLst/>
                          <a:latin typeface="+mj-ea"/>
                          <a:ea typeface="+mj-ea"/>
                          <a:cs typeface="Times New Roman" panose="02020603050405020304" pitchFamily="18" charset="0"/>
                        </a:rPr>
                        <a:t>S-</a:t>
                      </a:r>
                      <a:r>
                        <a:rPr lang="en-US" sz="1000" dirty="0" err="1">
                          <a:solidFill>
                            <a:srgbClr val="000000"/>
                          </a:solidFill>
                          <a:effectLst/>
                          <a:latin typeface="+mj-ea"/>
                          <a:ea typeface="+mj-ea"/>
                          <a:cs typeface="Times New Roman" panose="02020603050405020304" pitchFamily="18" charset="0"/>
                        </a:rPr>
                        <a:t>Hydr</a:t>
                      </a:r>
                      <a:r>
                        <a:rPr lang="en-US" sz="1000" dirty="0">
                          <a:solidFill>
                            <a:srgbClr val="000000"/>
                          </a:solidFill>
                          <a:effectLst/>
                          <a:latin typeface="+mj-ea"/>
                          <a:ea typeface="+mj-ea"/>
                          <a:cs typeface="Times New Roman" panose="02020603050405020304" pitchFamily="18" charset="0"/>
                        </a:rPr>
                        <a:t>. </a:t>
                      </a:r>
                      <a:endParaRPr lang="zh-TW" sz="1000" dirty="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72437779"/>
                  </a:ext>
                </a:extLst>
              </a:tr>
              <a:tr h="113560">
                <a:tc>
                  <a:txBody>
                    <a:bodyPr/>
                    <a:lstStyle/>
                    <a:p>
                      <a:pPr algn="ctr">
                        <a:lnSpc>
                          <a:spcPct val="107000"/>
                        </a:lnSpc>
                        <a:spcAft>
                          <a:spcPts val="0"/>
                        </a:spcAft>
                      </a:pPr>
                      <a:r>
                        <a:rPr lang="zh-TW" altLang="en-US" sz="1100" dirty="0" smtClean="0">
                          <a:effectLst/>
                          <a:latin typeface="+mj-ea"/>
                          <a:ea typeface="+mj-ea"/>
                          <a:cs typeface="Times New Roman" panose="02020603050405020304" pitchFamily="18" charset="0"/>
                        </a:rPr>
                        <a:t>單位</a:t>
                      </a:r>
                      <a:endParaRPr lang="zh-TW" sz="1100" dirty="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11">
                  <a:txBody>
                    <a:bodyPr/>
                    <a:lstStyle/>
                    <a:p>
                      <a:pPr algn="ctr">
                        <a:lnSpc>
                          <a:spcPct val="107000"/>
                        </a:lnSpc>
                        <a:spcAft>
                          <a:spcPts val="0"/>
                        </a:spcAft>
                      </a:pPr>
                      <a:r>
                        <a:rPr lang="en-US" altLang="zh-TW" sz="1100" dirty="0" smtClean="0">
                          <a:solidFill>
                            <a:srgbClr val="000000"/>
                          </a:solidFill>
                          <a:effectLst/>
                          <a:latin typeface="+mj-ea"/>
                          <a:ea typeface="+mj-ea"/>
                          <a:cs typeface="Times New Roman" panose="02020603050405020304" pitchFamily="18" charset="0"/>
                        </a:rPr>
                        <a:t>(m</a:t>
                      </a:r>
                      <a:r>
                        <a:rPr lang="en-US" altLang="zh-TW" sz="1100" baseline="30000" dirty="0" smtClean="0">
                          <a:solidFill>
                            <a:srgbClr val="000000"/>
                          </a:solidFill>
                          <a:effectLst/>
                          <a:latin typeface="+mj-ea"/>
                          <a:ea typeface="+mj-ea"/>
                          <a:cs typeface="Times New Roman" panose="02020603050405020304" pitchFamily="18" charset="0"/>
                        </a:rPr>
                        <a:t>3</a:t>
                      </a:r>
                      <a:r>
                        <a:rPr lang="en-US" altLang="zh-TW" sz="1100" dirty="0" smtClean="0">
                          <a:solidFill>
                            <a:srgbClr val="000000"/>
                          </a:solidFill>
                          <a:effectLst/>
                          <a:latin typeface="+mj-ea"/>
                          <a:ea typeface="+mj-ea"/>
                          <a:cs typeface="Times New Roman" panose="02020603050405020304" pitchFamily="18" charset="0"/>
                        </a:rPr>
                        <a:t>/s/cm)</a:t>
                      </a:r>
                      <a:endParaRPr lang="zh-TW" sz="1100" dirty="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a:lnSpc>
                          <a:spcPct val="107000"/>
                        </a:lnSpc>
                        <a:spcAft>
                          <a:spcPts val="0"/>
                        </a:spcAft>
                      </a:pPr>
                      <a:endParaRPr lang="zh-TW" sz="1050" dirty="0">
                        <a:effectLst/>
                        <a:latin typeface="Calibri" panose="020F0502020204030204" pitchFamily="34" charset="0"/>
                        <a:ea typeface="新細明體" panose="02020500000000000000" pitchFamily="18" charset="-120"/>
                        <a:cs typeface="Arial" panose="020B0604020202020204" pitchFamily="34"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a:lnSpc>
                          <a:spcPct val="107000"/>
                        </a:lnSpc>
                        <a:spcAft>
                          <a:spcPts val="0"/>
                        </a:spcAft>
                      </a:pPr>
                      <a:endParaRPr lang="zh-TW" sz="1050" dirty="0">
                        <a:effectLst/>
                        <a:latin typeface="Calibri" panose="020F0502020204030204" pitchFamily="34" charset="0"/>
                        <a:ea typeface="新細明體" panose="02020500000000000000" pitchFamily="18" charset="-120"/>
                        <a:cs typeface="Arial" panose="020B0604020202020204" pitchFamily="34"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a:lnSpc>
                          <a:spcPct val="107000"/>
                        </a:lnSpc>
                        <a:spcAft>
                          <a:spcPts val="0"/>
                        </a:spcAft>
                      </a:pPr>
                      <a:endParaRPr lang="zh-TW" sz="1050" dirty="0">
                        <a:effectLst/>
                        <a:latin typeface="Calibri" panose="020F0502020204030204" pitchFamily="34" charset="0"/>
                        <a:ea typeface="新細明體" panose="02020500000000000000" pitchFamily="18" charset="-120"/>
                        <a:cs typeface="Arial" panose="020B0604020202020204" pitchFamily="34"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a:lnSpc>
                          <a:spcPct val="107000"/>
                        </a:lnSpc>
                        <a:spcAft>
                          <a:spcPts val="0"/>
                        </a:spcAft>
                      </a:pPr>
                      <a:endParaRPr lang="zh-TW" sz="1050" dirty="0">
                        <a:effectLst/>
                        <a:latin typeface="Calibri" panose="020F0502020204030204" pitchFamily="34" charset="0"/>
                        <a:ea typeface="新細明體" panose="02020500000000000000" pitchFamily="18" charset="-120"/>
                        <a:cs typeface="Arial" panose="020B0604020202020204" pitchFamily="34"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a:lnSpc>
                          <a:spcPct val="107000"/>
                        </a:lnSpc>
                        <a:spcAft>
                          <a:spcPts val="0"/>
                        </a:spcAft>
                      </a:pPr>
                      <a:endParaRPr lang="zh-TW" sz="1050" dirty="0">
                        <a:effectLst/>
                        <a:latin typeface="Calibri" panose="020F0502020204030204" pitchFamily="34" charset="0"/>
                        <a:ea typeface="新細明體" panose="02020500000000000000" pitchFamily="18" charset="-120"/>
                        <a:cs typeface="Arial" panose="020B0604020202020204" pitchFamily="34"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a:lnSpc>
                          <a:spcPct val="107000"/>
                        </a:lnSpc>
                        <a:spcAft>
                          <a:spcPts val="0"/>
                        </a:spcAft>
                      </a:pPr>
                      <a:endParaRPr lang="zh-TW" sz="1050" dirty="0">
                        <a:effectLst/>
                        <a:latin typeface="Calibri" panose="020F0502020204030204" pitchFamily="34" charset="0"/>
                        <a:ea typeface="新細明體" panose="02020500000000000000" pitchFamily="18" charset="-120"/>
                        <a:cs typeface="Arial" panose="020B0604020202020204" pitchFamily="34"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a:lnSpc>
                          <a:spcPct val="107000"/>
                        </a:lnSpc>
                        <a:spcAft>
                          <a:spcPts val="0"/>
                        </a:spcAft>
                      </a:pPr>
                      <a:endParaRPr lang="zh-TW" sz="1050" dirty="0">
                        <a:effectLst/>
                        <a:latin typeface="Calibri" panose="020F0502020204030204" pitchFamily="34" charset="0"/>
                        <a:ea typeface="新細明體" panose="02020500000000000000" pitchFamily="18" charset="-120"/>
                        <a:cs typeface="Arial" panose="020B0604020202020204" pitchFamily="34"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a:lnSpc>
                          <a:spcPct val="107000"/>
                        </a:lnSpc>
                        <a:spcAft>
                          <a:spcPts val="0"/>
                        </a:spcAft>
                      </a:pPr>
                      <a:endParaRPr lang="zh-TW" sz="1050" dirty="0">
                        <a:effectLst/>
                        <a:latin typeface="Calibri" panose="020F0502020204030204" pitchFamily="34" charset="0"/>
                        <a:ea typeface="新細明體" panose="02020500000000000000" pitchFamily="18" charset="-120"/>
                        <a:cs typeface="Arial" panose="020B0604020202020204" pitchFamily="34"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a:lnSpc>
                          <a:spcPct val="107000"/>
                        </a:lnSpc>
                        <a:spcAft>
                          <a:spcPts val="0"/>
                        </a:spcAft>
                      </a:pPr>
                      <a:endParaRPr lang="zh-TW" sz="1050" dirty="0">
                        <a:effectLst/>
                        <a:latin typeface="Calibri" panose="020F0502020204030204" pitchFamily="34" charset="0"/>
                        <a:ea typeface="新細明體" panose="02020500000000000000" pitchFamily="18" charset="-120"/>
                        <a:cs typeface="Arial" panose="020B0604020202020204" pitchFamily="34"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a:lnSpc>
                          <a:spcPct val="107000"/>
                        </a:lnSpc>
                        <a:spcAft>
                          <a:spcPts val="0"/>
                        </a:spcAft>
                      </a:pPr>
                      <a:endParaRPr lang="zh-TW" sz="1050" dirty="0">
                        <a:effectLst/>
                        <a:latin typeface="Calibri" panose="020F0502020204030204" pitchFamily="34" charset="0"/>
                        <a:ea typeface="新細明體" panose="02020500000000000000" pitchFamily="18" charset="-120"/>
                        <a:cs typeface="Arial" panose="020B0604020202020204" pitchFamily="34"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83125374"/>
                  </a:ext>
                </a:extLst>
              </a:tr>
              <a:tr h="205722">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62655784"/>
                  </a:ext>
                </a:extLst>
              </a:tr>
              <a:tr h="205722">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2</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dirty="0">
                          <a:solidFill>
                            <a:srgbClr val="000000"/>
                          </a:solidFill>
                          <a:effectLst/>
                          <a:latin typeface="+mj-ea"/>
                          <a:ea typeface="+mj-ea"/>
                          <a:cs typeface="Times New Roman" panose="02020603050405020304" pitchFamily="18" charset="0"/>
                        </a:rPr>
                        <a:t>40</a:t>
                      </a:r>
                      <a:endParaRPr lang="zh-TW" sz="1200" dirty="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40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32912287"/>
                  </a:ext>
                </a:extLst>
              </a:tr>
              <a:tr h="205722">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3</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dirty="0">
                          <a:solidFill>
                            <a:srgbClr val="000000"/>
                          </a:solidFill>
                          <a:effectLst/>
                          <a:latin typeface="+mj-ea"/>
                          <a:ea typeface="+mj-ea"/>
                          <a:cs typeface="Times New Roman" panose="02020603050405020304" pitchFamily="18" charset="0"/>
                        </a:rPr>
                        <a:t>130</a:t>
                      </a:r>
                      <a:endParaRPr lang="zh-TW" sz="1200" dirty="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40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170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57343512"/>
                  </a:ext>
                </a:extLst>
              </a:tr>
              <a:tr h="205722">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4</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210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130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40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380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42766458"/>
                  </a:ext>
                </a:extLst>
              </a:tr>
              <a:tr h="205722">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5</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150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210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130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40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530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7785050"/>
                  </a:ext>
                </a:extLst>
              </a:tr>
              <a:tr h="205722">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6</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120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150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210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130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40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650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8900498"/>
                  </a:ext>
                </a:extLst>
              </a:tr>
              <a:tr h="205722">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7</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80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120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150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210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130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40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730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37754588"/>
                  </a:ext>
                </a:extLst>
              </a:tr>
              <a:tr h="205722">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8</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40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80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120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150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210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130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40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dirty="0">
                          <a:effectLst/>
                          <a:latin typeface="+mj-ea"/>
                          <a:ea typeface="+mj-ea"/>
                          <a:cs typeface="Times New Roman" panose="02020603050405020304" pitchFamily="18" charset="0"/>
                        </a:rPr>
                        <a:t> </a:t>
                      </a:r>
                      <a:endParaRPr lang="zh-TW" sz="1200" dirty="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dirty="0">
                          <a:solidFill>
                            <a:srgbClr val="000000"/>
                          </a:solidFill>
                          <a:effectLst/>
                          <a:latin typeface="+mj-ea"/>
                          <a:ea typeface="+mj-ea"/>
                          <a:cs typeface="Times New Roman" panose="02020603050405020304" pitchFamily="18" charset="0"/>
                        </a:rPr>
                        <a:t>770</a:t>
                      </a:r>
                      <a:endParaRPr lang="zh-TW" sz="1200" dirty="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14690164"/>
                  </a:ext>
                </a:extLst>
              </a:tr>
              <a:tr h="205722">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9</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15</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40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80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120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150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210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130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40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785</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95155577"/>
                  </a:ext>
                </a:extLst>
              </a:tr>
              <a:tr h="169839">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15</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40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80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120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150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210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130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40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785</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12828874"/>
                  </a:ext>
                </a:extLst>
              </a:tr>
              <a:tr h="205722">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11</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15</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40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80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120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150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210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130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40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785</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08416243"/>
                  </a:ext>
                </a:extLst>
              </a:tr>
              <a:tr h="205722">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12</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15</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40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80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120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150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210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130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785</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07832387"/>
                  </a:ext>
                </a:extLst>
              </a:tr>
              <a:tr h="205722">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13</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15</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40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80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120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150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210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785</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22077287"/>
                  </a:ext>
                </a:extLst>
              </a:tr>
              <a:tr h="205722">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14</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15</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40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80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120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150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785</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61143985"/>
                  </a:ext>
                </a:extLst>
              </a:tr>
              <a:tr h="205722">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15</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15</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40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80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120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785</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03362100"/>
                  </a:ext>
                </a:extLst>
              </a:tr>
              <a:tr h="205722">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16</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15</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40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80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785</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13036598"/>
                  </a:ext>
                </a:extLst>
              </a:tr>
              <a:tr h="205722">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17</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15</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40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785</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94119437"/>
                  </a:ext>
                </a:extLst>
              </a:tr>
              <a:tr h="205722">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18</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dirty="0">
                          <a:effectLst/>
                          <a:latin typeface="+mj-ea"/>
                          <a:ea typeface="+mj-ea"/>
                          <a:cs typeface="Times New Roman" panose="02020603050405020304" pitchFamily="18" charset="0"/>
                        </a:rPr>
                        <a:t> </a:t>
                      </a:r>
                      <a:endParaRPr lang="zh-TW" sz="1200" dirty="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15</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785</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88712325"/>
                  </a:ext>
                </a:extLst>
              </a:tr>
              <a:tr h="205722">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19</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dirty="0">
                          <a:effectLst/>
                          <a:latin typeface="+mj-ea"/>
                          <a:ea typeface="+mj-ea"/>
                          <a:cs typeface="Times New Roman" panose="02020603050405020304" pitchFamily="18" charset="0"/>
                        </a:rPr>
                        <a:t> </a:t>
                      </a:r>
                      <a:endParaRPr lang="zh-TW" sz="1200" dirty="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400">
                          <a:effectLst/>
                          <a:latin typeface="+mj-ea"/>
                          <a:ea typeface="+mj-ea"/>
                          <a:cs typeface="Times New Roman" panose="02020603050405020304" pitchFamily="18" charset="0"/>
                        </a:rPr>
                        <a:t> </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a:solidFill>
                            <a:srgbClr val="000000"/>
                          </a:solidFill>
                          <a:effectLst/>
                          <a:latin typeface="+mj-ea"/>
                          <a:ea typeface="+mj-ea"/>
                          <a:cs typeface="Times New Roman" panose="02020603050405020304" pitchFamily="18" charset="0"/>
                        </a:rPr>
                        <a:t>0</a:t>
                      </a:r>
                      <a:endParaRPr lang="zh-TW" sz="120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100" dirty="0">
                          <a:solidFill>
                            <a:srgbClr val="000000"/>
                          </a:solidFill>
                          <a:effectLst/>
                          <a:latin typeface="+mj-ea"/>
                          <a:ea typeface="+mj-ea"/>
                          <a:cs typeface="Times New Roman" panose="02020603050405020304" pitchFamily="18" charset="0"/>
                        </a:rPr>
                        <a:t>785</a:t>
                      </a:r>
                      <a:endParaRPr lang="zh-TW" sz="1200" dirty="0">
                        <a:effectLst/>
                        <a:latin typeface="+mj-ea"/>
                        <a:ea typeface="+mj-ea"/>
                        <a:cs typeface="Times New Roman" panose="02020603050405020304" pitchFamily="18" charset="0"/>
                      </a:endParaRPr>
                    </a:p>
                  </a:txBody>
                  <a:tcPr marL="56618" marR="566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85743811"/>
                  </a:ext>
                </a:extLst>
              </a:tr>
            </a:tbl>
          </a:graphicData>
        </a:graphic>
      </p:graphicFrame>
      <p:pic>
        <p:nvPicPr>
          <p:cNvPr id="8" name="Picture 15"/>
          <p:cNvPicPr/>
          <p:nvPr/>
        </p:nvPicPr>
        <p:blipFill>
          <a:blip r:embed="rId2">
            <a:extLst>
              <a:ext uri="{28A0092B-C50C-407E-A947-70E740481C1C}">
                <a14:useLocalDpi xmlns:a14="http://schemas.microsoft.com/office/drawing/2010/main" val="0"/>
              </a:ext>
            </a:extLst>
          </a:blip>
          <a:srcRect/>
          <a:stretch>
            <a:fillRect/>
          </a:stretch>
        </p:blipFill>
        <p:spPr bwMode="auto">
          <a:xfrm>
            <a:off x="7619998" y="3000147"/>
            <a:ext cx="4572002" cy="2596444"/>
          </a:xfrm>
          <a:prstGeom prst="rect">
            <a:avLst/>
          </a:prstGeom>
          <a:noFill/>
          <a:ln>
            <a:noFill/>
          </a:ln>
        </p:spPr>
      </p:pic>
    </p:spTree>
    <p:extLst>
      <p:ext uri="{BB962C8B-B14F-4D97-AF65-F5344CB8AC3E}">
        <p14:creationId xmlns:p14="http://schemas.microsoft.com/office/powerpoint/2010/main" val="17548378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672" y="0"/>
            <a:ext cx="11426328" cy="1068636"/>
          </a:xfrm>
        </p:spPr>
        <p:txBody>
          <a:bodyPr>
            <a:normAutofit/>
          </a:bodyPr>
          <a:lstStyle/>
          <a:p>
            <a:r>
              <a:rPr lang="en-US" altLang="zh-TW" b="1" dirty="0"/>
              <a:t>UNIT </a:t>
            </a:r>
            <a:r>
              <a:rPr lang="en-US" altLang="zh-TW" b="1" dirty="0" smtClean="0"/>
              <a:t>HYDROGRAPHS-Example</a:t>
            </a:r>
            <a:endParaRPr lang="zh-TW" altLang="zh-TW" dirty="0"/>
          </a:p>
        </p:txBody>
      </p:sp>
      <p:sp>
        <p:nvSpPr>
          <p:cNvPr id="10" name="矩形 9"/>
          <p:cNvSpPr/>
          <p:nvPr/>
        </p:nvSpPr>
        <p:spPr>
          <a:xfrm>
            <a:off x="765672" y="607955"/>
            <a:ext cx="11774311" cy="338554"/>
          </a:xfrm>
          <a:prstGeom prst="rect">
            <a:avLst/>
          </a:prstGeom>
        </p:spPr>
        <p:txBody>
          <a:bodyPr wrap="square">
            <a:spAutoFit/>
          </a:bodyPr>
          <a:lstStyle/>
          <a:p>
            <a:pPr marL="457200" indent="-457200">
              <a:buFont typeface="+mj-lt"/>
              <a:buAutoNum type="arabicPeriod" startAt="2"/>
            </a:pPr>
            <a:r>
              <a:rPr lang="en-US" altLang="zh-TW" sz="1600" b="1" dirty="0" smtClean="0">
                <a:solidFill>
                  <a:srgbClr val="FF0000"/>
                </a:solidFill>
                <a:latin typeface="Arial" panose="020B0604020202020204" pitchFamily="34" charset="0"/>
                <a:cs typeface="Arial" panose="020B0604020202020204" pitchFamily="34" charset="0"/>
              </a:rPr>
              <a:t>Predict </a:t>
            </a:r>
            <a:r>
              <a:rPr lang="en-US" altLang="zh-TW" sz="1600" b="1" dirty="0">
                <a:solidFill>
                  <a:srgbClr val="FF0000"/>
                </a:solidFill>
                <a:latin typeface="Arial" panose="020B0604020202020204" pitchFamily="34" charset="0"/>
                <a:cs typeface="Arial" panose="020B0604020202020204" pitchFamily="34" charset="0"/>
              </a:rPr>
              <a:t>the total streamflow hydrograph that would be observed as a result of a storm whose effective rainfall.</a:t>
            </a:r>
            <a:endParaRPr lang="zh-TW" altLang="en-US" sz="1600" b="1" dirty="0">
              <a:solidFill>
                <a:srgbClr val="FF0000"/>
              </a:solidFill>
              <a:latin typeface="Arial" panose="020B0604020202020204" pitchFamily="34" charset="0"/>
              <a:cs typeface="Arial" panose="020B0604020202020204" pitchFamily="34" charset="0"/>
            </a:endParaRPr>
          </a:p>
        </p:txBody>
      </p:sp>
      <p:sp>
        <p:nvSpPr>
          <p:cNvPr id="12" name="矩形 11"/>
          <p:cNvSpPr/>
          <p:nvPr/>
        </p:nvSpPr>
        <p:spPr>
          <a:xfrm>
            <a:off x="765672" y="878775"/>
            <a:ext cx="11426328" cy="1200329"/>
          </a:xfrm>
          <a:prstGeom prst="rect">
            <a:avLst/>
          </a:prstGeom>
        </p:spPr>
        <p:txBody>
          <a:bodyPr wrap="square">
            <a:spAutoFit/>
          </a:bodyPr>
          <a:lstStyle/>
          <a:p>
            <a:pPr marL="457200" indent="-457200" algn="just">
              <a:lnSpc>
                <a:spcPct val="150000"/>
              </a:lnSpc>
              <a:spcAft>
                <a:spcPts val="0"/>
              </a:spcAft>
              <a:buFont typeface="Wingdings" panose="05000000000000000000" pitchFamily="2" charset="2"/>
              <a:buAutoNum type="circleNumWdWhitePlain" startAt="3"/>
            </a:pPr>
            <a:r>
              <a:rPr lang="en-US" altLang="zh-TW"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Observe that the S-hydrograph is obtained in 2 different </a:t>
            </a:r>
            <a:r>
              <a:rPr lang="en-US" altLang="zh-TW" sz="2400" dirty="0" smtClean="0">
                <a:solidFill>
                  <a:srgbClr val="000000"/>
                </a:solidFill>
                <a:latin typeface="Arial" panose="020B0604020202020204" pitchFamily="34" charset="0"/>
                <a:ea typeface="Times New Roman" panose="02020603050405020304" pitchFamily="18" charset="0"/>
                <a:cs typeface="Arial" panose="020B0604020202020204" pitchFamily="34" charset="0"/>
              </a:rPr>
              <a:t>ways</a:t>
            </a:r>
          </a:p>
          <a:p>
            <a:pPr marL="914400" lvl="1" indent="-457200" algn="just">
              <a:lnSpc>
                <a:spcPct val="150000"/>
              </a:lnSpc>
              <a:buFont typeface="+mj-lt"/>
              <a:buAutoNum type="alphaLcPeriod" startAt="2"/>
            </a:pPr>
            <a:r>
              <a:rPr lang="en-US" altLang="zh-TW" sz="2400" dirty="0" smtClean="0">
                <a:solidFill>
                  <a:srgbClr val="000000"/>
                </a:solidFill>
                <a:latin typeface="Arial" panose="020B0604020202020204" pitchFamily="34" charset="0"/>
                <a:ea typeface="Times New Roman" panose="02020603050405020304" pitchFamily="18" charset="0"/>
                <a:cs typeface="Arial" panose="020B0604020202020204" pitchFamily="34" charset="0"/>
              </a:rPr>
              <a:t>The </a:t>
            </a:r>
            <a:r>
              <a:rPr lang="en-US" altLang="zh-TW"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cumulative volume of UH per unit time.</a:t>
            </a:r>
            <a:endParaRPr lang="zh-TW" altLang="zh-TW" sz="2000" dirty="0">
              <a:effectLst/>
              <a:latin typeface="Arial" panose="020B0604020202020204" pitchFamily="34" charset="0"/>
              <a:ea typeface="新細明體" panose="02020500000000000000" pitchFamily="18" charset="-120"/>
              <a:cs typeface="Arial" panose="020B0604020202020204" pitchFamily="34" charset="0"/>
            </a:endParaRPr>
          </a:p>
        </p:txBody>
      </p:sp>
      <p:graphicFrame>
        <p:nvGraphicFramePr>
          <p:cNvPr id="5" name="表格 4"/>
          <p:cNvGraphicFramePr>
            <a:graphicFrameLocks noGrp="1"/>
          </p:cNvGraphicFramePr>
          <p:nvPr>
            <p:extLst>
              <p:ext uri="{D42A27DB-BD31-4B8C-83A1-F6EECF244321}">
                <p14:modId xmlns:p14="http://schemas.microsoft.com/office/powerpoint/2010/main" val="2722587488"/>
              </p:ext>
            </p:extLst>
          </p:nvPr>
        </p:nvGraphicFramePr>
        <p:xfrm>
          <a:off x="903779" y="2097638"/>
          <a:ext cx="6208221" cy="4551754"/>
        </p:xfrm>
        <a:graphic>
          <a:graphicData uri="http://schemas.openxmlformats.org/drawingml/2006/table">
            <a:tbl>
              <a:tblPr firstRow="1" firstCol="1" bandRow="1"/>
              <a:tblGrid>
                <a:gridCol w="676665">
                  <a:extLst>
                    <a:ext uri="{9D8B030D-6E8A-4147-A177-3AD203B41FA5}">
                      <a16:colId xmlns:a16="http://schemas.microsoft.com/office/drawing/2014/main" val="1135958737"/>
                    </a:ext>
                  </a:extLst>
                </a:gridCol>
                <a:gridCol w="982134">
                  <a:extLst>
                    <a:ext uri="{9D8B030D-6E8A-4147-A177-3AD203B41FA5}">
                      <a16:colId xmlns:a16="http://schemas.microsoft.com/office/drawing/2014/main" val="1272296224"/>
                    </a:ext>
                  </a:extLst>
                </a:gridCol>
                <a:gridCol w="970844">
                  <a:extLst>
                    <a:ext uri="{9D8B030D-6E8A-4147-A177-3AD203B41FA5}">
                      <a16:colId xmlns:a16="http://schemas.microsoft.com/office/drawing/2014/main" val="3100752520"/>
                    </a:ext>
                  </a:extLst>
                </a:gridCol>
                <a:gridCol w="1569156">
                  <a:extLst>
                    <a:ext uri="{9D8B030D-6E8A-4147-A177-3AD203B41FA5}">
                      <a16:colId xmlns:a16="http://schemas.microsoft.com/office/drawing/2014/main" val="3495805633"/>
                    </a:ext>
                  </a:extLst>
                </a:gridCol>
                <a:gridCol w="982133">
                  <a:extLst>
                    <a:ext uri="{9D8B030D-6E8A-4147-A177-3AD203B41FA5}">
                      <a16:colId xmlns:a16="http://schemas.microsoft.com/office/drawing/2014/main" val="1980883367"/>
                    </a:ext>
                  </a:extLst>
                </a:gridCol>
                <a:gridCol w="1027289">
                  <a:extLst>
                    <a:ext uri="{9D8B030D-6E8A-4147-A177-3AD203B41FA5}">
                      <a16:colId xmlns:a16="http://schemas.microsoft.com/office/drawing/2014/main" val="3485670691"/>
                    </a:ext>
                  </a:extLst>
                </a:gridCol>
              </a:tblGrid>
              <a:tr h="340762">
                <a:tc>
                  <a:txBody>
                    <a:bodyPr/>
                    <a:lstStyle/>
                    <a:p>
                      <a:pPr algn="ctr">
                        <a:lnSpc>
                          <a:spcPct val="107000"/>
                        </a:lnSpc>
                        <a:spcAft>
                          <a:spcPts val="0"/>
                        </a:spcAft>
                      </a:pPr>
                      <a:r>
                        <a:rPr lang="en-US" sz="1600" dirty="0">
                          <a:effectLst/>
                          <a:latin typeface="New York"/>
                          <a:ea typeface="Times New Roman" panose="02020603050405020304" pitchFamily="18" charset="0"/>
                          <a:cs typeface="Times New Roman" panose="02020603050405020304" pitchFamily="18" charset="0"/>
                        </a:rPr>
                        <a:t> </a:t>
                      </a:r>
                      <a:endParaRPr lang="zh-TW" sz="16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smtClean="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a:t>
                      </a:r>
                      <a:endParaRPr lang="zh-TW" sz="16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a:t>
                      </a:r>
                      <a:endParaRPr lang="zh-TW" sz="16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endParaRPr lang="zh-TW" sz="16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a:t>
                      </a:r>
                      <a:endParaRPr lang="zh-TW" sz="16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a:t>
                      </a:r>
                      <a:endParaRPr lang="zh-TW" sz="16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37597394"/>
                  </a:ext>
                </a:extLst>
              </a:tr>
              <a:tr h="558084">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Time (h)</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1-h UH (m</a:t>
                      </a:r>
                      <a:r>
                        <a:rPr lang="en-US" sz="1600" baseline="30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/s/cm)</a:t>
                      </a:r>
                      <a:endParaRPr lang="zh-TW" sz="16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S-</a:t>
                      </a:r>
                      <a:r>
                        <a:rPr lang="en-US" sz="1600" dirty="0" err="1">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Hyd</a:t>
                      </a: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 (m</a:t>
                      </a:r>
                      <a:r>
                        <a:rPr lang="en-US" sz="1600" baseline="30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/s/cm)</a:t>
                      </a:r>
                      <a:endParaRPr lang="zh-TW" sz="16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Lagged</a:t>
                      </a:r>
                      <a:endParaRPr lang="zh-TW" sz="1600">
                        <a:effectLst/>
                        <a:latin typeface="Calibri" panose="020F0502020204030204" pitchFamily="34" charset="0"/>
                        <a:ea typeface="新細明體" panose="02020500000000000000" pitchFamily="18" charset="-120"/>
                        <a:cs typeface="Arial" panose="020B0604020202020204" pitchFamily="34" charset="0"/>
                      </a:endParaRPr>
                    </a:p>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S-Hyd (m</a:t>
                      </a:r>
                      <a:r>
                        <a:rPr lang="en-US" sz="1600" baseline="300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/s/cm)</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S1-S2 (m</a:t>
                      </a:r>
                      <a:r>
                        <a:rPr lang="en-US" sz="1600" baseline="300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/s/cm)</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D'-UH (m</a:t>
                      </a:r>
                      <a:r>
                        <a:rPr lang="en-US" sz="1600" baseline="300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/s/cm)</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78789519"/>
                  </a:ext>
                </a:extLst>
              </a:tr>
              <a:tr h="223262">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6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effectLst/>
                          <a:latin typeface="New York"/>
                          <a:ea typeface="Times New Roman" panose="02020603050405020304" pitchFamily="18" charset="0"/>
                          <a:cs typeface="Times New Roman" panose="02020603050405020304" pitchFamily="18" charset="0"/>
                        </a:rPr>
                        <a:t> </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37393631"/>
                  </a:ext>
                </a:extLst>
              </a:tr>
              <a:tr h="223262">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effectLst/>
                          <a:latin typeface="New York"/>
                          <a:ea typeface="Times New Roman" panose="02020603050405020304" pitchFamily="18" charset="0"/>
                          <a:cs typeface="Times New Roman" panose="02020603050405020304" pitchFamily="18" charset="0"/>
                        </a:rPr>
                        <a:t> </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13.33333</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46591051"/>
                  </a:ext>
                </a:extLst>
              </a:tr>
              <a:tr h="223262">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130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170</a:t>
                      </a:r>
                      <a:endParaRPr lang="zh-TW" sz="16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effectLst/>
                          <a:latin typeface="New York"/>
                          <a:ea typeface="Times New Roman" panose="02020603050405020304" pitchFamily="18" charset="0"/>
                          <a:cs typeface="Times New Roman" panose="02020603050405020304" pitchFamily="18" charset="0"/>
                        </a:rPr>
                        <a:t> </a:t>
                      </a:r>
                      <a:endParaRPr lang="zh-TW" sz="16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170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56.66667</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58682216"/>
                  </a:ext>
                </a:extLst>
              </a:tr>
              <a:tr h="186028">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210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380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6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380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126.6667</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94094278"/>
                  </a:ext>
                </a:extLst>
              </a:tr>
              <a:tr h="186028">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150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530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40</a:t>
                      </a:r>
                      <a:endParaRPr lang="zh-TW" sz="16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490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163.3333</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37877451"/>
                  </a:ext>
                </a:extLst>
              </a:tr>
              <a:tr h="186028">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6</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120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650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170</a:t>
                      </a:r>
                      <a:endParaRPr lang="zh-TW" sz="16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480</a:t>
                      </a:r>
                      <a:endParaRPr lang="zh-TW" sz="16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160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06733858"/>
                  </a:ext>
                </a:extLst>
              </a:tr>
              <a:tr h="186028">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80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730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380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350</a:t>
                      </a:r>
                      <a:endParaRPr lang="zh-TW" sz="16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116.6667</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75860237"/>
                  </a:ext>
                </a:extLst>
              </a:tr>
              <a:tr h="186028">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8</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770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530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240</a:t>
                      </a:r>
                      <a:endParaRPr lang="zh-TW" sz="16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80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38190690"/>
                  </a:ext>
                </a:extLst>
              </a:tr>
              <a:tr h="186028">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9</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15</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785</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650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135</a:t>
                      </a:r>
                      <a:endParaRPr lang="zh-TW" sz="16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45</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16255984"/>
                  </a:ext>
                </a:extLst>
              </a:tr>
              <a:tr h="186028">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785</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730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55</a:t>
                      </a:r>
                      <a:endParaRPr lang="zh-TW" sz="16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18.33333</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04431747"/>
                  </a:ext>
                </a:extLst>
              </a:tr>
              <a:tr h="223262">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11</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effectLst/>
                          <a:latin typeface="New York"/>
                          <a:ea typeface="Times New Roman" panose="02020603050405020304" pitchFamily="18" charset="0"/>
                          <a:cs typeface="Times New Roman" panose="02020603050405020304" pitchFamily="18" charset="0"/>
                        </a:rPr>
                        <a:t> </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785</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770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15</a:t>
                      </a:r>
                      <a:endParaRPr lang="zh-TW" sz="16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17721537"/>
                  </a:ext>
                </a:extLst>
              </a:tr>
              <a:tr h="223262">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12</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effectLst/>
                          <a:latin typeface="New York"/>
                          <a:ea typeface="Times New Roman" panose="02020603050405020304" pitchFamily="18" charset="0"/>
                          <a:cs typeface="Times New Roman" panose="02020603050405020304" pitchFamily="18" charset="0"/>
                        </a:rPr>
                        <a:t> </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785</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785</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6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6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48414605"/>
                  </a:ext>
                </a:extLst>
              </a:tr>
              <a:tr h="223262">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13</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effectLst/>
                          <a:latin typeface="New York"/>
                          <a:ea typeface="Times New Roman" panose="02020603050405020304" pitchFamily="18" charset="0"/>
                          <a:cs typeface="Times New Roman" panose="02020603050405020304" pitchFamily="18" charset="0"/>
                        </a:rPr>
                        <a:t> </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785</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785</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6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59182869"/>
                  </a:ext>
                </a:extLst>
              </a:tr>
              <a:tr h="223262">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14</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effectLst/>
                          <a:latin typeface="New York"/>
                          <a:ea typeface="Times New Roman" panose="02020603050405020304" pitchFamily="18" charset="0"/>
                          <a:cs typeface="Times New Roman" panose="02020603050405020304" pitchFamily="18" charset="0"/>
                        </a:rPr>
                        <a:t> </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785</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785</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6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6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96614105"/>
                  </a:ext>
                </a:extLst>
              </a:tr>
            </a:tbl>
          </a:graphicData>
        </a:graphic>
      </p:graphicFrame>
      <p:pic>
        <p:nvPicPr>
          <p:cNvPr id="9" name="Picture 14"/>
          <p:cNvPicPr/>
          <p:nvPr/>
        </p:nvPicPr>
        <p:blipFill>
          <a:blip r:embed="rId2">
            <a:extLst>
              <a:ext uri="{28A0092B-C50C-407E-A947-70E740481C1C}">
                <a14:useLocalDpi xmlns:a14="http://schemas.microsoft.com/office/drawing/2010/main" val="0"/>
              </a:ext>
            </a:extLst>
          </a:blip>
          <a:srcRect/>
          <a:stretch>
            <a:fillRect/>
          </a:stretch>
        </p:blipFill>
        <p:spPr bwMode="auto">
          <a:xfrm>
            <a:off x="7160983" y="2925939"/>
            <a:ext cx="4615815" cy="2857500"/>
          </a:xfrm>
          <a:prstGeom prst="rect">
            <a:avLst/>
          </a:prstGeom>
          <a:noFill/>
          <a:ln>
            <a:noFill/>
          </a:ln>
        </p:spPr>
      </p:pic>
    </p:spTree>
    <p:extLst>
      <p:ext uri="{BB962C8B-B14F-4D97-AF65-F5344CB8AC3E}">
        <p14:creationId xmlns:p14="http://schemas.microsoft.com/office/powerpoint/2010/main" val="306875000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672" y="0"/>
            <a:ext cx="11426328" cy="1068636"/>
          </a:xfrm>
        </p:spPr>
        <p:txBody>
          <a:bodyPr>
            <a:normAutofit/>
          </a:bodyPr>
          <a:lstStyle/>
          <a:p>
            <a:r>
              <a:rPr lang="en-US" altLang="zh-TW" b="1" dirty="0"/>
              <a:t>UNIT </a:t>
            </a:r>
            <a:r>
              <a:rPr lang="en-US" altLang="zh-TW" b="1" dirty="0" smtClean="0"/>
              <a:t>HYDROGRAPHS-Example</a:t>
            </a:r>
            <a:endParaRPr lang="zh-TW" altLang="zh-TW" dirty="0"/>
          </a:p>
        </p:txBody>
      </p:sp>
      <p:sp>
        <p:nvSpPr>
          <p:cNvPr id="10" name="矩形 9"/>
          <p:cNvSpPr/>
          <p:nvPr/>
        </p:nvSpPr>
        <p:spPr>
          <a:xfrm>
            <a:off x="765672" y="607955"/>
            <a:ext cx="11774311" cy="338554"/>
          </a:xfrm>
          <a:prstGeom prst="rect">
            <a:avLst/>
          </a:prstGeom>
        </p:spPr>
        <p:txBody>
          <a:bodyPr wrap="square">
            <a:spAutoFit/>
          </a:bodyPr>
          <a:lstStyle/>
          <a:p>
            <a:pPr marL="457200" indent="-457200">
              <a:buFont typeface="+mj-lt"/>
              <a:buAutoNum type="arabicPeriod" startAt="2"/>
            </a:pPr>
            <a:r>
              <a:rPr lang="en-US" altLang="zh-TW" sz="1600" b="1" dirty="0" smtClean="0">
                <a:solidFill>
                  <a:srgbClr val="FF0000"/>
                </a:solidFill>
                <a:latin typeface="Arial" panose="020B0604020202020204" pitchFamily="34" charset="0"/>
                <a:cs typeface="Arial" panose="020B0604020202020204" pitchFamily="34" charset="0"/>
              </a:rPr>
              <a:t>Predict </a:t>
            </a:r>
            <a:r>
              <a:rPr lang="en-US" altLang="zh-TW" sz="1600" b="1" dirty="0">
                <a:solidFill>
                  <a:srgbClr val="FF0000"/>
                </a:solidFill>
                <a:latin typeface="Arial" panose="020B0604020202020204" pitchFamily="34" charset="0"/>
                <a:cs typeface="Arial" panose="020B0604020202020204" pitchFamily="34" charset="0"/>
              </a:rPr>
              <a:t>the total streamflow hydrograph that would be observed as a result of a storm whose effective rainfall.</a:t>
            </a:r>
            <a:endParaRPr lang="zh-TW" altLang="en-US" sz="1600" b="1" dirty="0">
              <a:solidFill>
                <a:srgbClr val="FF0000"/>
              </a:solidFill>
              <a:latin typeface="Arial" panose="020B0604020202020204" pitchFamily="34" charset="0"/>
              <a:cs typeface="Arial" panose="020B0604020202020204" pitchFamily="34" charset="0"/>
            </a:endParaRPr>
          </a:p>
        </p:txBody>
      </p:sp>
      <p:sp>
        <p:nvSpPr>
          <p:cNvPr id="12" name="矩形 11"/>
          <p:cNvSpPr/>
          <p:nvPr/>
        </p:nvSpPr>
        <p:spPr>
          <a:xfrm>
            <a:off x="765672" y="878775"/>
            <a:ext cx="11426328" cy="1685846"/>
          </a:xfrm>
          <a:prstGeom prst="rect">
            <a:avLst/>
          </a:prstGeom>
        </p:spPr>
        <p:txBody>
          <a:bodyPr wrap="square">
            <a:spAutoFit/>
          </a:bodyPr>
          <a:lstStyle/>
          <a:p>
            <a:pPr marL="457200" indent="-457200" algn="just">
              <a:lnSpc>
                <a:spcPct val="150000"/>
              </a:lnSpc>
              <a:spcAft>
                <a:spcPts val="0"/>
              </a:spcAft>
              <a:buFont typeface="Wingdings" panose="05000000000000000000" pitchFamily="2" charset="2"/>
              <a:buAutoNum type="circleNumWdWhitePlain" startAt="4"/>
            </a:pPr>
            <a:r>
              <a:rPr lang="en-US" altLang="zh-TW"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Determine the volume of each ERH pulse, Pm, expressed in units of equivalent </a:t>
            </a:r>
            <a:r>
              <a:rPr lang="en-US" altLang="zh-TW" sz="2400" dirty="0" smtClean="0">
                <a:solidFill>
                  <a:srgbClr val="000000"/>
                </a:solidFill>
                <a:latin typeface="Arial" panose="020B0604020202020204" pitchFamily="34" charset="0"/>
                <a:ea typeface="Times New Roman" panose="02020603050405020304" pitchFamily="18" charset="0"/>
                <a:cs typeface="Arial" panose="020B0604020202020204" pitchFamily="34" charset="0"/>
              </a:rPr>
              <a:t>depth.</a:t>
            </a:r>
          </a:p>
          <a:p>
            <a:pPr marL="457200" indent="-457200" algn="just">
              <a:lnSpc>
                <a:spcPct val="150000"/>
              </a:lnSpc>
              <a:spcAft>
                <a:spcPts val="0"/>
              </a:spcAft>
              <a:buFont typeface="Wingdings" panose="05000000000000000000" pitchFamily="2" charset="2"/>
              <a:buAutoNum type="circleNumWdWhitePlain" startAt="4"/>
            </a:pPr>
            <a:endParaRPr lang="en-US" altLang="zh-TW" sz="2400" dirty="0" smtClean="0">
              <a:solidFill>
                <a:srgbClr val="000000"/>
              </a:solidFill>
              <a:latin typeface="Arial" panose="020B0604020202020204" pitchFamily="34" charset="0"/>
              <a:ea typeface="Times New Roman" panose="02020603050405020304" pitchFamily="18" charset="0"/>
              <a:cs typeface="Arial" panose="020B0604020202020204" pitchFamily="34" charset="0"/>
            </a:endParaRPr>
          </a:p>
        </p:txBody>
      </p:sp>
      <p:graphicFrame>
        <p:nvGraphicFramePr>
          <p:cNvPr id="7" name="表格 6"/>
          <p:cNvGraphicFramePr>
            <a:graphicFrameLocks noGrp="1"/>
          </p:cNvGraphicFramePr>
          <p:nvPr>
            <p:extLst>
              <p:ext uri="{D42A27DB-BD31-4B8C-83A1-F6EECF244321}">
                <p14:modId xmlns:p14="http://schemas.microsoft.com/office/powerpoint/2010/main" val="1068770121"/>
              </p:ext>
            </p:extLst>
          </p:nvPr>
        </p:nvGraphicFramePr>
        <p:xfrm>
          <a:off x="4470397" y="3062258"/>
          <a:ext cx="3366914" cy="1956816"/>
        </p:xfrm>
        <a:graphic>
          <a:graphicData uri="http://schemas.openxmlformats.org/drawingml/2006/table">
            <a:tbl>
              <a:tblPr firstRow="1" firstCol="1" bandRow="1"/>
              <a:tblGrid>
                <a:gridCol w="1683457">
                  <a:extLst>
                    <a:ext uri="{9D8B030D-6E8A-4147-A177-3AD203B41FA5}">
                      <a16:colId xmlns:a16="http://schemas.microsoft.com/office/drawing/2014/main" val="2544930859"/>
                    </a:ext>
                  </a:extLst>
                </a:gridCol>
                <a:gridCol w="1683457">
                  <a:extLst>
                    <a:ext uri="{9D8B030D-6E8A-4147-A177-3AD203B41FA5}">
                      <a16:colId xmlns:a16="http://schemas.microsoft.com/office/drawing/2014/main" val="2510238780"/>
                    </a:ext>
                  </a:extLst>
                </a:gridCol>
              </a:tblGrid>
              <a:tr h="0">
                <a:tc>
                  <a:txBody>
                    <a:bodyPr/>
                    <a:lstStyle/>
                    <a:p>
                      <a:pPr algn="ctr">
                        <a:lnSpc>
                          <a:spcPct val="107000"/>
                        </a:lnSpc>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Time</a:t>
                      </a:r>
                      <a:endParaRPr lang="zh-TW" sz="2800" dirty="0">
                        <a:effectLst/>
                        <a:latin typeface="Calibri" panose="020F0502020204030204" pitchFamily="34" charset="0"/>
                        <a:ea typeface="新細明體" panose="02020500000000000000" pitchFamily="18" charset="-120"/>
                        <a:cs typeface="Arial" panose="020B0604020202020204" pitchFamily="34" charset="0"/>
                      </a:endParaRPr>
                    </a:p>
                    <a:p>
                      <a:pPr algn="ctr">
                        <a:lnSpc>
                          <a:spcPct val="107000"/>
                        </a:lnSpc>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(h)</a:t>
                      </a:r>
                      <a:endParaRPr lang="zh-TW" sz="28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2000" i="1"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P</a:t>
                      </a:r>
                      <a:r>
                        <a:rPr lang="en-US" sz="2000" i="1" baseline="-25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m</a:t>
                      </a:r>
                      <a:endParaRPr lang="zh-TW" sz="2800" dirty="0">
                        <a:effectLst/>
                        <a:latin typeface="Calibri" panose="020F0502020204030204" pitchFamily="34" charset="0"/>
                        <a:ea typeface="新細明體" panose="02020500000000000000" pitchFamily="18" charset="-120"/>
                        <a:cs typeface="Arial" panose="020B0604020202020204" pitchFamily="34" charset="0"/>
                      </a:endParaRPr>
                    </a:p>
                    <a:p>
                      <a:pPr algn="ctr">
                        <a:lnSpc>
                          <a:spcPct val="107000"/>
                        </a:lnSpc>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(cm)</a:t>
                      </a:r>
                      <a:endParaRPr lang="zh-TW" sz="28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37996505"/>
                  </a:ext>
                </a:extLst>
              </a:tr>
              <a:tr h="0">
                <a:tc>
                  <a:txBody>
                    <a:bodyPr/>
                    <a:lstStyle/>
                    <a:p>
                      <a:pPr algn="ctr">
                        <a:lnSpc>
                          <a:spcPct val="107000"/>
                        </a:lnSpc>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0 - 2</a:t>
                      </a:r>
                      <a:endParaRPr lang="zh-TW" sz="28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2.0</a:t>
                      </a:r>
                      <a:endParaRPr lang="zh-TW" sz="28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08217478"/>
                  </a:ext>
                </a:extLst>
              </a:tr>
              <a:tr h="0">
                <a:tc>
                  <a:txBody>
                    <a:bodyPr/>
                    <a:lstStyle/>
                    <a:p>
                      <a:pPr algn="ctr">
                        <a:lnSpc>
                          <a:spcPct val="107000"/>
                        </a:lnSpc>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2 - 4</a:t>
                      </a:r>
                      <a:endParaRPr lang="zh-TW" sz="28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3.0</a:t>
                      </a:r>
                      <a:endParaRPr lang="zh-TW" sz="280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81712500"/>
                  </a:ext>
                </a:extLst>
              </a:tr>
              <a:tr h="0">
                <a:tc>
                  <a:txBody>
                    <a:bodyPr/>
                    <a:lstStyle/>
                    <a:p>
                      <a:pPr algn="ctr">
                        <a:lnSpc>
                          <a:spcPct val="107000"/>
                        </a:lnSpc>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4 - 6</a:t>
                      </a:r>
                      <a:endParaRPr lang="zh-TW" sz="28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1.5</a:t>
                      </a:r>
                      <a:endParaRPr lang="zh-TW" sz="28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49875465"/>
                  </a:ext>
                </a:extLst>
              </a:tr>
              <a:tr h="0">
                <a:tc>
                  <a:txBody>
                    <a:bodyPr/>
                    <a:lstStyle/>
                    <a:p>
                      <a:pPr algn="ctr">
                        <a:lnSpc>
                          <a:spcPct val="107000"/>
                        </a:lnSpc>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6 - 8</a:t>
                      </a:r>
                      <a:endParaRPr lang="zh-TW" sz="28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0.5</a:t>
                      </a:r>
                      <a:endParaRPr lang="zh-TW" sz="2800" dirty="0">
                        <a:effectLst/>
                        <a:latin typeface="Calibri" panose="020F0502020204030204" pitchFamily="34" charset="0"/>
                        <a:ea typeface="新細明體" panose="02020500000000000000" pitchFamily="18" charset="-12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1607644"/>
                  </a:ext>
                </a:extLst>
              </a:tr>
            </a:tbl>
          </a:graphicData>
        </a:graphic>
      </p:graphicFrame>
    </p:spTree>
    <p:extLst>
      <p:ext uri="{BB962C8B-B14F-4D97-AF65-F5344CB8AC3E}">
        <p14:creationId xmlns:p14="http://schemas.microsoft.com/office/powerpoint/2010/main" val="199467022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672" y="0"/>
            <a:ext cx="11426328" cy="1068636"/>
          </a:xfrm>
        </p:spPr>
        <p:txBody>
          <a:bodyPr>
            <a:normAutofit/>
          </a:bodyPr>
          <a:lstStyle/>
          <a:p>
            <a:r>
              <a:rPr lang="en-US" altLang="zh-TW" b="1" dirty="0"/>
              <a:t>UNIT </a:t>
            </a:r>
            <a:r>
              <a:rPr lang="en-US" altLang="zh-TW" b="1" dirty="0" smtClean="0"/>
              <a:t>HYDROGRAPHS-Example</a:t>
            </a:r>
            <a:endParaRPr lang="zh-TW" altLang="zh-TW" dirty="0"/>
          </a:p>
        </p:txBody>
      </p:sp>
      <p:sp>
        <p:nvSpPr>
          <p:cNvPr id="10" name="矩形 9"/>
          <p:cNvSpPr/>
          <p:nvPr/>
        </p:nvSpPr>
        <p:spPr>
          <a:xfrm>
            <a:off x="765672" y="607955"/>
            <a:ext cx="11774311" cy="338554"/>
          </a:xfrm>
          <a:prstGeom prst="rect">
            <a:avLst/>
          </a:prstGeom>
        </p:spPr>
        <p:txBody>
          <a:bodyPr wrap="square">
            <a:spAutoFit/>
          </a:bodyPr>
          <a:lstStyle/>
          <a:p>
            <a:pPr marL="457200" indent="-457200">
              <a:buFont typeface="+mj-lt"/>
              <a:buAutoNum type="arabicPeriod" startAt="2"/>
            </a:pPr>
            <a:r>
              <a:rPr lang="en-US" altLang="zh-TW" sz="1600" b="1" dirty="0" smtClean="0">
                <a:solidFill>
                  <a:srgbClr val="FF0000"/>
                </a:solidFill>
                <a:latin typeface="Arial" panose="020B0604020202020204" pitchFamily="34" charset="0"/>
                <a:cs typeface="Arial" panose="020B0604020202020204" pitchFamily="34" charset="0"/>
              </a:rPr>
              <a:t>Predict </a:t>
            </a:r>
            <a:r>
              <a:rPr lang="en-US" altLang="zh-TW" sz="1600" b="1" dirty="0">
                <a:solidFill>
                  <a:srgbClr val="FF0000"/>
                </a:solidFill>
                <a:latin typeface="Arial" panose="020B0604020202020204" pitchFamily="34" charset="0"/>
                <a:cs typeface="Arial" panose="020B0604020202020204" pitchFamily="34" charset="0"/>
              </a:rPr>
              <a:t>the total streamflow hydrograph that would be observed as a result of a storm whose effective rainfall.</a:t>
            </a:r>
            <a:endParaRPr lang="zh-TW" altLang="en-US" sz="1600" b="1" dirty="0">
              <a:solidFill>
                <a:srgbClr val="FF0000"/>
              </a:solidFill>
              <a:latin typeface="Arial" panose="020B0604020202020204" pitchFamily="34" charset="0"/>
              <a:cs typeface="Arial" panose="020B0604020202020204" pitchFamily="34" charset="0"/>
            </a:endParaRPr>
          </a:p>
        </p:txBody>
      </p:sp>
      <p:sp>
        <p:nvSpPr>
          <p:cNvPr id="12" name="矩形 11"/>
          <p:cNvSpPr/>
          <p:nvPr/>
        </p:nvSpPr>
        <p:spPr>
          <a:xfrm>
            <a:off x="765672" y="878775"/>
            <a:ext cx="11426328" cy="577850"/>
          </a:xfrm>
          <a:prstGeom prst="rect">
            <a:avLst/>
          </a:prstGeom>
        </p:spPr>
        <p:txBody>
          <a:bodyPr wrap="square">
            <a:spAutoFit/>
          </a:bodyPr>
          <a:lstStyle/>
          <a:p>
            <a:pPr marL="457200" indent="-457200" algn="just">
              <a:lnSpc>
                <a:spcPct val="150000"/>
              </a:lnSpc>
              <a:spcAft>
                <a:spcPts val="0"/>
              </a:spcAft>
              <a:buFont typeface="Wingdings" panose="05000000000000000000" pitchFamily="2" charset="2"/>
              <a:buAutoNum type="circleNumWdWhitePlain" startAt="5"/>
            </a:pPr>
            <a:r>
              <a:rPr lang="en-US" altLang="zh-TW" sz="2400" dirty="0" smtClean="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altLang="zh-TW"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Use superposition and proportionality </a:t>
            </a:r>
            <a:r>
              <a:rPr lang="en-US" altLang="zh-TW" sz="2400" dirty="0" smtClean="0">
                <a:solidFill>
                  <a:srgbClr val="000000"/>
                </a:solidFill>
                <a:latin typeface="Arial" panose="020B0604020202020204" pitchFamily="34" charset="0"/>
                <a:ea typeface="Times New Roman" panose="02020603050405020304" pitchFamily="18" charset="0"/>
                <a:cs typeface="Arial" panose="020B0604020202020204" pitchFamily="34" charset="0"/>
              </a:rPr>
              <a:t>principles</a:t>
            </a:r>
            <a:endParaRPr lang="zh-TW" altLang="zh-TW" sz="2400"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p:txBody>
      </p:sp>
      <p:sp>
        <p:nvSpPr>
          <p:cNvPr id="4" name="矩形 3"/>
          <p:cNvSpPr/>
          <p:nvPr/>
        </p:nvSpPr>
        <p:spPr>
          <a:xfrm>
            <a:off x="727572" y="1263256"/>
            <a:ext cx="4669928" cy="5655394"/>
          </a:xfrm>
          <a:prstGeom prst="rect">
            <a:avLst/>
          </a:prstGeom>
        </p:spPr>
        <p:txBody>
          <a:bodyPr wrap="square">
            <a:spAutoFit/>
          </a:bodyPr>
          <a:lstStyle/>
          <a:p>
            <a:pPr marL="342900" indent="-342900" algn="just">
              <a:lnSpc>
                <a:spcPct val="150000"/>
              </a:lnSpc>
              <a:spcAft>
                <a:spcPts val="0"/>
              </a:spcAft>
              <a:buFont typeface="+mj-lt"/>
              <a:buAutoNum type="alphaLcPeriod"/>
            </a:pPr>
            <a:r>
              <a:rPr lang="en-US" altLang="zh-TW" b="1"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rPr>
              <a:t>Columns </a:t>
            </a:r>
            <a:r>
              <a:rPr lang="en-US" altLang="zh-TW" b="1"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2 </a:t>
            </a:r>
            <a:r>
              <a:rPr lang="en-US" altLang="zh-TW" b="1"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rPr>
              <a:t>– 4</a:t>
            </a:r>
            <a:r>
              <a:rPr lang="zh-TW" altLang="en-US" b="1"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rPr>
              <a:t>：</a:t>
            </a:r>
            <a:endParaRPr lang="en-US" altLang="zh-TW" b="1"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endParaRPr>
          </a:p>
          <a:p>
            <a:pPr lvl="1" algn="just">
              <a:lnSpc>
                <a:spcPct val="150000"/>
              </a:lnSpc>
            </a:pPr>
            <a:r>
              <a:rPr lang="en-US" altLang="zh-TW" sz="1700"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rPr>
              <a:t>Apply </a:t>
            </a:r>
            <a:r>
              <a:rPr lang="en-US" altLang="zh-TW" sz="1700"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the proportionality principle to scale the UH by the actual volume of the corresponding rectangular pulse, </a:t>
            </a:r>
            <a:r>
              <a:rPr lang="en-US" altLang="zh-TW" sz="1700" i="1"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P</a:t>
            </a:r>
            <a:r>
              <a:rPr lang="en-US" altLang="zh-TW" sz="1700" i="1" baseline="-25000"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m</a:t>
            </a:r>
            <a:r>
              <a:rPr lang="en-US" altLang="zh-TW" sz="1700"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 Observe that the resulting hydrographs are lagged so that their origins coincide with the time of occurrence of the corresponding rainfall pulse</a:t>
            </a:r>
            <a:r>
              <a:rPr lang="en-US" altLang="zh-TW" sz="1700"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rPr>
              <a:t>.</a:t>
            </a:r>
            <a:r>
              <a:rPr lang="en-US" altLang="zh-TW" sz="1700"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 </a:t>
            </a:r>
            <a:endParaRPr lang="zh-TW" altLang="zh-TW" sz="1700" dirty="0">
              <a:latin typeface="Calibri" panose="020F0502020204030204" pitchFamily="34" charset="0"/>
              <a:ea typeface="新細明體" panose="02020500000000000000" pitchFamily="18" charset="-120"/>
              <a:cs typeface="Arial" panose="020B0604020202020204" pitchFamily="34" charset="0"/>
            </a:endParaRPr>
          </a:p>
          <a:p>
            <a:pPr marL="342900" indent="-342900" algn="just">
              <a:lnSpc>
                <a:spcPct val="150000"/>
              </a:lnSpc>
              <a:spcAft>
                <a:spcPts val="0"/>
              </a:spcAft>
              <a:buFont typeface="+mj-lt"/>
              <a:buAutoNum type="alphaLcPeriod"/>
            </a:pPr>
            <a:r>
              <a:rPr lang="en-US" altLang="zh-TW" b="1"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rPr>
              <a:t>Column 5</a:t>
            </a:r>
            <a:r>
              <a:rPr lang="zh-TW" altLang="en-US" b="1"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rPr>
              <a:t>：</a:t>
            </a:r>
            <a:endParaRPr lang="en-US" altLang="zh-TW" b="1"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endParaRPr>
          </a:p>
          <a:p>
            <a:pPr lvl="1" algn="just">
              <a:lnSpc>
                <a:spcPct val="150000"/>
              </a:lnSpc>
            </a:pPr>
            <a:r>
              <a:rPr lang="en-US" altLang="zh-TW" sz="1700"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rPr>
              <a:t>Apply </a:t>
            </a:r>
            <a:r>
              <a:rPr lang="en-US" altLang="zh-TW" sz="1700"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the superposition principle to obtain the DRH by summing up Columns 2 - 4</a:t>
            </a:r>
            <a:r>
              <a:rPr lang="en-US" altLang="zh-TW" sz="1700"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rPr>
              <a:t>.</a:t>
            </a:r>
            <a:endParaRPr lang="zh-TW" altLang="zh-TW" sz="1700" dirty="0">
              <a:latin typeface="Calibri" panose="020F0502020204030204" pitchFamily="34" charset="0"/>
              <a:ea typeface="新細明體" panose="02020500000000000000" pitchFamily="18" charset="-120"/>
              <a:cs typeface="Arial" panose="020B0604020202020204" pitchFamily="34" charset="0"/>
            </a:endParaRPr>
          </a:p>
          <a:p>
            <a:pPr marL="342900" indent="-342900" algn="just">
              <a:lnSpc>
                <a:spcPct val="150000"/>
              </a:lnSpc>
              <a:spcAft>
                <a:spcPts val="0"/>
              </a:spcAft>
              <a:buFont typeface="+mj-lt"/>
              <a:buAutoNum type="alphaLcPeriod"/>
            </a:pPr>
            <a:r>
              <a:rPr lang="en-US" altLang="zh-TW" b="1"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rPr>
              <a:t>Column 6</a:t>
            </a:r>
            <a:r>
              <a:rPr lang="zh-TW" altLang="en-US" b="1"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rPr>
              <a:t>：</a:t>
            </a:r>
            <a:endParaRPr lang="en-US" altLang="zh-TW" b="1"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endParaRPr>
          </a:p>
          <a:p>
            <a:pPr lvl="1" algn="just">
              <a:lnSpc>
                <a:spcPct val="150000"/>
              </a:lnSpc>
            </a:pPr>
            <a:r>
              <a:rPr lang="en-US" altLang="zh-TW" sz="1700" dirty="0" smtClean="0">
                <a:solidFill>
                  <a:srgbClr val="000000"/>
                </a:solidFill>
                <a:latin typeface="Times New Roman" panose="02020603050405020304" pitchFamily="18" charset="0"/>
                <a:ea typeface="Times New Roman" panose="02020603050405020304" pitchFamily="18" charset="0"/>
                <a:cs typeface="Arial" panose="020B0604020202020204" pitchFamily="34" charset="0"/>
              </a:rPr>
              <a:t>Add </a:t>
            </a:r>
            <a:r>
              <a:rPr lang="en-US" altLang="zh-TW" sz="1700"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back the </a:t>
            </a:r>
            <a:r>
              <a:rPr lang="en-US" altLang="zh-TW" sz="1700" dirty="0" err="1">
                <a:solidFill>
                  <a:srgbClr val="000000"/>
                </a:solidFill>
                <a:latin typeface="Times New Roman" panose="02020603050405020304" pitchFamily="18" charset="0"/>
                <a:ea typeface="Times New Roman" panose="02020603050405020304" pitchFamily="18" charset="0"/>
                <a:cs typeface="Arial" panose="020B0604020202020204" pitchFamily="34" charset="0"/>
              </a:rPr>
              <a:t>baseflow</a:t>
            </a:r>
            <a:r>
              <a:rPr lang="en-US" altLang="zh-TW" sz="1700"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 in order to obtain the Total Streamflow Hydrograph.</a:t>
            </a:r>
            <a:endParaRPr lang="zh-TW" altLang="zh-TW" sz="1700" dirty="0">
              <a:effectLst/>
              <a:latin typeface="Calibri" panose="020F0502020204030204" pitchFamily="34" charset="0"/>
              <a:ea typeface="新細明體" panose="02020500000000000000" pitchFamily="18" charset="-120"/>
              <a:cs typeface="Arial" panose="020B0604020202020204" pitchFamily="34"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1661215536"/>
              </p:ext>
            </p:extLst>
          </p:nvPr>
        </p:nvGraphicFramePr>
        <p:xfrm>
          <a:off x="5435600" y="1554464"/>
          <a:ext cx="6578600" cy="5136642"/>
        </p:xfrm>
        <a:graphic>
          <a:graphicData uri="http://schemas.openxmlformats.org/drawingml/2006/table">
            <a:tbl>
              <a:tblPr firstRow="1" firstCol="1" bandRow="1"/>
              <a:tblGrid>
                <a:gridCol w="527476">
                  <a:extLst>
                    <a:ext uri="{9D8B030D-6E8A-4147-A177-3AD203B41FA5}">
                      <a16:colId xmlns:a16="http://schemas.microsoft.com/office/drawing/2014/main" val="2010210836"/>
                    </a:ext>
                  </a:extLst>
                </a:gridCol>
                <a:gridCol w="1069904">
                  <a:extLst>
                    <a:ext uri="{9D8B030D-6E8A-4147-A177-3AD203B41FA5}">
                      <a16:colId xmlns:a16="http://schemas.microsoft.com/office/drawing/2014/main" val="3463142026"/>
                    </a:ext>
                  </a:extLst>
                </a:gridCol>
                <a:gridCol w="1069904">
                  <a:extLst>
                    <a:ext uri="{9D8B030D-6E8A-4147-A177-3AD203B41FA5}">
                      <a16:colId xmlns:a16="http://schemas.microsoft.com/office/drawing/2014/main" val="2239860596"/>
                    </a:ext>
                  </a:extLst>
                </a:gridCol>
                <a:gridCol w="1069904">
                  <a:extLst>
                    <a:ext uri="{9D8B030D-6E8A-4147-A177-3AD203B41FA5}">
                      <a16:colId xmlns:a16="http://schemas.microsoft.com/office/drawing/2014/main" val="1176225208"/>
                    </a:ext>
                  </a:extLst>
                </a:gridCol>
                <a:gridCol w="1069904">
                  <a:extLst>
                    <a:ext uri="{9D8B030D-6E8A-4147-A177-3AD203B41FA5}">
                      <a16:colId xmlns:a16="http://schemas.microsoft.com/office/drawing/2014/main" val="1392460471"/>
                    </a:ext>
                  </a:extLst>
                </a:gridCol>
                <a:gridCol w="869808">
                  <a:extLst>
                    <a:ext uri="{9D8B030D-6E8A-4147-A177-3AD203B41FA5}">
                      <a16:colId xmlns:a16="http://schemas.microsoft.com/office/drawing/2014/main" val="80593838"/>
                    </a:ext>
                  </a:extLst>
                </a:gridCol>
                <a:gridCol w="901700">
                  <a:extLst>
                    <a:ext uri="{9D8B030D-6E8A-4147-A177-3AD203B41FA5}">
                      <a16:colId xmlns:a16="http://schemas.microsoft.com/office/drawing/2014/main" val="2429948480"/>
                    </a:ext>
                  </a:extLst>
                </a:gridCol>
              </a:tblGrid>
              <a:tr h="182113">
                <a:tc>
                  <a:txBody>
                    <a:bodyPr/>
                    <a:lstStyle/>
                    <a:p>
                      <a:pPr algn="ctr">
                        <a:lnSpc>
                          <a:spcPct val="107000"/>
                        </a:lnSpc>
                        <a:spcAft>
                          <a:spcPts val="0"/>
                        </a:spcAft>
                      </a:pPr>
                      <a:r>
                        <a:rPr lang="en-US" sz="1500" dirty="0">
                          <a:effectLst/>
                          <a:latin typeface="New York"/>
                          <a:ea typeface="Times New Roman" panose="02020603050405020304" pitchFamily="18" charset="0"/>
                          <a:cs typeface="Times New Roman" panose="02020603050405020304" pitchFamily="18" charset="0"/>
                        </a:rPr>
                        <a:t> </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6</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extLst>
                  <a:ext uri="{0D108BD9-81ED-4DB2-BD59-A6C34878D82A}">
                    <a16:rowId xmlns:a16="http://schemas.microsoft.com/office/drawing/2014/main" val="364303790"/>
                  </a:ext>
                </a:extLst>
              </a:tr>
              <a:tr h="303482">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Time(h)</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UH (m</a:t>
                      </a:r>
                      <a:r>
                        <a:rPr lang="en-US" sz="1500" baseline="30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/s/cm)</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50000"/>
                        <a:lumOff val="50000"/>
                      </a:schemeClr>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P</a:t>
                      </a:r>
                      <a:r>
                        <a:rPr lang="en-US" sz="1500" baseline="-25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a:t>
                      </a: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*UH (m</a:t>
                      </a:r>
                      <a:r>
                        <a:rPr lang="en-US" sz="1500" baseline="30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/s)</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P</a:t>
                      </a:r>
                      <a:r>
                        <a:rPr lang="en-US" sz="1500" baseline="-25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a:t>
                      </a: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*UH (m</a:t>
                      </a:r>
                      <a:r>
                        <a:rPr lang="en-US" sz="1500" baseline="30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/s)</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P</a:t>
                      </a:r>
                      <a:r>
                        <a:rPr lang="en-US" sz="1500" baseline="-25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*UH (m</a:t>
                      </a:r>
                      <a:r>
                        <a:rPr lang="en-US" sz="1500" baseline="30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/s)</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DRH (m</a:t>
                      </a:r>
                      <a:r>
                        <a:rPr lang="en-US" sz="1500" baseline="30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/s)</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Total (m</a:t>
                      </a:r>
                      <a:r>
                        <a:rPr lang="en-US" sz="1500" baseline="30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/s)</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1522527615"/>
                  </a:ext>
                </a:extLst>
              </a:tr>
              <a:tr h="182113">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150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84271557"/>
                  </a:ext>
                </a:extLst>
              </a:tr>
              <a:tr h="182113">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13.33333</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190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60785745"/>
                  </a:ext>
                </a:extLst>
              </a:tr>
              <a:tr h="182113">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56.66667</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170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170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320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35683488"/>
                  </a:ext>
                </a:extLst>
              </a:tr>
              <a:tr h="182113">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126.6667</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380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380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530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07138013"/>
                  </a:ext>
                </a:extLst>
              </a:tr>
              <a:tr h="182113">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163.3333</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490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80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570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720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46996904"/>
                  </a:ext>
                </a:extLst>
              </a:tr>
              <a:tr h="182113">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6</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160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480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340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820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970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64442390"/>
                  </a:ext>
                </a:extLst>
              </a:tr>
              <a:tr h="151741">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116.6667</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350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760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1110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1260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69490401"/>
                  </a:ext>
                </a:extLst>
              </a:tr>
              <a:tr h="151741">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8</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80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240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980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60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1280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1430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10952576"/>
                  </a:ext>
                </a:extLst>
              </a:tr>
              <a:tr h="151741">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9</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135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960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255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1350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1500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52576123"/>
                  </a:ext>
                </a:extLst>
              </a:tr>
              <a:tr h="151741">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18.33333</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700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570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1325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1475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24386384"/>
                  </a:ext>
                </a:extLst>
              </a:tr>
              <a:tr h="151741">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11</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480</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735</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1230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1380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3164997"/>
                  </a:ext>
                </a:extLst>
              </a:tr>
              <a:tr h="151741">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12</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270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720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990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1140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81931006"/>
                  </a:ext>
                </a:extLst>
              </a:tr>
              <a:tr h="182113">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13</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110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525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635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785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6732735"/>
                  </a:ext>
                </a:extLst>
              </a:tr>
              <a:tr h="182113">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14</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360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390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540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64937455"/>
                  </a:ext>
                </a:extLst>
              </a:tr>
              <a:tr h="182113">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202.5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202.5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352.5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69448100"/>
                  </a:ext>
                </a:extLst>
              </a:tr>
              <a:tr h="182113">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16</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82.5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82.5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232.5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59015721"/>
                  </a:ext>
                </a:extLst>
              </a:tr>
              <a:tr h="182113">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17</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22.5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22.5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172.5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28134567"/>
                  </a:ext>
                </a:extLst>
              </a:tr>
              <a:tr h="182113">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18</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150</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08595634"/>
                  </a:ext>
                </a:extLst>
              </a:tr>
            </a:tbl>
          </a:graphicData>
        </a:graphic>
      </p:graphicFrame>
    </p:spTree>
    <p:extLst>
      <p:ext uri="{BB962C8B-B14F-4D97-AF65-F5344CB8AC3E}">
        <p14:creationId xmlns:p14="http://schemas.microsoft.com/office/powerpoint/2010/main" val="35915597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65672" y="0"/>
            <a:ext cx="11426328" cy="1068636"/>
          </a:xfrm>
        </p:spPr>
        <p:txBody>
          <a:bodyPr>
            <a:normAutofit/>
          </a:bodyPr>
          <a:lstStyle/>
          <a:p>
            <a:r>
              <a:rPr lang="en-US" altLang="zh-TW" b="1" dirty="0"/>
              <a:t>UNIT </a:t>
            </a:r>
            <a:r>
              <a:rPr lang="en-US" altLang="zh-TW" b="1" dirty="0" smtClean="0"/>
              <a:t>HYDROGRAPHS-Example</a:t>
            </a:r>
            <a:endParaRPr lang="zh-TW" altLang="zh-TW" dirty="0"/>
          </a:p>
        </p:txBody>
      </p:sp>
      <p:sp>
        <p:nvSpPr>
          <p:cNvPr id="10" name="矩形 9"/>
          <p:cNvSpPr/>
          <p:nvPr/>
        </p:nvSpPr>
        <p:spPr>
          <a:xfrm>
            <a:off x="765672" y="607955"/>
            <a:ext cx="11774311" cy="338554"/>
          </a:xfrm>
          <a:prstGeom prst="rect">
            <a:avLst/>
          </a:prstGeom>
        </p:spPr>
        <p:txBody>
          <a:bodyPr wrap="square">
            <a:spAutoFit/>
          </a:bodyPr>
          <a:lstStyle/>
          <a:p>
            <a:pPr marL="457200" indent="-457200">
              <a:buFont typeface="+mj-lt"/>
              <a:buAutoNum type="arabicPeriod" startAt="2"/>
            </a:pPr>
            <a:r>
              <a:rPr lang="en-US" altLang="zh-TW" sz="1600" b="1" dirty="0" smtClean="0">
                <a:solidFill>
                  <a:srgbClr val="FF0000"/>
                </a:solidFill>
                <a:latin typeface="Arial" panose="020B0604020202020204" pitchFamily="34" charset="0"/>
                <a:cs typeface="Arial" panose="020B0604020202020204" pitchFamily="34" charset="0"/>
              </a:rPr>
              <a:t>Predict </a:t>
            </a:r>
            <a:r>
              <a:rPr lang="en-US" altLang="zh-TW" sz="1600" b="1" dirty="0">
                <a:solidFill>
                  <a:srgbClr val="FF0000"/>
                </a:solidFill>
                <a:latin typeface="Arial" panose="020B0604020202020204" pitchFamily="34" charset="0"/>
                <a:cs typeface="Arial" panose="020B0604020202020204" pitchFamily="34" charset="0"/>
              </a:rPr>
              <a:t>the total streamflow hydrograph that would be observed as a result of a storm whose effective rainfall.</a:t>
            </a:r>
            <a:endParaRPr lang="zh-TW" altLang="en-US" sz="1600" b="1" dirty="0">
              <a:solidFill>
                <a:srgbClr val="FF0000"/>
              </a:solidFill>
              <a:latin typeface="Arial" panose="020B0604020202020204" pitchFamily="34" charset="0"/>
              <a:cs typeface="Arial" panose="020B0604020202020204" pitchFamily="34" charset="0"/>
            </a:endParaRPr>
          </a:p>
        </p:txBody>
      </p:sp>
      <p:sp>
        <p:nvSpPr>
          <p:cNvPr id="12" name="矩形 11"/>
          <p:cNvSpPr/>
          <p:nvPr/>
        </p:nvSpPr>
        <p:spPr>
          <a:xfrm>
            <a:off x="765672" y="878775"/>
            <a:ext cx="11426328" cy="577850"/>
          </a:xfrm>
          <a:prstGeom prst="rect">
            <a:avLst/>
          </a:prstGeom>
        </p:spPr>
        <p:txBody>
          <a:bodyPr wrap="square">
            <a:spAutoFit/>
          </a:bodyPr>
          <a:lstStyle/>
          <a:p>
            <a:pPr marL="457200" indent="-457200" algn="just">
              <a:lnSpc>
                <a:spcPct val="150000"/>
              </a:lnSpc>
              <a:spcAft>
                <a:spcPts val="0"/>
              </a:spcAft>
              <a:buFont typeface="Wingdings" panose="05000000000000000000" pitchFamily="2" charset="2"/>
              <a:buAutoNum type="circleNumWdWhitePlain" startAt="5"/>
            </a:pPr>
            <a:r>
              <a:rPr lang="en-US" altLang="zh-TW" sz="2400" dirty="0" smtClean="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US" altLang="zh-TW"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Use superposition and proportionality </a:t>
            </a:r>
            <a:r>
              <a:rPr lang="en-US" altLang="zh-TW" sz="2400" dirty="0" smtClean="0">
                <a:solidFill>
                  <a:srgbClr val="000000"/>
                </a:solidFill>
                <a:latin typeface="Arial" panose="020B0604020202020204" pitchFamily="34" charset="0"/>
                <a:ea typeface="Times New Roman" panose="02020603050405020304" pitchFamily="18" charset="0"/>
                <a:cs typeface="Arial" panose="020B0604020202020204" pitchFamily="34" charset="0"/>
              </a:rPr>
              <a:t>principles</a:t>
            </a:r>
            <a:endParaRPr lang="zh-TW" altLang="zh-TW" sz="2400"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2861991749"/>
              </p:ext>
            </p:extLst>
          </p:nvPr>
        </p:nvGraphicFramePr>
        <p:xfrm>
          <a:off x="765672" y="1479069"/>
          <a:ext cx="7121028" cy="5136642"/>
        </p:xfrm>
        <a:graphic>
          <a:graphicData uri="http://schemas.openxmlformats.org/drawingml/2006/table">
            <a:tbl>
              <a:tblPr firstRow="1" firstCol="1" bandRow="1"/>
              <a:tblGrid>
                <a:gridCol w="1069904">
                  <a:extLst>
                    <a:ext uri="{9D8B030D-6E8A-4147-A177-3AD203B41FA5}">
                      <a16:colId xmlns:a16="http://schemas.microsoft.com/office/drawing/2014/main" val="2010210836"/>
                    </a:ext>
                  </a:extLst>
                </a:gridCol>
                <a:gridCol w="1069904">
                  <a:extLst>
                    <a:ext uri="{9D8B030D-6E8A-4147-A177-3AD203B41FA5}">
                      <a16:colId xmlns:a16="http://schemas.microsoft.com/office/drawing/2014/main" val="3463142026"/>
                    </a:ext>
                  </a:extLst>
                </a:gridCol>
                <a:gridCol w="1069904">
                  <a:extLst>
                    <a:ext uri="{9D8B030D-6E8A-4147-A177-3AD203B41FA5}">
                      <a16:colId xmlns:a16="http://schemas.microsoft.com/office/drawing/2014/main" val="2239860596"/>
                    </a:ext>
                  </a:extLst>
                </a:gridCol>
                <a:gridCol w="1069904">
                  <a:extLst>
                    <a:ext uri="{9D8B030D-6E8A-4147-A177-3AD203B41FA5}">
                      <a16:colId xmlns:a16="http://schemas.microsoft.com/office/drawing/2014/main" val="1176225208"/>
                    </a:ext>
                  </a:extLst>
                </a:gridCol>
                <a:gridCol w="1069904">
                  <a:extLst>
                    <a:ext uri="{9D8B030D-6E8A-4147-A177-3AD203B41FA5}">
                      <a16:colId xmlns:a16="http://schemas.microsoft.com/office/drawing/2014/main" val="1392460471"/>
                    </a:ext>
                  </a:extLst>
                </a:gridCol>
                <a:gridCol w="869808">
                  <a:extLst>
                    <a:ext uri="{9D8B030D-6E8A-4147-A177-3AD203B41FA5}">
                      <a16:colId xmlns:a16="http://schemas.microsoft.com/office/drawing/2014/main" val="80593838"/>
                    </a:ext>
                  </a:extLst>
                </a:gridCol>
                <a:gridCol w="901700">
                  <a:extLst>
                    <a:ext uri="{9D8B030D-6E8A-4147-A177-3AD203B41FA5}">
                      <a16:colId xmlns:a16="http://schemas.microsoft.com/office/drawing/2014/main" val="2429948480"/>
                    </a:ext>
                  </a:extLst>
                </a:gridCol>
              </a:tblGrid>
              <a:tr h="182113">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6</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extLst>
                  <a:ext uri="{0D108BD9-81ED-4DB2-BD59-A6C34878D82A}">
                    <a16:rowId xmlns:a16="http://schemas.microsoft.com/office/drawing/2014/main" val="364303790"/>
                  </a:ext>
                </a:extLst>
              </a:tr>
              <a:tr h="303482">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Time(h)</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UH (m</a:t>
                      </a:r>
                      <a:r>
                        <a:rPr lang="en-US" sz="1500" baseline="30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/s/cm)</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50000"/>
                        <a:lumOff val="50000"/>
                      </a:schemeClr>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P</a:t>
                      </a:r>
                      <a:r>
                        <a:rPr lang="en-US" sz="1500" baseline="-25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a:t>
                      </a: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*UH (m</a:t>
                      </a:r>
                      <a:r>
                        <a:rPr lang="en-US" sz="1500" baseline="30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/s)</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P</a:t>
                      </a:r>
                      <a:r>
                        <a:rPr lang="en-US" sz="1500" baseline="-25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a:t>
                      </a: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*UH (m</a:t>
                      </a:r>
                      <a:r>
                        <a:rPr lang="en-US" sz="1500" baseline="30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/s)</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P</a:t>
                      </a:r>
                      <a:r>
                        <a:rPr lang="en-US" sz="1500" baseline="-25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*UH (m</a:t>
                      </a:r>
                      <a:r>
                        <a:rPr lang="en-US" sz="1500" baseline="30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/s)</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DRH (m</a:t>
                      </a:r>
                      <a:r>
                        <a:rPr lang="en-US" sz="1500" baseline="30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/s)</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Total (m</a:t>
                      </a:r>
                      <a:r>
                        <a:rPr lang="en-US" sz="1500" baseline="30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/s)</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1522527615"/>
                  </a:ext>
                </a:extLst>
              </a:tr>
              <a:tr h="182113">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150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84271557"/>
                  </a:ext>
                </a:extLst>
              </a:tr>
              <a:tr h="182113">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13.33333</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190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60785745"/>
                  </a:ext>
                </a:extLst>
              </a:tr>
              <a:tr h="182113">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56.66667</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170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170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320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35683488"/>
                  </a:ext>
                </a:extLst>
              </a:tr>
              <a:tr h="182113">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126.6667</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380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380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530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07138013"/>
                  </a:ext>
                </a:extLst>
              </a:tr>
              <a:tr h="182113">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163.3333</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490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80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570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720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46996904"/>
                  </a:ext>
                </a:extLst>
              </a:tr>
              <a:tr h="182113">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6</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160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480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340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820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970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64442390"/>
                  </a:ext>
                </a:extLst>
              </a:tr>
              <a:tr h="151741">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116.6667</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350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760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1110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1260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69490401"/>
                  </a:ext>
                </a:extLst>
              </a:tr>
              <a:tr h="151741">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8</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80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240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980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60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1280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1430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10952576"/>
                  </a:ext>
                </a:extLst>
              </a:tr>
              <a:tr h="151741">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9</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135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960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255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1350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1500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52576123"/>
                  </a:ext>
                </a:extLst>
              </a:tr>
              <a:tr h="151741">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18.33333</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700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570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1325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1475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24386384"/>
                  </a:ext>
                </a:extLst>
              </a:tr>
              <a:tr h="151741">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11</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480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735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1230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1380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3164997"/>
                  </a:ext>
                </a:extLst>
              </a:tr>
              <a:tr h="151741">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12</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270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720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990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1140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81931006"/>
                  </a:ext>
                </a:extLst>
              </a:tr>
              <a:tr h="182113">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13</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110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525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635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785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6732735"/>
                  </a:ext>
                </a:extLst>
              </a:tr>
              <a:tr h="182113">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14</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360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390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540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64937455"/>
                  </a:ext>
                </a:extLst>
              </a:tr>
              <a:tr h="182113">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202.5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202.5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352.5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69448100"/>
                  </a:ext>
                </a:extLst>
              </a:tr>
              <a:tr h="182113">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16</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82.5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82.5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232.5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59015721"/>
                  </a:ext>
                </a:extLst>
              </a:tr>
              <a:tr h="182113">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17</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22.5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22.5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172.5</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28134567"/>
                  </a:ext>
                </a:extLst>
              </a:tr>
              <a:tr h="182113">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18</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effectLst/>
                          <a:latin typeface="New York"/>
                          <a:ea typeface="Times New Roman" panose="02020603050405020304" pitchFamily="18" charset="0"/>
                          <a:cs typeface="Times New Roman" panose="02020603050405020304" pitchFamily="18" charset="0"/>
                        </a:rPr>
                        <a:t> </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50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0</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5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150</a:t>
                      </a:r>
                      <a:endParaRPr lang="zh-TW" sz="1500" dirty="0">
                        <a:effectLst/>
                        <a:latin typeface="Calibri" panose="020F0502020204030204" pitchFamily="34" charset="0"/>
                        <a:ea typeface="新細明體" panose="02020500000000000000" pitchFamily="18" charset="-120"/>
                        <a:cs typeface="Arial" panose="020B0604020202020204" pitchFamily="34" charset="0"/>
                      </a:endParaRPr>
                    </a:p>
                  </a:txBody>
                  <a:tcPr marL="63816" marR="638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08595634"/>
                  </a:ext>
                </a:extLst>
              </a:tr>
            </a:tbl>
          </a:graphicData>
        </a:graphic>
      </p:graphicFrame>
      <p:pic>
        <p:nvPicPr>
          <p:cNvPr id="8" name="Picture 13"/>
          <p:cNvPicPr/>
          <p:nvPr/>
        </p:nvPicPr>
        <p:blipFill>
          <a:blip r:embed="rId2">
            <a:extLst>
              <a:ext uri="{28A0092B-C50C-407E-A947-70E740481C1C}">
                <a14:useLocalDpi xmlns:a14="http://schemas.microsoft.com/office/drawing/2010/main" val="0"/>
              </a:ext>
            </a:extLst>
          </a:blip>
          <a:srcRect/>
          <a:stretch>
            <a:fillRect/>
          </a:stretch>
        </p:blipFill>
        <p:spPr bwMode="auto">
          <a:xfrm>
            <a:off x="8026400" y="2618640"/>
            <a:ext cx="4165600" cy="2639160"/>
          </a:xfrm>
          <a:prstGeom prst="rect">
            <a:avLst/>
          </a:prstGeom>
          <a:noFill/>
          <a:ln>
            <a:noFill/>
          </a:ln>
        </p:spPr>
      </p:pic>
    </p:spTree>
    <p:extLst>
      <p:ext uri="{BB962C8B-B14F-4D97-AF65-F5344CB8AC3E}">
        <p14:creationId xmlns:p14="http://schemas.microsoft.com/office/powerpoint/2010/main" val="73468911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065662" y="2889174"/>
            <a:ext cx="9601200" cy="1485900"/>
          </a:xfrm>
        </p:spPr>
        <p:txBody>
          <a:bodyPr>
            <a:noAutofit/>
          </a:bodyPr>
          <a:lstStyle/>
          <a:p>
            <a:r>
              <a:rPr lang="en-US" altLang="zh-TW" sz="6600" b="1" dirty="0"/>
              <a:t>GIS Create</a:t>
            </a:r>
            <a:r>
              <a:rPr lang="en-US" altLang="zh-TW" sz="6600" dirty="0"/>
              <a:t> </a:t>
            </a:r>
            <a:r>
              <a:rPr lang="en-US" altLang="zh-TW" sz="6600" b="1" dirty="0" smtClean="0"/>
              <a:t>Watershed</a:t>
            </a:r>
            <a:endParaRPr lang="zh-TW" altLang="en-US" sz="6600" dirty="0"/>
          </a:p>
        </p:txBody>
      </p:sp>
    </p:spTree>
    <p:extLst>
      <p:ext uri="{BB962C8B-B14F-4D97-AF65-F5344CB8AC3E}">
        <p14:creationId xmlns:p14="http://schemas.microsoft.com/office/powerpoint/2010/main" val="19063668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noChangeArrowheads="1"/>
          </p:cNvPicPr>
          <p:nvPr/>
        </p:nvPicPr>
        <p:blipFill rotWithShape="1">
          <a:blip r:embed="rId2">
            <a:extLst>
              <a:ext uri="{28A0092B-C50C-407E-A947-70E740481C1C}">
                <a14:useLocalDpi xmlns:a14="http://schemas.microsoft.com/office/drawing/2010/main" val="0"/>
              </a:ext>
            </a:extLst>
          </a:blip>
          <a:srcRect l="25997" t="33350" r="40849" b="25981"/>
          <a:stretch/>
        </p:blipFill>
        <p:spPr bwMode="auto">
          <a:xfrm>
            <a:off x="2495600" y="764705"/>
            <a:ext cx="7488832" cy="5741437"/>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51602891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9" name="Picture 5"/>
          <p:cNvPicPr>
            <a:picLocks noChangeAspect="1" noChangeArrowheads="1"/>
          </p:cNvPicPr>
          <p:nvPr/>
        </p:nvPicPr>
        <p:blipFill rotWithShape="1">
          <a:blip r:embed="rId2">
            <a:extLst>
              <a:ext uri="{28A0092B-C50C-407E-A947-70E740481C1C}">
                <a14:useLocalDpi xmlns:a14="http://schemas.microsoft.com/office/drawing/2010/main" val="0"/>
              </a:ext>
            </a:extLst>
          </a:blip>
          <a:srcRect l="66466" t="15713" r="13219" b="18674"/>
          <a:stretch/>
        </p:blipFill>
        <p:spPr bwMode="auto">
          <a:xfrm>
            <a:off x="1991544" y="260648"/>
            <a:ext cx="3096344" cy="6250384"/>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chemeClr val="accent1"/>
                </a:solidFill>
              </a14:hiddenFill>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2754" t="15978" r="25262" b="16442"/>
          <a:stretch/>
        </p:blipFill>
        <p:spPr bwMode="auto">
          <a:xfrm>
            <a:off x="5432906" y="1268760"/>
            <a:ext cx="5081954" cy="51125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標題 1"/>
          <p:cNvSpPr txBox="1">
            <a:spLocks/>
          </p:cNvSpPr>
          <p:nvPr/>
        </p:nvSpPr>
        <p:spPr>
          <a:xfrm>
            <a:off x="5231904" y="0"/>
            <a:ext cx="5436096"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坡度</a:t>
            </a:r>
            <a:r>
              <a:rPr lang="en-US" altLang="zh-TW" b="1" dirty="0">
                <a:latin typeface="微軟正黑體" panose="020B0604030504040204" pitchFamily="34" charset="-120"/>
                <a:ea typeface="微軟正黑體" panose="020B0604030504040204" pitchFamily="34" charset="-120"/>
              </a:rPr>
              <a:t>Slope</a:t>
            </a:r>
            <a:endParaRPr lang="zh-TW" altLang="en-US" b="1" dirty="0">
              <a:latin typeface="微軟正黑體" panose="020B0604030504040204" pitchFamily="34" charset="-120"/>
              <a:ea typeface="微軟正黑體" panose="020B0604030504040204" pitchFamily="34" charset="-120"/>
            </a:endParaRPr>
          </a:p>
        </p:txBody>
      </p:sp>
      <p:sp>
        <p:nvSpPr>
          <p:cNvPr id="8" name="＞形箭號 7"/>
          <p:cNvSpPr/>
          <p:nvPr/>
        </p:nvSpPr>
        <p:spPr>
          <a:xfrm>
            <a:off x="1991544" y="3825044"/>
            <a:ext cx="576064" cy="360040"/>
          </a:xfrm>
          <a:prstGeom prst="chevron">
            <a:avLst/>
          </a:prstGeom>
          <a:solidFill>
            <a:srgbClr val="FFFF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9" name="圓角矩形 8"/>
          <p:cNvSpPr/>
          <p:nvPr/>
        </p:nvSpPr>
        <p:spPr>
          <a:xfrm>
            <a:off x="6654044" y="1443112"/>
            <a:ext cx="2034245"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要分析的</a:t>
            </a:r>
            <a:r>
              <a:rPr lang="en-US" altLang="zh-TW" dirty="0">
                <a:latin typeface="微軟正黑體" panose="020B0604030504040204" pitchFamily="34" charset="-120"/>
                <a:ea typeface="微軟正黑體" panose="020B0604030504040204" pitchFamily="34" charset="-120"/>
              </a:rPr>
              <a:t>DEM</a:t>
            </a:r>
            <a:endParaRPr lang="zh-TW" altLang="en-US"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88813439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35984" b="24233"/>
          <a:stretch/>
        </p:blipFill>
        <p:spPr bwMode="auto">
          <a:xfrm>
            <a:off x="1524001" y="93924"/>
            <a:ext cx="9144000" cy="6764077"/>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1145632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66233" t="15433" r="13297" b="18033"/>
          <a:stretch/>
        </p:blipFill>
        <p:spPr bwMode="auto">
          <a:xfrm>
            <a:off x="1991544" y="260648"/>
            <a:ext cx="3096344" cy="6289954"/>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chemeClr val="accent1"/>
                </a:solidFill>
              </a14:hiddenFill>
            </a:ext>
          </a:extLst>
        </p:spPr>
      </p:pic>
      <p:pic>
        <p:nvPicPr>
          <p:cNvPr id="3"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3117" t="15949" r="25408" b="16661"/>
          <a:stretch/>
        </p:blipFill>
        <p:spPr bwMode="auto">
          <a:xfrm>
            <a:off x="5375921" y="1121630"/>
            <a:ext cx="5105423" cy="5184576"/>
          </a:xfrm>
          <a:prstGeom prst="rect">
            <a:avLst/>
          </a:prstGeom>
          <a:ln w="9525">
            <a:noFill/>
            <a:miter lim="800000"/>
            <a:headEnd/>
            <a:tailEnd/>
          </a:ln>
          <a:effectLst>
            <a:innerShdw blurRad="76200">
              <a:srgbClr val="000000"/>
            </a:innerShdw>
          </a:effectLst>
          <a:extLst>
            <a:ext uri="{909E8E84-426E-40DD-AFC4-6F175D3DCCD1}">
              <a14:hiddenFill xmlns:a14="http://schemas.microsoft.com/office/drawing/2010/main">
                <a:solidFill>
                  <a:schemeClr val="accent1"/>
                </a:solidFill>
              </a14:hiddenFill>
            </a:ext>
          </a:extLst>
        </p:spPr>
      </p:pic>
      <p:sp>
        <p:nvSpPr>
          <p:cNvPr id="4" name="標題 1"/>
          <p:cNvSpPr txBox="1">
            <a:spLocks/>
          </p:cNvSpPr>
          <p:nvPr/>
        </p:nvSpPr>
        <p:spPr>
          <a:xfrm>
            <a:off x="5231904" y="0"/>
            <a:ext cx="5436096"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坡向</a:t>
            </a:r>
            <a:r>
              <a:rPr lang="en-US" altLang="zh-TW" b="1" dirty="0">
                <a:latin typeface="微軟正黑體" panose="020B0604030504040204" pitchFamily="34" charset="-120"/>
                <a:ea typeface="微軟正黑體" panose="020B0604030504040204" pitchFamily="34" charset="-120"/>
              </a:rPr>
              <a:t>Aspect</a:t>
            </a:r>
            <a:endParaRPr lang="zh-TW" altLang="en-US" b="1" dirty="0">
              <a:latin typeface="微軟正黑體" panose="020B0604030504040204" pitchFamily="34" charset="-120"/>
              <a:ea typeface="微軟正黑體" panose="020B0604030504040204" pitchFamily="34" charset="-120"/>
            </a:endParaRPr>
          </a:p>
        </p:txBody>
      </p:sp>
      <p:sp>
        <p:nvSpPr>
          <p:cNvPr id="5" name="圓角矩形 4"/>
          <p:cNvSpPr/>
          <p:nvPr/>
        </p:nvSpPr>
        <p:spPr>
          <a:xfrm>
            <a:off x="6654044" y="1443112"/>
            <a:ext cx="2034245"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要分析的</a:t>
            </a:r>
            <a:r>
              <a:rPr lang="en-US" altLang="zh-TW" dirty="0">
                <a:latin typeface="微軟正黑體" panose="020B0604030504040204" pitchFamily="34" charset="-120"/>
                <a:ea typeface="微軟正黑體" panose="020B0604030504040204" pitchFamily="34" charset="-120"/>
              </a:rPr>
              <a:t>DEM</a:t>
            </a:r>
            <a:endParaRPr lang="zh-TW" altLang="en-US" dirty="0">
              <a:latin typeface="微軟正黑體" panose="020B0604030504040204" pitchFamily="34" charset="-120"/>
              <a:ea typeface="微軟正黑體" panose="020B0604030504040204" pitchFamily="34" charset="-120"/>
            </a:endParaRPr>
          </a:p>
        </p:txBody>
      </p:sp>
      <p:sp>
        <p:nvSpPr>
          <p:cNvPr id="7" name="＞形箭號 6"/>
          <p:cNvSpPr/>
          <p:nvPr/>
        </p:nvSpPr>
        <p:spPr>
          <a:xfrm>
            <a:off x="2029490" y="2492896"/>
            <a:ext cx="576064" cy="360040"/>
          </a:xfrm>
          <a:prstGeom prst="chevron">
            <a:avLst/>
          </a:prstGeom>
          <a:solidFill>
            <a:srgbClr val="FFFF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Tree>
    <p:extLst>
      <p:ext uri="{BB962C8B-B14F-4D97-AF65-F5344CB8AC3E}">
        <p14:creationId xmlns:p14="http://schemas.microsoft.com/office/powerpoint/2010/main" val="409083029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34732" b="24035"/>
          <a:stretch/>
        </p:blipFill>
        <p:spPr bwMode="auto">
          <a:xfrm>
            <a:off x="1524000" y="219649"/>
            <a:ext cx="9125860" cy="66383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8280741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1"/>
          <p:cNvSpPr txBox="1">
            <a:spLocks/>
          </p:cNvSpPr>
          <p:nvPr/>
        </p:nvSpPr>
        <p:spPr>
          <a:xfrm>
            <a:off x="1524000" y="1"/>
            <a:ext cx="9144000" cy="6857999"/>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sz="6600" b="1" dirty="0">
                <a:latin typeface="微軟正黑體" panose="020B0604030504040204" pitchFamily="34" charset="-120"/>
                <a:ea typeface="微軟正黑體" panose="020B0604030504040204" pitchFamily="34" charset="-120"/>
              </a:rPr>
              <a:t>無窪地</a:t>
            </a:r>
            <a:r>
              <a:rPr lang="en-US" altLang="zh-TW" sz="6600" b="1" dirty="0">
                <a:latin typeface="微軟正黑體" panose="020B0604030504040204" pitchFamily="34" charset="-120"/>
                <a:ea typeface="微軟正黑體" panose="020B0604030504040204" pitchFamily="34" charset="-120"/>
              </a:rPr>
              <a:t>DEM</a:t>
            </a:r>
            <a:r>
              <a:rPr lang="zh-TW" altLang="en-US" sz="6600" b="1" dirty="0">
                <a:latin typeface="微軟正黑體" panose="020B0604030504040204" pitchFamily="34" charset="-120"/>
                <a:ea typeface="微軟正黑體" panose="020B0604030504040204" pitchFamily="34" charset="-120"/>
              </a:rPr>
              <a:t>處理</a:t>
            </a:r>
          </a:p>
        </p:txBody>
      </p:sp>
      <p:sp>
        <p:nvSpPr>
          <p:cNvPr id="4" name="標題 1"/>
          <p:cNvSpPr txBox="1">
            <a:spLocks/>
          </p:cNvSpPr>
          <p:nvPr/>
        </p:nvSpPr>
        <p:spPr>
          <a:xfrm>
            <a:off x="1487488" y="4860778"/>
            <a:ext cx="9180512" cy="199722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TW" altLang="en-US" sz="3200" b="1" dirty="0">
                <a:solidFill>
                  <a:srgbClr val="FF0000"/>
                </a:solidFill>
                <a:latin typeface="微軟正黑體" panose="020B0604030504040204" pitchFamily="34" charset="-120"/>
                <a:ea typeface="微軟正黑體" panose="020B0604030504040204" pitchFamily="34" charset="-120"/>
              </a:rPr>
              <a:t>＊將</a:t>
            </a:r>
            <a:r>
              <a:rPr lang="en-US" altLang="zh-TW" sz="3200" b="1" dirty="0">
                <a:solidFill>
                  <a:srgbClr val="FF0000"/>
                </a:solidFill>
                <a:latin typeface="微軟正黑體" panose="020B0604030504040204" pitchFamily="34" charset="-120"/>
                <a:ea typeface="微軟正黑體" panose="020B0604030504040204" pitchFamily="34" charset="-120"/>
              </a:rPr>
              <a:t>DEM</a:t>
            </a:r>
            <a:r>
              <a:rPr lang="zh-TW" altLang="en-US" sz="3200" b="1" dirty="0">
                <a:solidFill>
                  <a:srgbClr val="FF0000"/>
                </a:solidFill>
                <a:latin typeface="微軟正黑體" panose="020B0604030504040204" pitchFamily="34" charset="-120"/>
                <a:ea typeface="微軟正黑體" panose="020B0604030504040204" pitchFamily="34" charset="-120"/>
              </a:rPr>
              <a:t>填滿窪地</a:t>
            </a:r>
          </a:p>
        </p:txBody>
      </p:sp>
    </p:spTree>
    <p:extLst>
      <p:ext uri="{BB962C8B-B14F-4D97-AF65-F5344CB8AC3E}">
        <p14:creationId xmlns:p14="http://schemas.microsoft.com/office/powerpoint/2010/main" val="152925907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2292" t="15433" r="35160" b="16662"/>
          <a:stretch/>
        </p:blipFill>
        <p:spPr bwMode="auto">
          <a:xfrm>
            <a:off x="5258507" y="1401541"/>
            <a:ext cx="5184576" cy="51715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53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75128" t="15605" r="4295" b="18892"/>
          <a:stretch/>
        </p:blipFill>
        <p:spPr bwMode="auto">
          <a:xfrm>
            <a:off x="1775520" y="116632"/>
            <a:ext cx="3240360" cy="6446964"/>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chemeClr val="accent1"/>
                </a:solidFill>
              </a14:hiddenFill>
            </a:ext>
          </a:extLst>
        </p:spPr>
      </p:pic>
      <p:sp>
        <p:nvSpPr>
          <p:cNvPr id="5" name="標題 1"/>
          <p:cNvSpPr txBox="1">
            <a:spLocks/>
          </p:cNvSpPr>
          <p:nvPr/>
        </p:nvSpPr>
        <p:spPr>
          <a:xfrm>
            <a:off x="5231904" y="0"/>
            <a:ext cx="5436096" cy="1143000"/>
          </a:xfrm>
          <a:prstGeom prst="rect">
            <a:avLst/>
          </a:prstGeom>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水流方向</a:t>
            </a:r>
            <a:endParaRPr lang="en-US" altLang="zh-TW" b="1" dirty="0">
              <a:latin typeface="微軟正黑體" panose="020B0604030504040204" pitchFamily="34" charset="-120"/>
              <a:ea typeface="微軟正黑體" panose="020B0604030504040204" pitchFamily="34" charset="-120"/>
            </a:endParaRPr>
          </a:p>
          <a:p>
            <a:r>
              <a:rPr lang="en-US" altLang="zh-TW" b="1" dirty="0">
                <a:latin typeface="微軟正黑體" panose="020B0604030504040204" pitchFamily="34" charset="-120"/>
                <a:ea typeface="微軟正黑體" panose="020B0604030504040204" pitchFamily="34" charset="-120"/>
              </a:rPr>
              <a:t>Flow  Direction</a:t>
            </a:r>
            <a:endParaRPr lang="zh-TW" altLang="en-US" b="1" dirty="0">
              <a:latin typeface="微軟正黑體" panose="020B0604030504040204" pitchFamily="34" charset="-120"/>
              <a:ea typeface="微軟正黑體" panose="020B0604030504040204" pitchFamily="34" charset="-120"/>
            </a:endParaRPr>
          </a:p>
        </p:txBody>
      </p:sp>
      <p:sp>
        <p:nvSpPr>
          <p:cNvPr id="6" name="＞形箭號 5"/>
          <p:cNvSpPr/>
          <p:nvPr/>
        </p:nvSpPr>
        <p:spPr>
          <a:xfrm>
            <a:off x="1848190" y="3958989"/>
            <a:ext cx="576064" cy="360040"/>
          </a:xfrm>
          <a:prstGeom prst="chevron">
            <a:avLst/>
          </a:prstGeom>
          <a:solidFill>
            <a:srgbClr val="FFFF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7" name="圓角矩形 6"/>
          <p:cNvSpPr/>
          <p:nvPr/>
        </p:nvSpPr>
        <p:spPr>
          <a:xfrm>
            <a:off x="7202724" y="1663431"/>
            <a:ext cx="2034245"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要分析的網格</a:t>
            </a:r>
          </a:p>
        </p:txBody>
      </p:sp>
    </p:spTree>
    <p:extLst>
      <p:ext uri="{BB962C8B-B14F-4D97-AF65-F5344CB8AC3E}">
        <p14:creationId xmlns:p14="http://schemas.microsoft.com/office/powerpoint/2010/main" val="239915474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30873" b="20434"/>
          <a:stretch/>
        </p:blipFill>
        <p:spPr bwMode="auto">
          <a:xfrm>
            <a:off x="1524001" y="205420"/>
            <a:ext cx="9144001" cy="65780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1067583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2491" t="15528" r="35147" b="15882"/>
          <a:stretch/>
        </p:blipFill>
        <p:spPr bwMode="auto">
          <a:xfrm>
            <a:off x="5406567" y="1169265"/>
            <a:ext cx="5086770" cy="51475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602"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73144" t="15060" r="6358" b="19119"/>
          <a:stretch/>
        </p:blipFill>
        <p:spPr bwMode="auto">
          <a:xfrm>
            <a:off x="1524000" y="-1"/>
            <a:ext cx="3419872" cy="6863373"/>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chemeClr val="accent1"/>
                </a:solidFill>
              </a14:hiddenFill>
            </a:ext>
          </a:extLst>
        </p:spPr>
      </p:pic>
      <p:sp>
        <p:nvSpPr>
          <p:cNvPr id="4" name="標題 1"/>
          <p:cNvSpPr txBox="1">
            <a:spLocks/>
          </p:cNvSpPr>
          <p:nvPr/>
        </p:nvSpPr>
        <p:spPr>
          <a:xfrm>
            <a:off x="5231904" y="0"/>
            <a:ext cx="5436096"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窪地分析</a:t>
            </a:r>
          </a:p>
        </p:txBody>
      </p:sp>
      <p:sp>
        <p:nvSpPr>
          <p:cNvPr id="5" name="圓角矩形 4"/>
          <p:cNvSpPr/>
          <p:nvPr/>
        </p:nvSpPr>
        <p:spPr>
          <a:xfrm>
            <a:off x="7653146" y="1268760"/>
            <a:ext cx="1323175"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流向網格</a:t>
            </a:r>
          </a:p>
        </p:txBody>
      </p:sp>
      <p:sp>
        <p:nvSpPr>
          <p:cNvPr id="7" name="＞形箭號 6"/>
          <p:cNvSpPr/>
          <p:nvPr/>
        </p:nvSpPr>
        <p:spPr>
          <a:xfrm>
            <a:off x="1593646" y="2872760"/>
            <a:ext cx="576064" cy="360040"/>
          </a:xfrm>
          <a:prstGeom prst="chevron">
            <a:avLst/>
          </a:prstGeom>
          <a:solidFill>
            <a:srgbClr val="FFFF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Tree>
    <p:extLst>
      <p:ext uri="{BB962C8B-B14F-4D97-AF65-F5344CB8AC3E}">
        <p14:creationId xmlns:p14="http://schemas.microsoft.com/office/powerpoint/2010/main" val="418504830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31316" b="28787"/>
          <a:stretch/>
        </p:blipFill>
        <p:spPr bwMode="auto">
          <a:xfrm>
            <a:off x="1524001" y="954312"/>
            <a:ext cx="9110501" cy="59036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2147198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2031" t="14927" r="35175" b="15917"/>
          <a:stretch/>
        </p:blipFill>
        <p:spPr bwMode="auto">
          <a:xfrm>
            <a:off x="5470181" y="1340768"/>
            <a:ext cx="4752998" cy="4800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277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75296" t="16001" r="4126" b="18029"/>
          <a:stretch/>
        </p:blipFill>
        <p:spPr bwMode="auto">
          <a:xfrm>
            <a:off x="1528337" y="444"/>
            <a:ext cx="3422433" cy="6857556"/>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chemeClr val="accent1"/>
                </a:solidFill>
              </a14:hiddenFill>
            </a:ext>
          </a:extLst>
        </p:spPr>
      </p:pic>
      <p:sp>
        <p:nvSpPr>
          <p:cNvPr id="6" name="標題 1"/>
          <p:cNvSpPr txBox="1">
            <a:spLocks/>
          </p:cNvSpPr>
          <p:nvPr/>
        </p:nvSpPr>
        <p:spPr>
          <a:xfrm>
            <a:off x="5231904" y="0"/>
            <a:ext cx="5436096"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窪地集水區分析</a:t>
            </a:r>
          </a:p>
        </p:txBody>
      </p:sp>
      <p:sp>
        <p:nvSpPr>
          <p:cNvPr id="7" name="＞形箭號 6"/>
          <p:cNvSpPr/>
          <p:nvPr/>
        </p:nvSpPr>
        <p:spPr>
          <a:xfrm>
            <a:off x="1631504" y="5589240"/>
            <a:ext cx="576064" cy="360040"/>
          </a:xfrm>
          <a:prstGeom prst="chevron">
            <a:avLst/>
          </a:prstGeom>
          <a:solidFill>
            <a:srgbClr val="FFFF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8" name="圓角矩形 7"/>
          <p:cNvSpPr/>
          <p:nvPr/>
        </p:nvSpPr>
        <p:spPr>
          <a:xfrm>
            <a:off x="6888088" y="1484784"/>
            <a:ext cx="1237652"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流向網格</a:t>
            </a:r>
          </a:p>
        </p:txBody>
      </p:sp>
      <p:sp>
        <p:nvSpPr>
          <p:cNvPr id="10" name="圓角矩形 9"/>
          <p:cNvSpPr/>
          <p:nvPr/>
        </p:nvSpPr>
        <p:spPr>
          <a:xfrm>
            <a:off x="7340683" y="2060848"/>
            <a:ext cx="2862102"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zh-TW" dirty="0">
                <a:latin typeface="微軟正黑體" panose="020B0604030504040204" pitchFamily="34" charset="-120"/>
                <a:ea typeface="微軟正黑體" panose="020B0604030504040204" pitchFamily="34" charset="-120"/>
              </a:rPr>
              <a:t>網格或圖徵匯流點資料</a:t>
            </a:r>
            <a:endParaRPr lang="zh-TW" altLang="en-US"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88689643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30124" b="22987"/>
          <a:stretch/>
        </p:blipFill>
        <p:spPr bwMode="auto">
          <a:xfrm>
            <a:off x="1524000" y="332656"/>
            <a:ext cx="9159470" cy="63093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標題 1"/>
          <p:cNvSpPr txBox="1">
            <a:spLocks/>
          </p:cNvSpPr>
          <p:nvPr/>
        </p:nvSpPr>
        <p:spPr>
          <a:xfrm>
            <a:off x="1487488" y="5859390"/>
            <a:ext cx="9180512" cy="998611"/>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TW" altLang="en-US" sz="3200" b="1" dirty="0">
                <a:solidFill>
                  <a:srgbClr val="FF0000"/>
                </a:solidFill>
                <a:latin typeface="微軟正黑體" panose="020B0604030504040204" pitchFamily="34" charset="-120"/>
                <a:ea typeface="微軟正黑體" panose="020B0604030504040204" pitchFamily="34" charset="-120"/>
              </a:rPr>
              <a:t>＊黑色區塊</a:t>
            </a:r>
            <a:r>
              <a:rPr lang="en-US" altLang="zh-TW" sz="3200" b="1" dirty="0">
                <a:solidFill>
                  <a:srgbClr val="FF0000"/>
                </a:solidFill>
                <a:latin typeface="微軟正黑體" panose="020B0604030504040204" pitchFamily="34" charset="-120"/>
                <a:ea typeface="微軟正黑體" panose="020B0604030504040204" pitchFamily="34" charset="-120"/>
              </a:rPr>
              <a:t>=</a:t>
            </a:r>
            <a:r>
              <a:rPr lang="zh-TW" altLang="en-US" sz="3200" b="1" dirty="0">
                <a:solidFill>
                  <a:srgbClr val="FF0000"/>
                </a:solidFill>
                <a:latin typeface="微軟正黑體" panose="020B0604030504040204" pitchFamily="34" charset="-120"/>
                <a:ea typeface="微軟正黑體" panose="020B0604030504040204" pitchFamily="34" charset="-120"/>
              </a:rPr>
              <a:t>流向窪地的集水區</a:t>
            </a:r>
          </a:p>
        </p:txBody>
      </p:sp>
    </p:spTree>
    <p:extLst>
      <p:ext uri="{BB962C8B-B14F-4D97-AF65-F5344CB8AC3E}">
        <p14:creationId xmlns:p14="http://schemas.microsoft.com/office/powerpoint/2010/main" val="138525607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2506" t="15261" r="35482" b="15655"/>
          <a:stretch/>
        </p:blipFill>
        <p:spPr bwMode="auto">
          <a:xfrm>
            <a:off x="5231905" y="1083183"/>
            <a:ext cx="5108688" cy="52504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標題 1"/>
          <p:cNvSpPr txBox="1">
            <a:spLocks/>
          </p:cNvSpPr>
          <p:nvPr/>
        </p:nvSpPr>
        <p:spPr>
          <a:xfrm>
            <a:off x="5231904" y="0"/>
            <a:ext cx="5436096"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窪地集水區最低高程</a:t>
            </a:r>
          </a:p>
        </p:txBody>
      </p:sp>
      <p:pic>
        <p:nvPicPr>
          <p:cNvPr id="3379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75235" t="15261" r="4402" b="18206"/>
          <a:stretch/>
        </p:blipFill>
        <p:spPr bwMode="auto">
          <a:xfrm>
            <a:off x="1524000" y="-11352"/>
            <a:ext cx="3347864" cy="6836691"/>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chemeClr val="accent1"/>
                </a:solidFill>
              </a14:hiddenFill>
            </a:ext>
          </a:extLst>
        </p:spPr>
      </p:pic>
      <p:sp>
        <p:nvSpPr>
          <p:cNvPr id="5" name="圓角矩形 4"/>
          <p:cNvSpPr/>
          <p:nvPr/>
        </p:nvSpPr>
        <p:spPr>
          <a:xfrm>
            <a:off x="8279401" y="1988840"/>
            <a:ext cx="1247156"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原始</a:t>
            </a:r>
            <a:r>
              <a:rPr lang="en-US" altLang="zh-TW" dirty="0">
                <a:latin typeface="微軟正黑體" panose="020B0604030504040204" pitchFamily="34" charset="-120"/>
                <a:ea typeface="微軟正黑體" panose="020B0604030504040204" pitchFamily="34" charset="-120"/>
              </a:rPr>
              <a:t>DEM</a:t>
            </a:r>
            <a:endParaRPr lang="zh-TW" altLang="en-US" dirty="0">
              <a:latin typeface="微軟正黑體" panose="020B0604030504040204" pitchFamily="34" charset="-120"/>
              <a:ea typeface="微軟正黑體" panose="020B0604030504040204" pitchFamily="34" charset="-120"/>
            </a:endParaRPr>
          </a:p>
        </p:txBody>
      </p:sp>
      <p:sp>
        <p:nvSpPr>
          <p:cNvPr id="7" name="圓角矩形 6"/>
          <p:cNvSpPr/>
          <p:nvPr/>
        </p:nvSpPr>
        <p:spPr>
          <a:xfrm>
            <a:off x="7104112" y="1225717"/>
            <a:ext cx="2602948"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zh-TW" dirty="0">
                <a:latin typeface="微軟正黑體" panose="020B0604030504040204" pitchFamily="34" charset="-120"/>
                <a:ea typeface="微軟正黑體" panose="020B0604030504040204" pitchFamily="34" charset="-120"/>
              </a:rPr>
              <a:t>網格或圖徵匯流點資料</a:t>
            </a:r>
            <a:endParaRPr lang="zh-TW" altLang="en-US" dirty="0">
              <a:latin typeface="微軟正黑體" panose="020B0604030504040204" pitchFamily="34" charset="-120"/>
              <a:ea typeface="微軟正黑體" panose="020B0604030504040204" pitchFamily="34" charset="-120"/>
            </a:endParaRPr>
          </a:p>
        </p:txBody>
      </p:sp>
      <p:sp>
        <p:nvSpPr>
          <p:cNvPr id="8" name="＞形箭號 7"/>
          <p:cNvSpPr/>
          <p:nvPr/>
        </p:nvSpPr>
        <p:spPr>
          <a:xfrm>
            <a:off x="1631504" y="5693305"/>
            <a:ext cx="576064" cy="360040"/>
          </a:xfrm>
          <a:prstGeom prst="chevron">
            <a:avLst/>
          </a:prstGeom>
          <a:solidFill>
            <a:srgbClr val="FFFF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10" name="圓角矩形 9"/>
          <p:cNvSpPr/>
          <p:nvPr/>
        </p:nvSpPr>
        <p:spPr>
          <a:xfrm>
            <a:off x="8311432" y="3098125"/>
            <a:ext cx="1580297"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a:latin typeface="微軟正黑體" panose="020B0604030504040204" pitchFamily="34" charset="-120"/>
                <a:ea typeface="微軟正黑體" panose="020B0604030504040204" pitchFamily="34" charset="-120"/>
              </a:rPr>
              <a:t>MINIMUM</a:t>
            </a:r>
            <a:endParaRPr lang="zh-TW" altLang="en-US"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43080492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7760" b="20392"/>
          <a:stretch/>
        </p:blipFill>
        <p:spPr bwMode="auto">
          <a:xfrm>
            <a:off x="1524001" y="578810"/>
            <a:ext cx="9132315" cy="6289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9464097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74975" t="15033" r="3197" b="16893"/>
          <a:stretch/>
        </p:blipFill>
        <p:spPr bwMode="auto">
          <a:xfrm>
            <a:off x="1524000" y="28467"/>
            <a:ext cx="3491880" cy="68062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2293" t="15090" r="35374" b="15655"/>
          <a:stretch/>
        </p:blipFill>
        <p:spPr bwMode="auto">
          <a:xfrm>
            <a:off x="5470636" y="1234479"/>
            <a:ext cx="4572000" cy="46747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標題 1"/>
          <p:cNvSpPr txBox="1">
            <a:spLocks/>
          </p:cNvSpPr>
          <p:nvPr/>
        </p:nvSpPr>
        <p:spPr>
          <a:xfrm>
            <a:off x="5231904" y="0"/>
            <a:ext cx="5436096"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出水口最小計算</a:t>
            </a:r>
          </a:p>
        </p:txBody>
      </p:sp>
      <p:sp>
        <p:nvSpPr>
          <p:cNvPr id="5" name="圓角矩形 4"/>
          <p:cNvSpPr/>
          <p:nvPr/>
        </p:nvSpPr>
        <p:spPr>
          <a:xfrm>
            <a:off x="7581266" y="1883155"/>
            <a:ext cx="1247156"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原始</a:t>
            </a:r>
            <a:r>
              <a:rPr lang="en-US" altLang="zh-TW" dirty="0">
                <a:latin typeface="微軟正黑體" panose="020B0604030504040204" pitchFamily="34" charset="-120"/>
                <a:ea typeface="微軟正黑體" panose="020B0604030504040204" pitchFamily="34" charset="-120"/>
              </a:rPr>
              <a:t>DEM</a:t>
            </a:r>
            <a:endParaRPr lang="zh-TW" altLang="en-US" dirty="0">
              <a:latin typeface="微軟正黑體" panose="020B0604030504040204" pitchFamily="34" charset="-120"/>
              <a:ea typeface="微軟正黑體" panose="020B0604030504040204" pitchFamily="34" charset="-120"/>
            </a:endParaRPr>
          </a:p>
        </p:txBody>
      </p:sp>
      <p:sp>
        <p:nvSpPr>
          <p:cNvPr id="7" name="圓角矩形 6"/>
          <p:cNvSpPr/>
          <p:nvPr/>
        </p:nvSpPr>
        <p:spPr>
          <a:xfrm>
            <a:off x="7581266" y="1371104"/>
            <a:ext cx="1247156"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區域網格</a:t>
            </a:r>
          </a:p>
        </p:txBody>
      </p:sp>
      <p:sp>
        <p:nvSpPr>
          <p:cNvPr id="8" name="＞形箭號 7"/>
          <p:cNvSpPr/>
          <p:nvPr/>
        </p:nvSpPr>
        <p:spPr>
          <a:xfrm>
            <a:off x="1633501" y="4797152"/>
            <a:ext cx="576064" cy="360040"/>
          </a:xfrm>
          <a:prstGeom prst="chevron">
            <a:avLst/>
          </a:prstGeom>
          <a:solidFill>
            <a:srgbClr val="FFFF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Tree>
    <p:extLst>
      <p:ext uri="{BB962C8B-B14F-4D97-AF65-F5344CB8AC3E}">
        <p14:creationId xmlns:p14="http://schemas.microsoft.com/office/powerpoint/2010/main" val="192264711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35375" b="25236"/>
          <a:stretch/>
        </p:blipFill>
        <p:spPr bwMode="auto">
          <a:xfrm>
            <a:off x="1524000" y="245692"/>
            <a:ext cx="9145004" cy="66123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2035965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21664" t="13457" r="34162" b="15693"/>
          <a:stretch/>
        </p:blipFill>
        <p:spPr bwMode="auto">
          <a:xfrm>
            <a:off x="5663952" y="1143000"/>
            <a:ext cx="4770772" cy="47823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74914" t="14919" r="3866" b="17691"/>
          <a:stretch/>
        </p:blipFill>
        <p:spPr bwMode="auto">
          <a:xfrm>
            <a:off x="1510318" y="-1"/>
            <a:ext cx="3505562" cy="69580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標題 1"/>
          <p:cNvSpPr txBox="1">
            <a:spLocks/>
          </p:cNvSpPr>
          <p:nvPr/>
        </p:nvSpPr>
        <p:spPr>
          <a:xfrm>
            <a:off x="5231904" y="0"/>
            <a:ext cx="5436096"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窪地深度</a:t>
            </a:r>
          </a:p>
        </p:txBody>
      </p:sp>
      <p:sp>
        <p:nvSpPr>
          <p:cNvPr id="8" name="＞形箭號 7"/>
          <p:cNvSpPr/>
          <p:nvPr/>
        </p:nvSpPr>
        <p:spPr>
          <a:xfrm>
            <a:off x="1645075" y="3933056"/>
            <a:ext cx="576064" cy="360040"/>
          </a:xfrm>
          <a:prstGeom prst="chevron">
            <a:avLst/>
          </a:prstGeom>
          <a:solidFill>
            <a:srgbClr val="FFFF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10" name="圓角矩形 9"/>
          <p:cNvSpPr/>
          <p:nvPr/>
        </p:nvSpPr>
        <p:spPr>
          <a:xfrm>
            <a:off x="7464152" y="2852936"/>
            <a:ext cx="3203848"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出水口高程</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集水區高程</a:t>
            </a:r>
            <a:r>
              <a:rPr lang="en-US" altLang="zh-TW" dirty="0">
                <a:latin typeface="微軟正黑體" panose="020B0604030504040204" pitchFamily="34" charset="-120"/>
                <a:ea typeface="微軟正黑體" panose="020B0604030504040204" pitchFamily="34" charset="-120"/>
              </a:rPr>
              <a:t>Min</a:t>
            </a:r>
            <a:endParaRPr lang="zh-TW" altLang="en-US"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05185708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872" b="13919"/>
          <a:stretch/>
        </p:blipFill>
        <p:spPr bwMode="auto">
          <a:xfrm>
            <a:off x="1524000" y="309800"/>
            <a:ext cx="9144000" cy="6548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0168844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21991" t="13368" r="35439" b="15093"/>
          <a:stretch/>
        </p:blipFill>
        <p:spPr bwMode="auto">
          <a:xfrm>
            <a:off x="5231905" y="796741"/>
            <a:ext cx="5284337" cy="55502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1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76629" t="14747" r="2044" b="17520"/>
          <a:stretch/>
        </p:blipFill>
        <p:spPr bwMode="auto">
          <a:xfrm>
            <a:off x="1518549" y="0"/>
            <a:ext cx="3425323" cy="67990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標題 1"/>
          <p:cNvSpPr txBox="1">
            <a:spLocks/>
          </p:cNvSpPr>
          <p:nvPr/>
        </p:nvSpPr>
        <p:spPr>
          <a:xfrm>
            <a:off x="5231904" y="0"/>
            <a:ext cx="5436096"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窪地填充</a:t>
            </a:r>
          </a:p>
        </p:txBody>
      </p:sp>
      <p:sp>
        <p:nvSpPr>
          <p:cNvPr id="5" name="圓角矩形 4"/>
          <p:cNvSpPr/>
          <p:nvPr/>
        </p:nvSpPr>
        <p:spPr>
          <a:xfrm>
            <a:off x="7064275" y="1268760"/>
            <a:ext cx="1247156"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原始</a:t>
            </a:r>
            <a:r>
              <a:rPr lang="en-US" altLang="zh-TW" dirty="0">
                <a:latin typeface="微軟正黑體" panose="020B0604030504040204" pitchFamily="34" charset="-120"/>
                <a:ea typeface="微軟正黑體" panose="020B0604030504040204" pitchFamily="34" charset="-120"/>
              </a:rPr>
              <a:t>DEM</a:t>
            </a:r>
            <a:endParaRPr lang="zh-TW" altLang="en-US" dirty="0">
              <a:latin typeface="微軟正黑體" panose="020B0604030504040204" pitchFamily="34" charset="-120"/>
              <a:ea typeface="微軟正黑體" panose="020B0604030504040204" pitchFamily="34" charset="-120"/>
            </a:endParaRPr>
          </a:p>
        </p:txBody>
      </p:sp>
      <p:sp>
        <p:nvSpPr>
          <p:cNvPr id="8" name="＞形箭號 7"/>
          <p:cNvSpPr/>
          <p:nvPr/>
        </p:nvSpPr>
        <p:spPr>
          <a:xfrm>
            <a:off x="1661770" y="3645024"/>
            <a:ext cx="576064" cy="360040"/>
          </a:xfrm>
          <a:prstGeom prst="chevron">
            <a:avLst/>
          </a:prstGeom>
          <a:solidFill>
            <a:srgbClr val="FFFF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Tree>
    <p:extLst>
      <p:ext uri="{BB962C8B-B14F-4D97-AF65-F5344CB8AC3E}">
        <p14:creationId xmlns:p14="http://schemas.microsoft.com/office/powerpoint/2010/main" val="356384901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6051" b="19235"/>
          <a:stretch/>
        </p:blipFill>
        <p:spPr bwMode="auto">
          <a:xfrm>
            <a:off x="1524000" y="616226"/>
            <a:ext cx="9144000" cy="62417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7043726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txBox="1">
            <a:spLocks/>
          </p:cNvSpPr>
          <p:nvPr/>
        </p:nvSpPr>
        <p:spPr>
          <a:xfrm>
            <a:off x="5231904" y="0"/>
            <a:ext cx="5436096"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無窪地</a:t>
            </a:r>
            <a:r>
              <a:rPr lang="en-US" altLang="zh-TW" b="1" dirty="0">
                <a:latin typeface="微軟正黑體" panose="020B0604030504040204" pitchFamily="34" charset="-120"/>
                <a:ea typeface="微軟正黑體" panose="020B0604030504040204" pitchFamily="34" charset="-120"/>
              </a:rPr>
              <a:t>DEM</a:t>
            </a:r>
            <a:r>
              <a:rPr lang="zh-TW" altLang="en-US" b="1" dirty="0">
                <a:latin typeface="微軟正黑體" panose="020B0604030504040204" pitchFamily="34" charset="-120"/>
                <a:ea typeface="微軟正黑體" panose="020B0604030504040204" pitchFamily="34" charset="-120"/>
              </a:rPr>
              <a:t>流向</a:t>
            </a:r>
          </a:p>
        </p:txBody>
      </p:sp>
      <p:pic>
        <p:nvPicPr>
          <p:cNvPr id="1536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76767" t="14460" r="2216" b="18098"/>
          <a:stretch/>
        </p:blipFill>
        <p:spPr bwMode="auto">
          <a:xfrm>
            <a:off x="1524000" y="-35395"/>
            <a:ext cx="3419872" cy="68590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形箭號 3"/>
          <p:cNvSpPr/>
          <p:nvPr/>
        </p:nvSpPr>
        <p:spPr>
          <a:xfrm>
            <a:off x="1631504" y="4077072"/>
            <a:ext cx="576064" cy="360040"/>
          </a:xfrm>
          <a:prstGeom prst="chevron">
            <a:avLst/>
          </a:prstGeom>
          <a:solidFill>
            <a:srgbClr val="FFFF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pic>
        <p:nvPicPr>
          <p:cNvPr id="15363"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2399" t="14747" r="35053" b="16491"/>
          <a:stretch/>
        </p:blipFill>
        <p:spPr bwMode="auto">
          <a:xfrm>
            <a:off x="5231905" y="908720"/>
            <a:ext cx="5315229" cy="53687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圓角矩形 5"/>
          <p:cNvSpPr/>
          <p:nvPr/>
        </p:nvSpPr>
        <p:spPr>
          <a:xfrm>
            <a:off x="7064274" y="1268760"/>
            <a:ext cx="1768030"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要分析的網格</a:t>
            </a:r>
          </a:p>
        </p:txBody>
      </p:sp>
      <p:sp>
        <p:nvSpPr>
          <p:cNvPr id="7" name="圓角矩形 6"/>
          <p:cNvSpPr/>
          <p:nvPr/>
        </p:nvSpPr>
        <p:spPr>
          <a:xfrm>
            <a:off x="9123500" y="1696132"/>
            <a:ext cx="1215126"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儲存位置</a:t>
            </a:r>
          </a:p>
        </p:txBody>
      </p:sp>
    </p:spTree>
    <p:extLst>
      <p:ext uri="{BB962C8B-B14F-4D97-AF65-F5344CB8AC3E}">
        <p14:creationId xmlns:p14="http://schemas.microsoft.com/office/powerpoint/2010/main" val="183296791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5193" b="20263"/>
          <a:stretch/>
        </p:blipFill>
        <p:spPr bwMode="auto">
          <a:xfrm>
            <a:off x="1521505" y="764704"/>
            <a:ext cx="9146496" cy="60932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圓角矩形 1"/>
          <p:cNvSpPr/>
          <p:nvPr/>
        </p:nvSpPr>
        <p:spPr>
          <a:xfrm>
            <a:off x="1534570" y="2060848"/>
            <a:ext cx="1656184" cy="1584176"/>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標題 1"/>
          <p:cNvSpPr txBox="1">
            <a:spLocks/>
          </p:cNvSpPr>
          <p:nvPr/>
        </p:nvSpPr>
        <p:spPr>
          <a:xfrm>
            <a:off x="3108176" y="1052737"/>
            <a:ext cx="9180512" cy="199722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TW" altLang="en-US" sz="3200" b="1" dirty="0">
                <a:solidFill>
                  <a:srgbClr val="FF0000"/>
                </a:solidFill>
                <a:latin typeface="微軟正黑體" panose="020B0604030504040204" pitchFamily="34" charset="-120"/>
                <a:ea typeface="微軟正黑體" panose="020B0604030504040204" pitchFamily="34" charset="-120"/>
              </a:rPr>
              <a:t>＊符合</a:t>
            </a:r>
            <a:r>
              <a:rPr lang="en-US" altLang="zh-TW" sz="3200" b="1" dirty="0">
                <a:solidFill>
                  <a:srgbClr val="FF0000"/>
                </a:solidFill>
                <a:latin typeface="微軟正黑體" panose="020B0604030504040204" pitchFamily="34" charset="-120"/>
                <a:ea typeface="微軟正黑體" panose="020B0604030504040204" pitchFamily="34" charset="-120"/>
              </a:rPr>
              <a:t>D8</a:t>
            </a:r>
            <a:r>
              <a:rPr lang="zh-TW" altLang="en-US" sz="3200" b="1" dirty="0">
                <a:solidFill>
                  <a:srgbClr val="FF0000"/>
                </a:solidFill>
                <a:latin typeface="微軟正黑體" panose="020B0604030504040204" pitchFamily="34" charset="-120"/>
                <a:ea typeface="微軟正黑體" panose="020B0604030504040204" pitchFamily="34" charset="-120"/>
              </a:rPr>
              <a:t>流向編碼設定</a:t>
            </a:r>
          </a:p>
        </p:txBody>
      </p:sp>
    </p:spTree>
    <p:extLst>
      <p:ext uri="{BB962C8B-B14F-4D97-AF65-F5344CB8AC3E}">
        <p14:creationId xmlns:p14="http://schemas.microsoft.com/office/powerpoint/2010/main" val="390265588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1"/>
          <p:cNvSpPr txBox="1">
            <a:spLocks/>
          </p:cNvSpPr>
          <p:nvPr/>
        </p:nvSpPr>
        <p:spPr>
          <a:xfrm>
            <a:off x="1524000" y="1"/>
            <a:ext cx="9144000" cy="6857999"/>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zh-TW" sz="5400" b="1" dirty="0">
                <a:latin typeface="微軟正黑體" panose="020B0604030504040204" pitchFamily="34" charset="-120"/>
                <a:ea typeface="微軟正黑體" panose="020B0604030504040204" pitchFamily="34" charset="-120"/>
              </a:rPr>
              <a:t>匯流累積量及水流長度分</a:t>
            </a:r>
            <a:r>
              <a:rPr lang="zh-TW" altLang="en-US" sz="5400" b="1" dirty="0">
                <a:latin typeface="微軟正黑體" panose="020B0604030504040204" pitchFamily="34" charset="-120"/>
                <a:ea typeface="微軟正黑體" panose="020B0604030504040204" pitchFamily="34" charset="-120"/>
              </a:rPr>
              <a:t>析</a:t>
            </a:r>
          </a:p>
        </p:txBody>
      </p:sp>
    </p:spTree>
    <p:extLst>
      <p:ext uri="{BB962C8B-B14F-4D97-AF65-F5344CB8AC3E}">
        <p14:creationId xmlns:p14="http://schemas.microsoft.com/office/powerpoint/2010/main" val="218489397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txBox="1">
            <a:spLocks/>
          </p:cNvSpPr>
          <p:nvPr/>
        </p:nvSpPr>
        <p:spPr>
          <a:xfrm>
            <a:off x="5231904" y="0"/>
            <a:ext cx="5436096"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匯流累積量</a:t>
            </a:r>
          </a:p>
        </p:txBody>
      </p:sp>
      <p:pic>
        <p:nvPicPr>
          <p:cNvPr id="1741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76629" t="15090" r="1937" b="17348"/>
          <a:stretch/>
        </p:blipFill>
        <p:spPr bwMode="auto">
          <a:xfrm>
            <a:off x="1524000" y="-25596"/>
            <a:ext cx="3563888" cy="70208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形箭號 4"/>
          <p:cNvSpPr/>
          <p:nvPr/>
        </p:nvSpPr>
        <p:spPr>
          <a:xfrm>
            <a:off x="1631504" y="3933056"/>
            <a:ext cx="576064" cy="360040"/>
          </a:xfrm>
          <a:prstGeom prst="chevron">
            <a:avLst/>
          </a:prstGeom>
          <a:solidFill>
            <a:srgbClr val="FFFF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pic>
        <p:nvPicPr>
          <p:cNvPr id="1741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2399" t="15090" r="35160" b="15805"/>
          <a:stretch/>
        </p:blipFill>
        <p:spPr bwMode="auto">
          <a:xfrm>
            <a:off x="5406136" y="1052736"/>
            <a:ext cx="5087631" cy="51775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圓角矩形 6"/>
          <p:cNvSpPr/>
          <p:nvPr/>
        </p:nvSpPr>
        <p:spPr>
          <a:xfrm>
            <a:off x="7064275" y="1268760"/>
            <a:ext cx="1552005"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流向網格</a:t>
            </a:r>
          </a:p>
        </p:txBody>
      </p:sp>
      <p:sp>
        <p:nvSpPr>
          <p:cNvPr id="9" name="圓角矩形 8"/>
          <p:cNvSpPr/>
          <p:nvPr/>
        </p:nvSpPr>
        <p:spPr>
          <a:xfrm>
            <a:off x="6793310" y="2636912"/>
            <a:ext cx="2183011" cy="473720"/>
          </a:xfrm>
          <a:prstGeom prst="roundRect">
            <a:avLst/>
          </a:prstGeom>
          <a:solidFill>
            <a:srgbClr val="7030A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a:latin typeface="微軟正黑體" panose="020B0604030504040204" pitchFamily="34" charset="-120"/>
                <a:ea typeface="微軟正黑體" panose="020B0604030504040204" pitchFamily="34" charset="-120"/>
              </a:rPr>
              <a:t>INTEGER=</a:t>
            </a:r>
            <a:r>
              <a:rPr lang="zh-TW" altLang="en-US" dirty="0">
                <a:latin typeface="微軟正黑體" panose="020B0604030504040204" pitchFamily="34" charset="-120"/>
                <a:ea typeface="微軟正黑體" panose="020B0604030504040204" pitchFamily="34" charset="-120"/>
              </a:rPr>
              <a:t>整數</a:t>
            </a:r>
          </a:p>
        </p:txBody>
      </p:sp>
    </p:spTree>
    <p:extLst>
      <p:ext uri="{BB962C8B-B14F-4D97-AF65-F5344CB8AC3E}">
        <p14:creationId xmlns:p14="http://schemas.microsoft.com/office/powerpoint/2010/main" val="296119939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5"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r="25193" b="16491"/>
          <a:stretch/>
        </p:blipFill>
        <p:spPr bwMode="auto">
          <a:xfrm>
            <a:off x="1524001" y="478161"/>
            <a:ext cx="9144000" cy="63798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3727691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r="27047" b="26269"/>
          <a:stretch/>
        </p:blipFill>
        <p:spPr bwMode="auto">
          <a:xfrm>
            <a:off x="1544189" y="1052737"/>
            <a:ext cx="9190368" cy="58052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45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960" t="30049" r="82281" b="51163"/>
          <a:stretch/>
        </p:blipFill>
        <p:spPr bwMode="auto">
          <a:xfrm>
            <a:off x="3575720" y="2310668"/>
            <a:ext cx="2024351" cy="16106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形箭號 3"/>
          <p:cNvSpPr/>
          <p:nvPr/>
        </p:nvSpPr>
        <p:spPr>
          <a:xfrm>
            <a:off x="3071100" y="2852936"/>
            <a:ext cx="576064" cy="360040"/>
          </a:xfrm>
          <a:prstGeom prst="chevron">
            <a:avLst/>
          </a:prstGeom>
          <a:solidFill>
            <a:srgbClr val="FFFF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Tree>
    <p:extLst>
      <p:ext uri="{BB962C8B-B14F-4D97-AF65-F5344CB8AC3E}">
        <p14:creationId xmlns:p14="http://schemas.microsoft.com/office/powerpoint/2010/main" val="370938074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txBox="1">
            <a:spLocks/>
          </p:cNvSpPr>
          <p:nvPr/>
        </p:nvSpPr>
        <p:spPr>
          <a:xfrm>
            <a:off x="5231904" y="0"/>
            <a:ext cx="5436096"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水流長度分析</a:t>
            </a:r>
          </a:p>
        </p:txBody>
      </p:sp>
      <p:pic>
        <p:nvPicPr>
          <p:cNvPr id="2048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76414" t="14404" r="1937" b="17863"/>
          <a:stretch/>
        </p:blipFill>
        <p:spPr bwMode="auto">
          <a:xfrm>
            <a:off x="1533358" y="1"/>
            <a:ext cx="3482523" cy="68098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形箭號 3"/>
          <p:cNvSpPr/>
          <p:nvPr/>
        </p:nvSpPr>
        <p:spPr>
          <a:xfrm>
            <a:off x="1703512" y="4293096"/>
            <a:ext cx="576064" cy="360040"/>
          </a:xfrm>
          <a:prstGeom prst="chevron">
            <a:avLst/>
          </a:prstGeom>
          <a:solidFill>
            <a:srgbClr val="FFFF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pic>
        <p:nvPicPr>
          <p:cNvPr id="20483"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1970" t="14918" r="35268" b="16319"/>
          <a:stretch/>
        </p:blipFill>
        <p:spPr bwMode="auto">
          <a:xfrm>
            <a:off x="5242034" y="1133988"/>
            <a:ext cx="5158717" cy="51845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圓角矩形 5"/>
          <p:cNvSpPr/>
          <p:nvPr/>
        </p:nvSpPr>
        <p:spPr>
          <a:xfrm>
            <a:off x="7064275" y="1268760"/>
            <a:ext cx="1552005"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流向網格</a:t>
            </a:r>
          </a:p>
        </p:txBody>
      </p:sp>
      <p:sp>
        <p:nvSpPr>
          <p:cNvPr id="8" name="圓角矩形 7"/>
          <p:cNvSpPr/>
          <p:nvPr/>
        </p:nvSpPr>
        <p:spPr>
          <a:xfrm>
            <a:off x="5519936" y="3819376"/>
            <a:ext cx="4818690" cy="1049784"/>
          </a:xfrm>
          <a:prstGeom prst="roundRect">
            <a:avLst/>
          </a:prstGeom>
          <a:solidFill>
            <a:srgbClr val="7030A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TW" altLang="zh-TW" dirty="0">
                <a:latin typeface="微軟正黑體" panose="020B0604030504040204" pitchFamily="34" charset="-120"/>
                <a:ea typeface="微軟正黑體" panose="020B0604030504040204" pitchFamily="34" charset="-120"/>
              </a:rPr>
              <a:t>順流</a:t>
            </a:r>
            <a:r>
              <a:rPr lang="en-US" altLang="zh-TW" dirty="0">
                <a:latin typeface="微軟正黑體" panose="020B0604030504040204" pitchFamily="34" charset="-120"/>
                <a:ea typeface="微軟正黑體" panose="020B0604030504040204" pitchFamily="34" charset="-120"/>
              </a:rPr>
              <a:t>=DOWNTREAM</a:t>
            </a:r>
          </a:p>
          <a:p>
            <a:pPr lvl="0"/>
            <a:r>
              <a:rPr lang="zh-TW" altLang="zh-TW" dirty="0">
                <a:latin typeface="微軟正黑體" panose="020B0604030504040204" pitchFamily="34" charset="-120"/>
                <a:ea typeface="微軟正黑體" panose="020B0604030504040204" pitchFamily="34" charset="-120"/>
              </a:rPr>
              <a:t>溯源</a:t>
            </a:r>
            <a:r>
              <a:rPr lang="en-US" altLang="zh-TW" dirty="0">
                <a:latin typeface="微軟正黑體" panose="020B0604030504040204" pitchFamily="34" charset="-120"/>
                <a:ea typeface="微軟正黑體" panose="020B0604030504040204" pitchFamily="34" charset="-120"/>
              </a:rPr>
              <a:t>=UPSTREAM</a:t>
            </a:r>
          </a:p>
          <a:p>
            <a:pPr lvl="0"/>
            <a:r>
              <a:rPr lang="en-US" altLang="zh-TW" dirty="0">
                <a:latin typeface="微軟正黑體" panose="020B0604030504040204" pitchFamily="34" charset="-120"/>
                <a:ea typeface="微軟正黑體" panose="020B0604030504040204" pitchFamily="34" charset="-120"/>
              </a:rPr>
              <a:t>UPSTREAM</a:t>
            </a:r>
            <a:r>
              <a:rPr lang="zh-TW" altLang="zh-TW" dirty="0">
                <a:latin typeface="微軟正黑體" panose="020B0604030504040204" pitchFamily="34" charset="-120"/>
                <a:ea typeface="微軟正黑體" panose="020B0604030504040204" pitchFamily="34" charset="-120"/>
              </a:rPr>
              <a:t>以作為上游集流時間分析參考</a:t>
            </a:r>
          </a:p>
        </p:txBody>
      </p:sp>
    </p:spTree>
    <p:extLst>
      <p:ext uri="{BB962C8B-B14F-4D97-AF65-F5344CB8AC3E}">
        <p14:creationId xmlns:p14="http://schemas.microsoft.com/office/powerpoint/2010/main" val="321165512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descr="畫面剪輯"/>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733882"/>
            <a:ext cx="9144000" cy="6124118"/>
          </a:xfrm>
          <a:prstGeom prst="rect">
            <a:avLst/>
          </a:prstGeom>
        </p:spPr>
      </p:pic>
    </p:spTree>
    <p:extLst>
      <p:ext uri="{BB962C8B-B14F-4D97-AF65-F5344CB8AC3E}">
        <p14:creationId xmlns:p14="http://schemas.microsoft.com/office/powerpoint/2010/main" val="217675964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1"/>
          <p:cNvSpPr txBox="1">
            <a:spLocks/>
          </p:cNvSpPr>
          <p:nvPr/>
        </p:nvSpPr>
        <p:spPr>
          <a:xfrm>
            <a:off x="1524000" y="1"/>
            <a:ext cx="9144000" cy="6857999"/>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sz="6600" b="1" dirty="0">
                <a:latin typeface="微軟正黑體" panose="020B0604030504040204" pitchFamily="34" charset="-120"/>
                <a:ea typeface="微軟正黑體" panose="020B0604030504040204" pitchFamily="34" charset="-120"/>
              </a:rPr>
              <a:t>河川網絡分析</a:t>
            </a:r>
          </a:p>
        </p:txBody>
      </p:sp>
    </p:spTree>
    <p:extLst>
      <p:ext uri="{BB962C8B-B14F-4D97-AF65-F5344CB8AC3E}">
        <p14:creationId xmlns:p14="http://schemas.microsoft.com/office/powerpoint/2010/main" val="102121784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txBox="1">
            <a:spLocks/>
          </p:cNvSpPr>
          <p:nvPr/>
        </p:nvSpPr>
        <p:spPr>
          <a:xfrm>
            <a:off x="5231904" y="0"/>
            <a:ext cx="5436096"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河網萃取</a:t>
            </a:r>
          </a:p>
        </p:txBody>
      </p:sp>
      <p:pic>
        <p:nvPicPr>
          <p:cNvPr id="2150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77057" t="15433" r="2580" b="19234"/>
          <a:stretch/>
        </p:blipFill>
        <p:spPr bwMode="auto">
          <a:xfrm>
            <a:off x="1524000" y="31163"/>
            <a:ext cx="3347864" cy="67133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形箭號 3"/>
          <p:cNvSpPr/>
          <p:nvPr/>
        </p:nvSpPr>
        <p:spPr>
          <a:xfrm>
            <a:off x="1631504" y="2276872"/>
            <a:ext cx="576064" cy="360040"/>
          </a:xfrm>
          <a:prstGeom prst="chevron">
            <a:avLst/>
          </a:prstGeom>
          <a:solidFill>
            <a:srgbClr val="FFFF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pic>
        <p:nvPicPr>
          <p:cNvPr id="21508"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l="22464" t="15224" r="34980" b="16330"/>
          <a:stretch/>
        </p:blipFill>
        <p:spPr bwMode="auto">
          <a:xfrm>
            <a:off x="5519937" y="1268761"/>
            <a:ext cx="4596063" cy="46201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圓角矩形 6"/>
          <p:cNvSpPr/>
          <p:nvPr/>
        </p:nvSpPr>
        <p:spPr>
          <a:xfrm>
            <a:off x="7064275" y="1268760"/>
            <a:ext cx="1552005"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條件網格</a:t>
            </a:r>
          </a:p>
        </p:txBody>
      </p:sp>
      <p:sp>
        <p:nvSpPr>
          <p:cNvPr id="9" name="圓角矩形 8"/>
          <p:cNvSpPr/>
          <p:nvPr/>
        </p:nvSpPr>
        <p:spPr>
          <a:xfrm>
            <a:off x="7257138" y="2307208"/>
            <a:ext cx="1215126"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a:latin typeface="微軟正黑體" panose="020B0604030504040204" pitchFamily="34" charset="-120"/>
                <a:ea typeface="微軟正黑體" panose="020B0604030504040204" pitchFamily="34" charset="-120"/>
              </a:rPr>
              <a:t>1</a:t>
            </a:r>
            <a:endParaRPr lang="zh-TW" altLang="en-US" dirty="0">
              <a:latin typeface="微軟正黑體" panose="020B0604030504040204" pitchFamily="34" charset="-120"/>
              <a:ea typeface="微軟正黑體" panose="020B0604030504040204" pitchFamily="34" charset="-120"/>
            </a:endParaRPr>
          </a:p>
        </p:txBody>
      </p:sp>
      <p:sp>
        <p:nvSpPr>
          <p:cNvPr id="10" name="圓角矩形 9"/>
          <p:cNvSpPr/>
          <p:nvPr/>
        </p:nvSpPr>
        <p:spPr>
          <a:xfrm>
            <a:off x="8447229" y="1820828"/>
            <a:ext cx="1881453"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a:t>”Value” &gt; 1000</a:t>
            </a:r>
            <a:endParaRPr lang="zh-TW" altLang="en-US"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909872982"/>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1"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r="31053" b="26326"/>
          <a:stretch/>
        </p:blipFill>
        <p:spPr bwMode="auto">
          <a:xfrm>
            <a:off x="1524000" y="749929"/>
            <a:ext cx="9157804" cy="61159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43417668"/>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5"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22644" t="15819" r="35609" b="16536"/>
          <a:stretch/>
        </p:blipFill>
        <p:spPr bwMode="auto">
          <a:xfrm>
            <a:off x="5695627" y="1303818"/>
            <a:ext cx="4508651" cy="45660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55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76921" t="15433" r="2472" b="18891"/>
          <a:stretch/>
        </p:blipFill>
        <p:spPr bwMode="auto">
          <a:xfrm>
            <a:off x="1498633" y="1"/>
            <a:ext cx="3445239" cy="68625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標題 1"/>
          <p:cNvSpPr txBox="1">
            <a:spLocks/>
          </p:cNvSpPr>
          <p:nvPr/>
        </p:nvSpPr>
        <p:spPr>
          <a:xfrm>
            <a:off x="5231904" y="0"/>
            <a:ext cx="5436096"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河網網格轉線段圖徵</a:t>
            </a:r>
          </a:p>
        </p:txBody>
      </p:sp>
      <p:sp>
        <p:nvSpPr>
          <p:cNvPr id="4" name="＞形箭號 3"/>
          <p:cNvSpPr/>
          <p:nvPr/>
        </p:nvSpPr>
        <p:spPr>
          <a:xfrm>
            <a:off x="1612911" y="5445224"/>
            <a:ext cx="576064" cy="360040"/>
          </a:xfrm>
          <a:prstGeom prst="chevron">
            <a:avLst/>
          </a:prstGeom>
          <a:solidFill>
            <a:srgbClr val="FFFF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7" name="圓角矩形 6"/>
          <p:cNvSpPr/>
          <p:nvPr/>
        </p:nvSpPr>
        <p:spPr>
          <a:xfrm>
            <a:off x="6829993" y="1505620"/>
            <a:ext cx="1282231"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河網網格</a:t>
            </a:r>
          </a:p>
        </p:txBody>
      </p:sp>
      <p:sp>
        <p:nvSpPr>
          <p:cNvPr id="9" name="圓角矩形 8"/>
          <p:cNvSpPr/>
          <p:nvPr/>
        </p:nvSpPr>
        <p:spPr>
          <a:xfrm>
            <a:off x="8256240" y="1772816"/>
            <a:ext cx="1575165"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流向網格</a:t>
            </a:r>
          </a:p>
        </p:txBody>
      </p:sp>
    </p:spTree>
    <p:extLst>
      <p:ext uri="{BB962C8B-B14F-4D97-AF65-F5344CB8AC3E}">
        <p14:creationId xmlns:p14="http://schemas.microsoft.com/office/powerpoint/2010/main" val="37686689"/>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lstStyle/>
          <a:p>
            <a:endParaRPr lang="zh-TW" altLang="en-US"/>
          </a:p>
        </p:txBody>
      </p:sp>
      <p:pic>
        <p:nvPicPr>
          <p:cNvPr id="24579"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r="25805" b="19567"/>
          <a:stretch/>
        </p:blipFill>
        <p:spPr bwMode="auto">
          <a:xfrm>
            <a:off x="1524001" y="644804"/>
            <a:ext cx="9170059" cy="62131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75146614"/>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3"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22605" t="15086" r="35702" b="16508"/>
          <a:stretch/>
        </p:blipFill>
        <p:spPr bwMode="auto">
          <a:xfrm>
            <a:off x="5344767" y="1412776"/>
            <a:ext cx="4502891" cy="4617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602"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76921" t="14747" r="2258" b="19330"/>
          <a:stretch/>
        </p:blipFill>
        <p:spPr bwMode="auto">
          <a:xfrm>
            <a:off x="1524000" y="-1"/>
            <a:ext cx="3406750" cy="67413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標題 1"/>
          <p:cNvSpPr txBox="1">
            <a:spLocks/>
          </p:cNvSpPr>
          <p:nvPr/>
        </p:nvSpPr>
        <p:spPr>
          <a:xfrm>
            <a:off x="5231904" y="0"/>
            <a:ext cx="5436096"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畫出節點</a:t>
            </a:r>
          </a:p>
        </p:txBody>
      </p:sp>
      <p:sp>
        <p:nvSpPr>
          <p:cNvPr id="4" name="＞形箭號 3"/>
          <p:cNvSpPr/>
          <p:nvPr/>
        </p:nvSpPr>
        <p:spPr>
          <a:xfrm>
            <a:off x="1612911" y="4149080"/>
            <a:ext cx="576064" cy="360040"/>
          </a:xfrm>
          <a:prstGeom prst="chevron">
            <a:avLst/>
          </a:prstGeom>
          <a:solidFill>
            <a:srgbClr val="FFFF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7" name="圓角矩形 6"/>
          <p:cNvSpPr/>
          <p:nvPr/>
        </p:nvSpPr>
        <p:spPr>
          <a:xfrm>
            <a:off x="6488832" y="1554540"/>
            <a:ext cx="1366859"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圖徵</a:t>
            </a:r>
          </a:p>
        </p:txBody>
      </p:sp>
      <p:sp>
        <p:nvSpPr>
          <p:cNvPr id="9" name="圓角矩形 8"/>
          <p:cNvSpPr/>
          <p:nvPr/>
        </p:nvSpPr>
        <p:spPr>
          <a:xfrm>
            <a:off x="6600056" y="3675360"/>
            <a:ext cx="2880320" cy="473720"/>
          </a:xfrm>
          <a:prstGeom prst="roundRect">
            <a:avLst/>
          </a:prstGeom>
          <a:solidFill>
            <a:srgbClr val="7030A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a:latin typeface="微軟正黑體" panose="020B0604030504040204" pitchFamily="34" charset="-120"/>
                <a:ea typeface="微軟正黑體" panose="020B0604030504040204" pitchFamily="34" charset="-120"/>
              </a:rPr>
              <a:t>START=</a:t>
            </a:r>
            <a:r>
              <a:rPr lang="zh-TW" altLang="en-US" dirty="0">
                <a:latin typeface="微軟正黑體" panose="020B0604030504040204" pitchFamily="34" charset="-120"/>
                <a:ea typeface="微軟正黑體" panose="020B0604030504040204" pitchFamily="34" charset="-120"/>
              </a:rPr>
              <a:t>匯出河段起始點</a:t>
            </a:r>
          </a:p>
        </p:txBody>
      </p:sp>
    </p:spTree>
    <p:extLst>
      <p:ext uri="{BB962C8B-B14F-4D97-AF65-F5344CB8AC3E}">
        <p14:creationId xmlns:p14="http://schemas.microsoft.com/office/powerpoint/2010/main" val="4131474552"/>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23" b="19433"/>
          <a:stretch/>
        </p:blipFill>
        <p:spPr bwMode="auto">
          <a:xfrm>
            <a:off x="1459562" y="764704"/>
            <a:ext cx="9193867" cy="60932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5057270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1"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22721" t="15433" r="35160" b="16491"/>
          <a:stretch/>
        </p:blipFill>
        <p:spPr bwMode="auto">
          <a:xfrm>
            <a:off x="5375921" y="1541744"/>
            <a:ext cx="4548851" cy="45951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6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76923" t="15261" r="2365" b="18034"/>
          <a:stretch/>
        </p:blipFill>
        <p:spPr bwMode="auto">
          <a:xfrm>
            <a:off x="1515328" y="0"/>
            <a:ext cx="3428544" cy="69008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標題 1"/>
          <p:cNvSpPr txBox="1">
            <a:spLocks/>
          </p:cNvSpPr>
          <p:nvPr/>
        </p:nvSpPr>
        <p:spPr>
          <a:xfrm>
            <a:off x="5231904" y="0"/>
            <a:ext cx="5436096"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河網連結分段</a:t>
            </a:r>
          </a:p>
        </p:txBody>
      </p:sp>
      <p:sp>
        <p:nvSpPr>
          <p:cNvPr id="4" name="＞形箭號 3"/>
          <p:cNvSpPr/>
          <p:nvPr/>
        </p:nvSpPr>
        <p:spPr>
          <a:xfrm>
            <a:off x="1612911" y="5373216"/>
            <a:ext cx="576064" cy="360040"/>
          </a:xfrm>
          <a:prstGeom prst="chevron">
            <a:avLst/>
          </a:prstGeom>
          <a:solidFill>
            <a:srgbClr val="FFFF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7" name="圓角矩形 6"/>
          <p:cNvSpPr/>
          <p:nvPr/>
        </p:nvSpPr>
        <p:spPr>
          <a:xfrm>
            <a:off x="8472265" y="1484784"/>
            <a:ext cx="1215126"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河網網格</a:t>
            </a:r>
          </a:p>
        </p:txBody>
      </p:sp>
      <p:sp>
        <p:nvSpPr>
          <p:cNvPr id="11" name="圓角矩形 10"/>
          <p:cNvSpPr/>
          <p:nvPr/>
        </p:nvSpPr>
        <p:spPr>
          <a:xfrm>
            <a:off x="8472264" y="2019176"/>
            <a:ext cx="1215126"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流向網格</a:t>
            </a:r>
          </a:p>
        </p:txBody>
      </p:sp>
    </p:spTree>
    <p:extLst>
      <p:ext uri="{BB962C8B-B14F-4D97-AF65-F5344CB8AC3E}">
        <p14:creationId xmlns:p14="http://schemas.microsoft.com/office/powerpoint/2010/main" val="2814631854"/>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5515" b="20778"/>
          <a:stretch/>
        </p:blipFill>
        <p:spPr bwMode="auto">
          <a:xfrm>
            <a:off x="1514969" y="445390"/>
            <a:ext cx="9182061" cy="6103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2242524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9"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22783" t="15273" r="35313" b="16543"/>
          <a:stretch/>
        </p:blipFill>
        <p:spPr bwMode="auto">
          <a:xfrm>
            <a:off x="5087888" y="980729"/>
            <a:ext cx="5472608" cy="55653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969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76843" t="15261" r="2580" b="17730"/>
          <a:stretch/>
        </p:blipFill>
        <p:spPr bwMode="auto">
          <a:xfrm>
            <a:off x="1524000" y="-1"/>
            <a:ext cx="3347864" cy="68138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標題 1"/>
          <p:cNvSpPr txBox="1">
            <a:spLocks/>
          </p:cNvSpPr>
          <p:nvPr/>
        </p:nvSpPr>
        <p:spPr>
          <a:xfrm>
            <a:off x="5231904" y="0"/>
            <a:ext cx="5436096"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河段分級</a:t>
            </a:r>
          </a:p>
        </p:txBody>
      </p:sp>
      <p:sp>
        <p:nvSpPr>
          <p:cNvPr id="4" name="＞形箭號 3"/>
          <p:cNvSpPr/>
          <p:nvPr/>
        </p:nvSpPr>
        <p:spPr>
          <a:xfrm>
            <a:off x="1612911" y="5445224"/>
            <a:ext cx="576064" cy="360040"/>
          </a:xfrm>
          <a:prstGeom prst="chevron">
            <a:avLst/>
          </a:prstGeom>
          <a:solidFill>
            <a:srgbClr val="FFFF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7" name="圓角矩形 6"/>
          <p:cNvSpPr/>
          <p:nvPr/>
        </p:nvSpPr>
        <p:spPr>
          <a:xfrm>
            <a:off x="8472265" y="1196752"/>
            <a:ext cx="1215126"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河網網格</a:t>
            </a:r>
          </a:p>
        </p:txBody>
      </p:sp>
      <p:sp>
        <p:nvSpPr>
          <p:cNvPr id="11" name="圓角矩形 10"/>
          <p:cNvSpPr/>
          <p:nvPr/>
        </p:nvSpPr>
        <p:spPr>
          <a:xfrm>
            <a:off x="8472264" y="1731144"/>
            <a:ext cx="1215126"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流向網格</a:t>
            </a:r>
          </a:p>
        </p:txBody>
      </p:sp>
      <p:sp>
        <p:nvSpPr>
          <p:cNvPr id="3" name="矩形 2"/>
          <p:cNvSpPr/>
          <p:nvPr/>
        </p:nvSpPr>
        <p:spPr>
          <a:xfrm>
            <a:off x="10668000" y="1196753"/>
            <a:ext cx="4572000" cy="5078313"/>
          </a:xfrm>
          <a:prstGeom prst="rect">
            <a:avLst/>
          </a:prstGeom>
        </p:spPr>
        <p:txBody>
          <a:bodyPr>
            <a:spAutoFit/>
          </a:bodyPr>
          <a:lstStyle/>
          <a:p>
            <a:r>
              <a:rPr lang="en-US" altLang="zh-TW" b="1" dirty="0">
                <a:solidFill>
                  <a:srgbClr val="FF0000"/>
                </a:solidFill>
                <a:latin typeface="微軟正黑體" panose="020B0604030504040204" pitchFamily="34" charset="-120"/>
                <a:ea typeface="微軟正黑體" panose="020B0604030504040204" pitchFamily="34" charset="-120"/>
                <a:cs typeface="+mj-cs"/>
              </a:rPr>
              <a:t>Strahler</a:t>
            </a:r>
            <a:r>
              <a:rPr lang="zh-TW" altLang="zh-TW" b="1" dirty="0">
                <a:solidFill>
                  <a:srgbClr val="FF0000"/>
                </a:solidFill>
                <a:latin typeface="微軟正黑體" panose="020B0604030504040204" pitchFamily="34" charset="-120"/>
                <a:ea typeface="微軟正黑體" panose="020B0604030504040204" pitchFamily="34" charset="-120"/>
                <a:cs typeface="+mj-cs"/>
              </a:rPr>
              <a:t>分級</a:t>
            </a:r>
          </a:p>
          <a:p>
            <a:r>
              <a:rPr lang="en-US" altLang="zh-TW" b="1" dirty="0">
                <a:latin typeface="微軟正黑體" panose="020B0604030504040204" pitchFamily="34" charset="-120"/>
                <a:ea typeface="微軟正黑體" panose="020B0604030504040204" pitchFamily="34" charset="-120"/>
                <a:cs typeface="+mj-cs"/>
              </a:rPr>
              <a:t>Strahler </a:t>
            </a:r>
            <a:r>
              <a:rPr lang="zh-TW" altLang="zh-TW" b="1" dirty="0">
                <a:latin typeface="微軟正黑體" panose="020B0604030504040204" pitchFamily="34" charset="-120"/>
                <a:ea typeface="微軟正黑體" panose="020B0604030504040204" pitchFamily="34" charset="-120"/>
                <a:cs typeface="+mj-cs"/>
              </a:rPr>
              <a:t>分級是將所有河段中沒有支流河段分為第</a:t>
            </a:r>
            <a:r>
              <a:rPr lang="en-US" altLang="zh-TW" b="1" dirty="0">
                <a:latin typeface="微軟正黑體" panose="020B0604030504040204" pitchFamily="34" charset="-120"/>
                <a:ea typeface="微軟正黑體" panose="020B0604030504040204" pitchFamily="34" charset="-120"/>
                <a:cs typeface="+mj-cs"/>
              </a:rPr>
              <a:t>1 </a:t>
            </a:r>
            <a:r>
              <a:rPr lang="zh-TW" altLang="zh-TW" b="1" dirty="0">
                <a:latin typeface="微軟正黑體" panose="020B0604030504040204" pitchFamily="34" charset="-120"/>
                <a:ea typeface="微軟正黑體" panose="020B0604030504040204" pitchFamily="34" charset="-120"/>
                <a:cs typeface="+mj-cs"/>
              </a:rPr>
              <a:t>級，兩個</a:t>
            </a:r>
            <a:r>
              <a:rPr lang="en-US" altLang="zh-TW" b="1" dirty="0">
                <a:latin typeface="微軟正黑體" panose="020B0604030504040204" pitchFamily="34" charset="-120"/>
                <a:ea typeface="微軟正黑體" panose="020B0604030504040204" pitchFamily="34" charset="-120"/>
                <a:cs typeface="+mj-cs"/>
              </a:rPr>
              <a:t> 1 </a:t>
            </a:r>
            <a:r>
              <a:rPr lang="zh-TW" altLang="zh-TW" b="1" dirty="0">
                <a:latin typeface="微軟正黑體" panose="020B0604030504040204" pitchFamily="34" charset="-120"/>
                <a:ea typeface="微軟正黑體" panose="020B0604030504040204" pitchFamily="34" charset="-120"/>
                <a:cs typeface="+mj-cs"/>
              </a:rPr>
              <a:t>級河段匯流成的河段為第</a:t>
            </a:r>
            <a:r>
              <a:rPr lang="en-US" altLang="zh-TW" b="1" dirty="0">
                <a:latin typeface="微軟正黑體" panose="020B0604030504040204" pitchFamily="34" charset="-120"/>
                <a:ea typeface="微軟正黑體" panose="020B0604030504040204" pitchFamily="34" charset="-120"/>
                <a:cs typeface="+mj-cs"/>
              </a:rPr>
              <a:t> 2 </a:t>
            </a:r>
            <a:r>
              <a:rPr lang="zh-TW" altLang="zh-TW" b="1" dirty="0">
                <a:latin typeface="微軟正黑體" panose="020B0604030504040204" pitchFamily="34" charset="-120"/>
                <a:ea typeface="微軟正黑體" panose="020B0604030504040204" pitchFamily="34" charset="-120"/>
                <a:cs typeface="+mj-cs"/>
              </a:rPr>
              <a:t>級，如此下去分別為第</a:t>
            </a:r>
            <a:r>
              <a:rPr lang="en-US" altLang="zh-TW" b="1" dirty="0">
                <a:latin typeface="微軟正黑體" panose="020B0604030504040204" pitchFamily="34" charset="-120"/>
                <a:ea typeface="微軟正黑體" panose="020B0604030504040204" pitchFamily="34" charset="-120"/>
                <a:cs typeface="+mj-cs"/>
              </a:rPr>
              <a:t> 3 </a:t>
            </a:r>
            <a:r>
              <a:rPr lang="zh-TW" altLang="zh-TW" b="1" dirty="0">
                <a:latin typeface="微軟正黑體" panose="020B0604030504040204" pitchFamily="34" charset="-120"/>
                <a:ea typeface="微軟正黑體" panose="020B0604030504040204" pitchFamily="34" charset="-120"/>
                <a:cs typeface="+mj-cs"/>
              </a:rPr>
              <a:t>級，第</a:t>
            </a:r>
            <a:r>
              <a:rPr lang="en-US" altLang="zh-TW" b="1" dirty="0">
                <a:latin typeface="微軟正黑體" panose="020B0604030504040204" pitchFamily="34" charset="-120"/>
                <a:ea typeface="微軟正黑體" panose="020B0604030504040204" pitchFamily="34" charset="-120"/>
                <a:cs typeface="+mj-cs"/>
              </a:rPr>
              <a:t> 4 </a:t>
            </a:r>
            <a:r>
              <a:rPr lang="zh-TW" altLang="zh-TW" b="1" dirty="0">
                <a:latin typeface="微軟正黑體" panose="020B0604030504040204" pitchFamily="34" charset="-120"/>
                <a:ea typeface="微軟正黑體" panose="020B0604030504040204" pitchFamily="34" charset="-120"/>
                <a:cs typeface="+mj-cs"/>
              </a:rPr>
              <a:t>級， 一直到河網出水口。在這種分級中，僅當同級別的兩條河段匯流成一條河段 時，該弧段級別才會增加，對於那些低級弧段匯入高級弧段的情況，高級弧段的級別不會改變，這也是</a:t>
            </a:r>
            <a:r>
              <a:rPr lang="zh-TW" altLang="zh-TW" b="1" dirty="0">
                <a:solidFill>
                  <a:srgbClr val="FF0000"/>
                </a:solidFill>
                <a:latin typeface="微軟正黑體" panose="020B0604030504040204" pitchFamily="34" charset="-120"/>
                <a:ea typeface="微軟正黑體" panose="020B0604030504040204" pitchFamily="34" charset="-120"/>
                <a:cs typeface="+mj-cs"/>
              </a:rPr>
              <a:t>比較常用</a:t>
            </a:r>
            <a:r>
              <a:rPr lang="zh-TW" altLang="zh-TW" b="1" dirty="0">
                <a:latin typeface="微軟正黑體" panose="020B0604030504040204" pitchFamily="34" charset="-120"/>
                <a:ea typeface="微軟正黑體" panose="020B0604030504040204" pitchFamily="34" charset="-120"/>
                <a:cs typeface="+mj-cs"/>
              </a:rPr>
              <a:t>的一種河網分級方法。</a:t>
            </a:r>
            <a:endParaRPr lang="en-US" altLang="zh-TW" b="1" dirty="0">
              <a:latin typeface="微軟正黑體" panose="020B0604030504040204" pitchFamily="34" charset="-120"/>
              <a:ea typeface="微軟正黑體" panose="020B0604030504040204" pitchFamily="34" charset="-120"/>
              <a:cs typeface="+mj-cs"/>
            </a:endParaRPr>
          </a:p>
          <a:p>
            <a:endParaRPr lang="zh-TW" altLang="zh-TW" b="1" dirty="0">
              <a:latin typeface="微軟正黑體" panose="020B0604030504040204" pitchFamily="34" charset="-120"/>
              <a:ea typeface="微軟正黑體" panose="020B0604030504040204" pitchFamily="34" charset="-120"/>
              <a:cs typeface="+mj-cs"/>
            </a:endParaRPr>
          </a:p>
          <a:p>
            <a:r>
              <a:rPr lang="en-US" altLang="zh-TW" b="1" dirty="0">
                <a:solidFill>
                  <a:srgbClr val="FF0000"/>
                </a:solidFill>
                <a:latin typeface="微軟正黑體" panose="020B0604030504040204" pitchFamily="34" charset="-120"/>
                <a:ea typeface="微軟正黑體" panose="020B0604030504040204" pitchFamily="34" charset="-120"/>
                <a:cs typeface="+mj-cs"/>
              </a:rPr>
              <a:t>Shreve</a:t>
            </a:r>
            <a:r>
              <a:rPr lang="zh-TW" altLang="zh-TW" b="1" dirty="0">
                <a:solidFill>
                  <a:srgbClr val="FF0000"/>
                </a:solidFill>
                <a:latin typeface="微軟正黑體" panose="020B0604030504040204" pitchFamily="34" charset="-120"/>
                <a:ea typeface="微軟正黑體" panose="020B0604030504040204" pitchFamily="34" charset="-120"/>
                <a:cs typeface="+mj-cs"/>
              </a:rPr>
              <a:t>分級</a:t>
            </a:r>
          </a:p>
          <a:p>
            <a:r>
              <a:rPr lang="en-US" altLang="zh-TW" b="1" dirty="0">
                <a:latin typeface="微軟正黑體" panose="020B0604030504040204" pitchFamily="34" charset="-120"/>
                <a:ea typeface="微軟正黑體" panose="020B0604030504040204" pitchFamily="34" charset="-120"/>
                <a:cs typeface="+mj-cs"/>
              </a:rPr>
              <a:t>Shreve </a:t>
            </a:r>
            <a:r>
              <a:rPr lang="zh-TW" altLang="zh-TW" b="1" dirty="0">
                <a:latin typeface="微軟正黑體" panose="020B0604030504040204" pitchFamily="34" charset="-120"/>
                <a:ea typeface="微軟正黑體" panose="020B0604030504040204" pitchFamily="34" charset="-120"/>
                <a:cs typeface="+mj-cs"/>
              </a:rPr>
              <a:t>分級，其第</a:t>
            </a:r>
            <a:r>
              <a:rPr lang="en-US" altLang="zh-TW" b="1" dirty="0">
                <a:latin typeface="微軟正黑體" panose="020B0604030504040204" pitchFamily="34" charset="-120"/>
                <a:ea typeface="微軟正黑體" panose="020B0604030504040204" pitchFamily="34" charset="-120"/>
                <a:cs typeface="+mj-cs"/>
              </a:rPr>
              <a:t> 1 </a:t>
            </a:r>
            <a:r>
              <a:rPr lang="zh-TW" altLang="zh-TW" b="1" dirty="0">
                <a:latin typeface="微軟正黑體" panose="020B0604030504040204" pitchFamily="34" charset="-120"/>
                <a:ea typeface="微軟正黑體" panose="020B0604030504040204" pitchFamily="34" charset="-120"/>
                <a:cs typeface="+mj-cs"/>
              </a:rPr>
              <a:t>級河網的定義與</a:t>
            </a:r>
            <a:r>
              <a:rPr lang="en-US" altLang="zh-TW" b="1" dirty="0">
                <a:latin typeface="微軟正黑體" panose="020B0604030504040204" pitchFamily="34" charset="-120"/>
                <a:ea typeface="微軟正黑體" panose="020B0604030504040204" pitchFamily="34" charset="-120"/>
                <a:cs typeface="+mj-cs"/>
              </a:rPr>
              <a:t> Strahler </a:t>
            </a:r>
            <a:r>
              <a:rPr lang="zh-TW" altLang="zh-TW" b="1" dirty="0">
                <a:latin typeface="微軟正黑體" panose="020B0604030504040204" pitchFamily="34" charset="-120"/>
                <a:ea typeface="微軟正黑體" panose="020B0604030504040204" pitchFamily="34" charset="-120"/>
                <a:cs typeface="+mj-cs"/>
              </a:rPr>
              <a:t>分級相同，而由兩條河段匯流而成的河段會做級別的加總，當一條</a:t>
            </a:r>
            <a:r>
              <a:rPr lang="en-US" altLang="zh-TW" b="1" dirty="0">
                <a:latin typeface="微軟正黑體" panose="020B0604030504040204" pitchFamily="34" charset="-120"/>
                <a:ea typeface="微軟正黑體" panose="020B0604030504040204" pitchFamily="34" charset="-120"/>
                <a:cs typeface="+mj-cs"/>
              </a:rPr>
              <a:t>3</a:t>
            </a:r>
            <a:r>
              <a:rPr lang="zh-TW" altLang="zh-TW" b="1" dirty="0">
                <a:latin typeface="微軟正黑體" panose="020B0604030504040204" pitchFamily="34" charset="-120"/>
                <a:ea typeface="微軟正黑體" panose="020B0604030504040204" pitchFamily="34" charset="-120"/>
                <a:cs typeface="+mj-cs"/>
              </a:rPr>
              <a:t>級河段和一條</a:t>
            </a:r>
            <a:r>
              <a:rPr lang="en-US" altLang="zh-TW" b="1" dirty="0">
                <a:latin typeface="微軟正黑體" panose="020B0604030504040204" pitchFamily="34" charset="-120"/>
                <a:ea typeface="微軟正黑體" panose="020B0604030504040204" pitchFamily="34" charset="-120"/>
                <a:cs typeface="+mj-cs"/>
              </a:rPr>
              <a:t>4</a:t>
            </a:r>
            <a:r>
              <a:rPr lang="zh-TW" altLang="zh-TW" b="1" dirty="0">
                <a:latin typeface="微軟正黑體" panose="020B0604030504040204" pitchFamily="34" charset="-120"/>
                <a:ea typeface="微軟正黑體" panose="020B0604030504040204" pitchFamily="34" charset="-120"/>
                <a:cs typeface="+mj-cs"/>
              </a:rPr>
              <a:t>級河段匯流而成的新的河段的級別就是</a:t>
            </a:r>
            <a:r>
              <a:rPr lang="en-US" altLang="zh-TW" b="1" dirty="0">
                <a:latin typeface="微軟正黑體" panose="020B0604030504040204" pitchFamily="34" charset="-120"/>
                <a:ea typeface="微軟正黑體" panose="020B0604030504040204" pitchFamily="34" charset="-120"/>
                <a:cs typeface="+mj-cs"/>
              </a:rPr>
              <a:t>7</a:t>
            </a:r>
            <a:r>
              <a:rPr lang="zh-TW" altLang="zh-TW" b="1" dirty="0">
                <a:latin typeface="微軟正黑體" panose="020B0604030504040204" pitchFamily="34" charset="-120"/>
                <a:ea typeface="微軟正黑體" panose="020B0604030504040204" pitchFamily="34" charset="-120"/>
                <a:cs typeface="+mj-cs"/>
              </a:rPr>
              <a:t>。以此分級到最後出水口的位置時，其河網的級別數剛好是該 河網中所有的</a:t>
            </a:r>
            <a:r>
              <a:rPr lang="en-US" altLang="zh-TW" b="1" dirty="0">
                <a:latin typeface="微軟正黑體" panose="020B0604030504040204" pitchFamily="34" charset="-120"/>
                <a:ea typeface="微軟正黑體" panose="020B0604030504040204" pitchFamily="34" charset="-120"/>
                <a:cs typeface="+mj-cs"/>
              </a:rPr>
              <a:t> 1 </a:t>
            </a:r>
            <a:r>
              <a:rPr lang="zh-TW" altLang="zh-TW" b="1" dirty="0">
                <a:latin typeface="微軟正黑體" panose="020B0604030504040204" pitchFamily="34" charset="-120"/>
                <a:ea typeface="微軟正黑體" panose="020B0604030504040204" pitchFamily="34" charset="-120"/>
                <a:cs typeface="+mj-cs"/>
              </a:rPr>
              <a:t>級河段的個數。</a:t>
            </a:r>
          </a:p>
        </p:txBody>
      </p:sp>
      <p:pic>
        <p:nvPicPr>
          <p:cNvPr id="102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33812" t="50473" r="32377" b="19330"/>
          <a:stretch/>
        </p:blipFill>
        <p:spPr bwMode="auto">
          <a:xfrm>
            <a:off x="12444536" y="-1755576"/>
            <a:ext cx="5192756" cy="28985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96094839"/>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lstStyle/>
          <a:p>
            <a:endParaRPr lang="zh-TW" altLang="en-US"/>
          </a:p>
        </p:txBody>
      </p:sp>
      <p:pic>
        <p:nvPicPr>
          <p:cNvPr id="307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550" b="18720"/>
          <a:stretch/>
        </p:blipFill>
        <p:spPr bwMode="auto">
          <a:xfrm>
            <a:off x="1524001" y="701386"/>
            <a:ext cx="9144000" cy="61566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2752941"/>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a:xfrm>
            <a:off x="1524000" y="1"/>
            <a:ext cx="9144000" cy="6857999"/>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sz="6600" b="1" dirty="0">
                <a:latin typeface="微軟正黑體" panose="020B0604030504040204" pitchFamily="34" charset="-120"/>
                <a:ea typeface="微軟正黑體" panose="020B0604030504040204" pitchFamily="34" charset="-120"/>
              </a:rPr>
              <a:t>流域分析</a:t>
            </a:r>
          </a:p>
        </p:txBody>
      </p:sp>
    </p:spTree>
    <p:extLst>
      <p:ext uri="{BB962C8B-B14F-4D97-AF65-F5344CB8AC3E}">
        <p14:creationId xmlns:p14="http://schemas.microsoft.com/office/powerpoint/2010/main" val="158597627"/>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22584" t="15932" r="21126" b="16536"/>
          <a:stretch/>
        </p:blipFill>
        <p:spPr bwMode="auto">
          <a:xfrm>
            <a:off x="5012472" y="1375276"/>
            <a:ext cx="5620033" cy="42139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379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77087" t="14963" r="2443" b="19189"/>
          <a:stretch/>
        </p:blipFill>
        <p:spPr bwMode="auto">
          <a:xfrm>
            <a:off x="1533566" y="-1"/>
            <a:ext cx="3353126" cy="67413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標題 1"/>
          <p:cNvSpPr txBox="1">
            <a:spLocks/>
          </p:cNvSpPr>
          <p:nvPr/>
        </p:nvSpPr>
        <p:spPr>
          <a:xfrm>
            <a:off x="5231904" y="0"/>
            <a:ext cx="5436096"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集水區分割</a:t>
            </a:r>
          </a:p>
        </p:txBody>
      </p:sp>
      <p:sp>
        <p:nvSpPr>
          <p:cNvPr id="5" name="圓角矩形 4"/>
          <p:cNvSpPr/>
          <p:nvPr/>
        </p:nvSpPr>
        <p:spPr>
          <a:xfrm>
            <a:off x="8328248" y="2536516"/>
            <a:ext cx="1215126"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儲存位置</a:t>
            </a:r>
          </a:p>
        </p:txBody>
      </p:sp>
      <p:sp>
        <p:nvSpPr>
          <p:cNvPr id="7" name="＞形箭號 6"/>
          <p:cNvSpPr/>
          <p:nvPr/>
        </p:nvSpPr>
        <p:spPr>
          <a:xfrm>
            <a:off x="1587695" y="5949280"/>
            <a:ext cx="576064" cy="360040"/>
          </a:xfrm>
          <a:prstGeom prst="chevron">
            <a:avLst/>
          </a:prstGeom>
          <a:solidFill>
            <a:srgbClr val="FFFF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10" name="圓角矩形 9"/>
          <p:cNvSpPr/>
          <p:nvPr/>
        </p:nvSpPr>
        <p:spPr>
          <a:xfrm>
            <a:off x="6888088" y="1427338"/>
            <a:ext cx="1215126"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流向網格</a:t>
            </a:r>
          </a:p>
        </p:txBody>
      </p:sp>
      <p:sp>
        <p:nvSpPr>
          <p:cNvPr id="11" name="圓角矩形 10"/>
          <p:cNvSpPr/>
          <p:nvPr/>
        </p:nvSpPr>
        <p:spPr>
          <a:xfrm>
            <a:off x="7484970" y="1988840"/>
            <a:ext cx="2224944" cy="473720"/>
          </a:xfrm>
          <a:prstGeom prst="round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網格或匯流點資料</a:t>
            </a:r>
          </a:p>
        </p:txBody>
      </p:sp>
    </p:spTree>
    <p:extLst>
      <p:ext uri="{BB962C8B-B14F-4D97-AF65-F5344CB8AC3E}">
        <p14:creationId xmlns:p14="http://schemas.microsoft.com/office/powerpoint/2010/main" val="266812959"/>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9"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r="24468" b="19032"/>
          <a:stretch/>
        </p:blipFill>
        <p:spPr bwMode="auto">
          <a:xfrm>
            <a:off x="1524001" y="725838"/>
            <a:ext cx="9152684" cy="61321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42305193"/>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991544" y="1556793"/>
            <a:ext cx="8229600" cy="4525963"/>
          </a:xfrm>
        </p:spPr>
        <p:txBody>
          <a:bodyPr/>
          <a:lstStyle/>
          <a:p>
            <a:endParaRPr lang="zh-TW" altLang="en-US" dirty="0"/>
          </a:p>
        </p:txBody>
      </p:sp>
      <p:pic>
        <p:nvPicPr>
          <p:cNvPr id="3584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3586" b="6031"/>
          <a:stretch/>
        </p:blipFill>
        <p:spPr bwMode="auto">
          <a:xfrm>
            <a:off x="1723451" y="1"/>
            <a:ext cx="8958243" cy="68851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66016509"/>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467340" y="3032393"/>
            <a:ext cx="9601200" cy="1485900"/>
          </a:xfrm>
        </p:spPr>
        <p:txBody>
          <a:bodyPr>
            <a:noAutofit/>
          </a:bodyPr>
          <a:lstStyle/>
          <a:p>
            <a:r>
              <a:rPr lang="en-US" altLang="zh-TW" sz="6600" b="1" dirty="0" smtClean="0"/>
              <a:t>PIX4D</a:t>
            </a:r>
            <a:endParaRPr lang="zh-TW" altLang="en-US" sz="6600" dirty="0"/>
          </a:p>
        </p:txBody>
      </p:sp>
    </p:spTree>
    <p:extLst>
      <p:ext uri="{BB962C8B-B14F-4D97-AF65-F5344CB8AC3E}">
        <p14:creationId xmlns:p14="http://schemas.microsoft.com/office/powerpoint/2010/main" val="4171347426"/>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圖片 6">
            <a:extLst>
              <a:ext uri="{FF2B5EF4-FFF2-40B4-BE49-F238E27FC236}">
                <a16:creationId xmlns:a16="http://schemas.microsoft.com/office/drawing/2014/main" id="{8D358AE3-876F-4976-B67A-987366C722BC}"/>
              </a:ext>
            </a:extLst>
          </p:cNvPr>
          <p:cNvPicPr>
            <a:picLocks noChangeAspect="1"/>
          </p:cNvPicPr>
          <p:nvPr/>
        </p:nvPicPr>
        <p:blipFill>
          <a:blip r:embed="rId2"/>
          <a:stretch>
            <a:fillRect/>
          </a:stretch>
        </p:blipFill>
        <p:spPr>
          <a:xfrm>
            <a:off x="0" y="1151262"/>
            <a:ext cx="12192000" cy="5706738"/>
          </a:xfrm>
          <a:prstGeom prst="rect">
            <a:avLst/>
          </a:prstGeom>
        </p:spPr>
      </p:pic>
      <p:sp>
        <p:nvSpPr>
          <p:cNvPr id="5" name="矩形 4">
            <a:extLst>
              <a:ext uri="{FF2B5EF4-FFF2-40B4-BE49-F238E27FC236}">
                <a16:creationId xmlns:a16="http://schemas.microsoft.com/office/drawing/2014/main" id="{B278E022-EA51-40E9-97F4-2D508B49DBBF}"/>
              </a:ext>
            </a:extLst>
          </p:cNvPr>
          <p:cNvSpPr/>
          <p:nvPr/>
        </p:nvSpPr>
        <p:spPr>
          <a:xfrm>
            <a:off x="4163636" y="2898843"/>
            <a:ext cx="2050473" cy="696334"/>
          </a:xfrm>
          <a:prstGeom prst="rect">
            <a:avLst/>
          </a:prstGeom>
          <a:noFill/>
          <a:ln w="28575">
            <a:solidFill>
              <a:srgbClr val="E045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標題 7">
            <a:extLst>
              <a:ext uri="{FF2B5EF4-FFF2-40B4-BE49-F238E27FC236}">
                <a16:creationId xmlns:a16="http://schemas.microsoft.com/office/drawing/2014/main" id="{7CFD5D2D-3546-4799-81EF-AAD91009E161}"/>
              </a:ext>
            </a:extLst>
          </p:cNvPr>
          <p:cNvSpPr>
            <a:spLocks noGrp="1"/>
          </p:cNvSpPr>
          <p:nvPr>
            <p:ph type="title"/>
          </p:nvPr>
        </p:nvSpPr>
        <p:spPr>
          <a:xfrm>
            <a:off x="0" y="-334638"/>
            <a:ext cx="9601200" cy="1485900"/>
          </a:xfrm>
        </p:spPr>
        <p:txBody>
          <a:bodyPr>
            <a:normAutofit/>
          </a:bodyPr>
          <a:lstStyle/>
          <a:p>
            <a:r>
              <a:rPr lang="en-US" altLang="zh-TW" dirty="0"/>
              <a:t>Project Setting</a:t>
            </a:r>
            <a:endParaRPr lang="zh-TW" altLang="en-US" dirty="0"/>
          </a:p>
        </p:txBody>
      </p:sp>
      <p:sp>
        <p:nvSpPr>
          <p:cNvPr id="9" name="內容版面配置區 8">
            <a:extLst>
              <a:ext uri="{FF2B5EF4-FFF2-40B4-BE49-F238E27FC236}">
                <a16:creationId xmlns:a16="http://schemas.microsoft.com/office/drawing/2014/main" id="{1ABCEA1A-E131-4D9E-9935-76F015451E3C}"/>
              </a:ext>
            </a:extLst>
          </p:cNvPr>
          <p:cNvSpPr>
            <a:spLocks noGrp="1"/>
          </p:cNvSpPr>
          <p:nvPr>
            <p:ph idx="1"/>
          </p:nvPr>
        </p:nvSpPr>
        <p:spPr>
          <a:xfrm>
            <a:off x="17817" y="664483"/>
            <a:ext cx="10515600" cy="4351338"/>
          </a:xfrm>
        </p:spPr>
        <p:txBody>
          <a:bodyPr/>
          <a:lstStyle/>
          <a:p>
            <a:r>
              <a:rPr lang="zh-TW" altLang="en-US" dirty="0" smtClean="0"/>
              <a:t>        </a:t>
            </a:r>
            <a:r>
              <a:rPr lang="en-US" altLang="zh-TW" dirty="0" smtClean="0"/>
              <a:t>Create </a:t>
            </a:r>
            <a:r>
              <a:rPr lang="en-US" altLang="zh-TW" dirty="0"/>
              <a:t>New </a:t>
            </a:r>
            <a:r>
              <a:rPr lang="en-US" altLang="zh-TW" dirty="0" err="1"/>
              <a:t>Prolect</a:t>
            </a:r>
            <a:endParaRPr lang="zh-TW" altLang="en-US" dirty="0"/>
          </a:p>
        </p:txBody>
      </p:sp>
    </p:spTree>
    <p:extLst>
      <p:ext uri="{BB962C8B-B14F-4D97-AF65-F5344CB8AC3E}">
        <p14:creationId xmlns:p14="http://schemas.microsoft.com/office/powerpoint/2010/main" val="3959203771"/>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圖片 11">
            <a:extLst>
              <a:ext uri="{FF2B5EF4-FFF2-40B4-BE49-F238E27FC236}">
                <a16:creationId xmlns:a16="http://schemas.microsoft.com/office/drawing/2014/main" id="{38F19CA9-0528-4EAC-A74E-045837DC7CA2}"/>
              </a:ext>
            </a:extLst>
          </p:cNvPr>
          <p:cNvPicPr>
            <a:picLocks noChangeAspect="1"/>
          </p:cNvPicPr>
          <p:nvPr/>
        </p:nvPicPr>
        <p:blipFill>
          <a:blip r:embed="rId2"/>
          <a:stretch>
            <a:fillRect/>
          </a:stretch>
        </p:blipFill>
        <p:spPr>
          <a:xfrm>
            <a:off x="2773659" y="680936"/>
            <a:ext cx="6629505" cy="6006068"/>
          </a:xfrm>
          <a:prstGeom prst="rect">
            <a:avLst/>
          </a:prstGeom>
        </p:spPr>
      </p:pic>
      <p:sp>
        <p:nvSpPr>
          <p:cNvPr id="5" name="矩形 4">
            <a:extLst>
              <a:ext uri="{FF2B5EF4-FFF2-40B4-BE49-F238E27FC236}">
                <a16:creationId xmlns:a16="http://schemas.microsoft.com/office/drawing/2014/main" id="{D75EDC21-D4C2-4C95-A436-8C53B44AF112}"/>
              </a:ext>
            </a:extLst>
          </p:cNvPr>
          <p:cNvSpPr/>
          <p:nvPr/>
        </p:nvSpPr>
        <p:spPr>
          <a:xfrm>
            <a:off x="2889115" y="1670577"/>
            <a:ext cx="6394869" cy="547329"/>
          </a:xfrm>
          <a:prstGeom prst="rect">
            <a:avLst/>
          </a:prstGeom>
          <a:noFill/>
          <a:ln w="28575">
            <a:solidFill>
              <a:srgbClr val="E045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E04556"/>
              </a:solidFill>
            </a:endParaRPr>
          </a:p>
        </p:txBody>
      </p:sp>
      <p:sp>
        <p:nvSpPr>
          <p:cNvPr id="13" name="矩形 12">
            <a:extLst>
              <a:ext uri="{FF2B5EF4-FFF2-40B4-BE49-F238E27FC236}">
                <a16:creationId xmlns:a16="http://schemas.microsoft.com/office/drawing/2014/main" id="{52FBEF20-FF0C-4EDB-834C-E33225E899C3}"/>
              </a:ext>
            </a:extLst>
          </p:cNvPr>
          <p:cNvSpPr/>
          <p:nvPr/>
        </p:nvSpPr>
        <p:spPr>
          <a:xfrm>
            <a:off x="7879311" y="6328699"/>
            <a:ext cx="747039" cy="253637"/>
          </a:xfrm>
          <a:prstGeom prst="rect">
            <a:avLst/>
          </a:prstGeom>
          <a:noFill/>
          <a:ln w="28575">
            <a:solidFill>
              <a:srgbClr val="E045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E04556"/>
              </a:solidFill>
            </a:endParaRPr>
          </a:p>
        </p:txBody>
      </p:sp>
      <p:sp>
        <p:nvSpPr>
          <p:cNvPr id="14" name="文字方塊 13">
            <a:extLst>
              <a:ext uri="{FF2B5EF4-FFF2-40B4-BE49-F238E27FC236}">
                <a16:creationId xmlns:a16="http://schemas.microsoft.com/office/drawing/2014/main" id="{A95D3B75-6420-4DB9-822F-D06033303F60}"/>
              </a:ext>
            </a:extLst>
          </p:cNvPr>
          <p:cNvSpPr txBox="1"/>
          <p:nvPr/>
        </p:nvSpPr>
        <p:spPr>
          <a:xfrm>
            <a:off x="2788836" y="1265332"/>
            <a:ext cx="352982" cy="461665"/>
          </a:xfrm>
          <a:prstGeom prst="rect">
            <a:avLst/>
          </a:prstGeom>
          <a:noFill/>
        </p:spPr>
        <p:txBody>
          <a:bodyPr wrap="none" rtlCol="0">
            <a:spAutoFit/>
          </a:bodyPr>
          <a:lstStyle/>
          <a:p>
            <a:r>
              <a:rPr lang="en-US" altLang="zh-TW" sz="2400" dirty="0">
                <a:solidFill>
                  <a:srgbClr val="E04556"/>
                </a:solidFill>
                <a:latin typeface="Tahoma" panose="020B0604030504040204" pitchFamily="34" charset="0"/>
                <a:ea typeface="Tahoma" panose="020B0604030504040204" pitchFamily="34" charset="0"/>
                <a:cs typeface="Tahoma" panose="020B0604030504040204" pitchFamily="34" charset="0"/>
              </a:rPr>
              <a:t>1</a:t>
            </a:r>
            <a:endParaRPr lang="zh-TW" altLang="en-US" sz="2400" dirty="0">
              <a:solidFill>
                <a:srgbClr val="E04556"/>
              </a:solidFill>
              <a:latin typeface="Tahoma" panose="020B0604030504040204" pitchFamily="34" charset="0"/>
              <a:cs typeface="Tahoma" panose="020B0604030504040204" pitchFamily="34" charset="0"/>
            </a:endParaRPr>
          </a:p>
        </p:txBody>
      </p:sp>
      <p:sp>
        <p:nvSpPr>
          <p:cNvPr id="15" name="文字方塊 14">
            <a:extLst>
              <a:ext uri="{FF2B5EF4-FFF2-40B4-BE49-F238E27FC236}">
                <a16:creationId xmlns:a16="http://schemas.microsoft.com/office/drawing/2014/main" id="{1B807BAD-EDA7-4C4E-AC60-68EA6D19ABFC}"/>
              </a:ext>
            </a:extLst>
          </p:cNvPr>
          <p:cNvSpPr txBox="1"/>
          <p:nvPr/>
        </p:nvSpPr>
        <p:spPr>
          <a:xfrm>
            <a:off x="8449859" y="5867034"/>
            <a:ext cx="352982" cy="461665"/>
          </a:xfrm>
          <a:prstGeom prst="rect">
            <a:avLst/>
          </a:prstGeom>
          <a:noFill/>
        </p:spPr>
        <p:txBody>
          <a:bodyPr wrap="none" rtlCol="0">
            <a:spAutoFit/>
          </a:bodyPr>
          <a:lstStyle/>
          <a:p>
            <a:r>
              <a:rPr lang="en-US" altLang="zh-TW" sz="2400" dirty="0">
                <a:solidFill>
                  <a:srgbClr val="E04556"/>
                </a:solidFill>
                <a:latin typeface="Tahoma" panose="020B0604030504040204" pitchFamily="34" charset="0"/>
                <a:ea typeface="Tahoma" panose="020B0604030504040204" pitchFamily="34" charset="0"/>
                <a:cs typeface="Tahoma" panose="020B0604030504040204" pitchFamily="34" charset="0"/>
              </a:rPr>
              <a:t>2</a:t>
            </a:r>
            <a:endParaRPr lang="zh-TW" altLang="en-US" sz="2400" dirty="0">
              <a:solidFill>
                <a:srgbClr val="E04556"/>
              </a:solidFill>
              <a:latin typeface="Tahoma" panose="020B0604030504040204" pitchFamily="34" charset="0"/>
              <a:cs typeface="Tahoma" panose="020B0604030504040204" pitchFamily="34" charset="0"/>
            </a:endParaRPr>
          </a:p>
        </p:txBody>
      </p:sp>
      <p:sp>
        <p:nvSpPr>
          <p:cNvPr id="10" name="標題 3">
            <a:extLst>
              <a:ext uri="{FF2B5EF4-FFF2-40B4-BE49-F238E27FC236}">
                <a16:creationId xmlns:a16="http://schemas.microsoft.com/office/drawing/2014/main" id="{A5D2DE39-6AE6-44A3-8D7C-D8F3E01E70BC}"/>
              </a:ext>
            </a:extLst>
          </p:cNvPr>
          <p:cNvSpPr>
            <a:spLocks noGrp="1"/>
          </p:cNvSpPr>
          <p:nvPr>
            <p:ph type="title"/>
          </p:nvPr>
        </p:nvSpPr>
        <p:spPr>
          <a:xfrm>
            <a:off x="0" y="-348807"/>
            <a:ext cx="9601200" cy="1485900"/>
          </a:xfrm>
        </p:spPr>
        <p:txBody>
          <a:bodyPr>
            <a:normAutofit/>
          </a:bodyPr>
          <a:lstStyle/>
          <a:p>
            <a:r>
              <a:rPr lang="en-US" altLang="zh-TW" dirty="0"/>
              <a:t>Project Setting</a:t>
            </a:r>
            <a:endParaRPr lang="zh-TW" altLang="en-US" dirty="0"/>
          </a:p>
        </p:txBody>
      </p:sp>
    </p:spTree>
    <p:extLst>
      <p:ext uri="{BB962C8B-B14F-4D97-AF65-F5344CB8AC3E}">
        <p14:creationId xmlns:p14="http://schemas.microsoft.com/office/powerpoint/2010/main" val="3301823090"/>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群組 13">
            <a:extLst>
              <a:ext uri="{FF2B5EF4-FFF2-40B4-BE49-F238E27FC236}">
                <a16:creationId xmlns:a16="http://schemas.microsoft.com/office/drawing/2014/main" id="{821D3AFD-498B-46BF-8363-F96193BC395F}"/>
              </a:ext>
            </a:extLst>
          </p:cNvPr>
          <p:cNvGrpSpPr/>
          <p:nvPr/>
        </p:nvGrpSpPr>
        <p:grpSpPr>
          <a:xfrm>
            <a:off x="2336265" y="1147864"/>
            <a:ext cx="7908575" cy="5710136"/>
            <a:chOff x="2245694" y="0"/>
            <a:chExt cx="9498374" cy="6858000"/>
          </a:xfrm>
        </p:grpSpPr>
        <p:pic>
          <p:nvPicPr>
            <p:cNvPr id="13" name="圖片 12">
              <a:extLst>
                <a:ext uri="{FF2B5EF4-FFF2-40B4-BE49-F238E27FC236}">
                  <a16:creationId xmlns:a16="http://schemas.microsoft.com/office/drawing/2014/main" id="{6D7D2B97-D61B-480E-AF1B-3B2A0300EFB9}"/>
                </a:ext>
              </a:extLst>
            </p:cNvPr>
            <p:cNvPicPr>
              <a:picLocks noChangeAspect="1"/>
            </p:cNvPicPr>
            <p:nvPr/>
          </p:nvPicPr>
          <p:blipFill>
            <a:blip r:embed="rId3"/>
            <a:stretch>
              <a:fillRect/>
            </a:stretch>
          </p:blipFill>
          <p:spPr>
            <a:xfrm>
              <a:off x="2245694" y="0"/>
              <a:ext cx="8501799" cy="6858000"/>
            </a:xfrm>
            <a:prstGeom prst="rect">
              <a:avLst/>
            </a:prstGeom>
          </p:spPr>
        </p:pic>
        <p:sp>
          <p:nvSpPr>
            <p:cNvPr id="5" name="矩形 4">
              <a:extLst>
                <a:ext uri="{FF2B5EF4-FFF2-40B4-BE49-F238E27FC236}">
                  <a16:creationId xmlns:a16="http://schemas.microsoft.com/office/drawing/2014/main" id="{03C3A9A7-8D35-420D-AA94-C7931CA2070D}"/>
                </a:ext>
              </a:extLst>
            </p:cNvPr>
            <p:cNvSpPr/>
            <p:nvPr/>
          </p:nvSpPr>
          <p:spPr>
            <a:xfrm>
              <a:off x="4981302" y="1228720"/>
              <a:ext cx="627018" cy="199486"/>
            </a:xfrm>
            <a:prstGeom prst="rect">
              <a:avLst/>
            </a:prstGeom>
            <a:noFill/>
            <a:ln w="28575">
              <a:solidFill>
                <a:srgbClr val="E045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文字方塊 6">
              <a:extLst>
                <a:ext uri="{FF2B5EF4-FFF2-40B4-BE49-F238E27FC236}">
                  <a16:creationId xmlns:a16="http://schemas.microsoft.com/office/drawing/2014/main" id="{E7960294-1FD9-4A06-853D-D39475CBE017}"/>
                </a:ext>
              </a:extLst>
            </p:cNvPr>
            <p:cNvSpPr txBox="1"/>
            <p:nvPr/>
          </p:nvSpPr>
          <p:spPr>
            <a:xfrm>
              <a:off x="5118320" y="767055"/>
              <a:ext cx="352982" cy="461665"/>
            </a:xfrm>
            <a:prstGeom prst="rect">
              <a:avLst/>
            </a:prstGeom>
            <a:noFill/>
          </p:spPr>
          <p:txBody>
            <a:bodyPr wrap="none" rtlCol="0">
              <a:spAutoFit/>
            </a:bodyPr>
            <a:lstStyle/>
            <a:p>
              <a:r>
                <a:rPr lang="en-US" altLang="zh-TW" sz="2400" dirty="0">
                  <a:solidFill>
                    <a:srgbClr val="E04556"/>
                  </a:solidFill>
                  <a:latin typeface="Tahoma" panose="020B0604030504040204" pitchFamily="34" charset="0"/>
                  <a:ea typeface="Tahoma" panose="020B0604030504040204" pitchFamily="34" charset="0"/>
                  <a:cs typeface="Tahoma" panose="020B0604030504040204" pitchFamily="34" charset="0"/>
                </a:rPr>
                <a:t>1</a:t>
              </a:r>
              <a:endParaRPr lang="zh-TW" altLang="en-US" sz="2400" dirty="0">
                <a:solidFill>
                  <a:srgbClr val="E04556"/>
                </a:solidFill>
                <a:latin typeface="Tahoma" panose="020B0604030504040204" pitchFamily="34" charset="0"/>
                <a:cs typeface="Tahoma" panose="020B0604030504040204" pitchFamily="34" charset="0"/>
              </a:endParaRPr>
            </a:p>
          </p:txBody>
        </p:sp>
        <p:sp>
          <p:nvSpPr>
            <p:cNvPr id="8" name="文字方塊 7">
              <a:extLst>
                <a:ext uri="{FF2B5EF4-FFF2-40B4-BE49-F238E27FC236}">
                  <a16:creationId xmlns:a16="http://schemas.microsoft.com/office/drawing/2014/main" id="{F3FA6976-D1A2-431C-9755-64D6DB447220}"/>
                </a:ext>
              </a:extLst>
            </p:cNvPr>
            <p:cNvSpPr txBox="1"/>
            <p:nvPr/>
          </p:nvSpPr>
          <p:spPr>
            <a:xfrm>
              <a:off x="9146177" y="4546170"/>
              <a:ext cx="2597891" cy="461665"/>
            </a:xfrm>
            <a:prstGeom prst="rect">
              <a:avLst/>
            </a:prstGeom>
            <a:noFill/>
          </p:spPr>
          <p:txBody>
            <a:bodyPr wrap="none" rtlCol="0">
              <a:spAutoFit/>
            </a:bodyPr>
            <a:lstStyle/>
            <a:p>
              <a:r>
                <a:rPr lang="en-US" altLang="zh-TW" sz="2400" dirty="0">
                  <a:solidFill>
                    <a:srgbClr val="E04556"/>
                  </a:solidFill>
                  <a:latin typeface="Tahoma" panose="020B0604030504040204" pitchFamily="34" charset="0"/>
                  <a:ea typeface="Tahoma" panose="020B0604030504040204" pitchFamily="34" charset="0"/>
                  <a:cs typeface="Tahoma" panose="020B0604030504040204" pitchFamily="34" charset="0"/>
                </a:rPr>
                <a:t>2</a:t>
              </a:r>
              <a:r>
                <a:rPr lang="zh-TW" altLang="en-US" sz="2400" dirty="0">
                  <a:solidFill>
                    <a:srgbClr val="E04556"/>
                  </a:solidFill>
                  <a:latin typeface="Tahoma" panose="020B0604030504040204" pitchFamily="34" charset="0"/>
                  <a:ea typeface="Tahoma" panose="020B0604030504040204" pitchFamily="34" charset="0"/>
                  <a:cs typeface="Tahoma" panose="020B0604030504040204" pitchFamily="34" charset="0"/>
                </a:rPr>
                <a:t> </a:t>
              </a:r>
              <a:r>
                <a:rPr lang="en-US" altLang="zh-TW" sz="2400" dirty="0">
                  <a:solidFill>
                    <a:srgbClr val="E04556"/>
                  </a:solidFill>
                  <a:latin typeface="Tahoma" panose="020B0604030504040204" pitchFamily="34" charset="0"/>
                  <a:ea typeface="Tahoma" panose="020B0604030504040204" pitchFamily="34" charset="0"/>
                  <a:cs typeface="Tahoma" panose="020B0604030504040204" pitchFamily="34" charset="0"/>
                </a:rPr>
                <a:t>(Select Images)</a:t>
              </a:r>
              <a:endParaRPr lang="zh-TW" altLang="en-US" sz="2400" dirty="0">
                <a:solidFill>
                  <a:srgbClr val="E04556"/>
                </a:solidFill>
                <a:latin typeface="Tahoma" panose="020B0604030504040204" pitchFamily="34" charset="0"/>
                <a:cs typeface="Tahoma" panose="020B0604030504040204" pitchFamily="34" charset="0"/>
              </a:endParaRPr>
            </a:p>
          </p:txBody>
        </p:sp>
        <p:sp>
          <p:nvSpPr>
            <p:cNvPr id="9" name="文字方塊 8">
              <a:extLst>
                <a:ext uri="{FF2B5EF4-FFF2-40B4-BE49-F238E27FC236}">
                  <a16:creationId xmlns:a16="http://schemas.microsoft.com/office/drawing/2014/main" id="{A8C9BED6-32D1-412E-92A8-3FAFEEC2A1F7}"/>
                </a:ext>
              </a:extLst>
            </p:cNvPr>
            <p:cNvSpPr txBox="1"/>
            <p:nvPr/>
          </p:nvSpPr>
          <p:spPr>
            <a:xfrm>
              <a:off x="7228059" y="6323187"/>
              <a:ext cx="1407757" cy="461665"/>
            </a:xfrm>
            <a:prstGeom prst="rect">
              <a:avLst/>
            </a:prstGeom>
            <a:noFill/>
          </p:spPr>
          <p:txBody>
            <a:bodyPr wrap="none" rtlCol="0">
              <a:spAutoFit/>
            </a:bodyPr>
            <a:lstStyle/>
            <a:p>
              <a:r>
                <a:rPr lang="en-US" altLang="zh-TW" sz="2400" dirty="0">
                  <a:solidFill>
                    <a:srgbClr val="E04556"/>
                  </a:solidFill>
                  <a:latin typeface="Tahoma" panose="020B0604030504040204" pitchFamily="34" charset="0"/>
                  <a:ea typeface="Tahoma" panose="020B0604030504040204" pitchFamily="34" charset="0"/>
                  <a:cs typeface="Tahoma" panose="020B0604030504040204" pitchFamily="34" charset="0"/>
                </a:rPr>
                <a:t>3 (Open)</a:t>
              </a:r>
              <a:endParaRPr lang="zh-TW" altLang="en-US" sz="2400" dirty="0">
                <a:solidFill>
                  <a:srgbClr val="E04556"/>
                </a:solidFill>
                <a:latin typeface="Tahoma" panose="020B0604030504040204" pitchFamily="34" charset="0"/>
                <a:cs typeface="Tahoma" panose="020B0604030504040204" pitchFamily="34" charset="0"/>
              </a:endParaRPr>
            </a:p>
          </p:txBody>
        </p:sp>
        <p:sp>
          <p:nvSpPr>
            <p:cNvPr id="10" name="矩形 9">
              <a:extLst>
                <a:ext uri="{FF2B5EF4-FFF2-40B4-BE49-F238E27FC236}">
                  <a16:creationId xmlns:a16="http://schemas.microsoft.com/office/drawing/2014/main" id="{BA0C28F8-DA49-4782-AB2F-E8790CB7B798}"/>
                </a:ext>
              </a:extLst>
            </p:cNvPr>
            <p:cNvSpPr/>
            <p:nvPr/>
          </p:nvSpPr>
          <p:spPr>
            <a:xfrm>
              <a:off x="8776632" y="6487886"/>
              <a:ext cx="916008" cy="253637"/>
            </a:xfrm>
            <a:prstGeom prst="rect">
              <a:avLst/>
            </a:prstGeom>
            <a:noFill/>
            <a:ln w="28575">
              <a:solidFill>
                <a:srgbClr val="E045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17" name="標題 3">
            <a:extLst>
              <a:ext uri="{FF2B5EF4-FFF2-40B4-BE49-F238E27FC236}">
                <a16:creationId xmlns:a16="http://schemas.microsoft.com/office/drawing/2014/main" id="{A5D2DE39-6AE6-44A3-8D7C-D8F3E01E70BC}"/>
              </a:ext>
            </a:extLst>
          </p:cNvPr>
          <p:cNvSpPr txBox="1">
            <a:spLocks/>
          </p:cNvSpPr>
          <p:nvPr/>
        </p:nvSpPr>
        <p:spPr>
          <a:xfrm>
            <a:off x="0" y="-348807"/>
            <a:ext cx="9601200" cy="14859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TW" smtClean="0"/>
              <a:t>Project Setting</a:t>
            </a:r>
            <a:endParaRPr lang="zh-TW" altLang="en-US" dirty="0"/>
          </a:p>
        </p:txBody>
      </p:sp>
      <p:sp>
        <p:nvSpPr>
          <p:cNvPr id="18" name="內容版面配置區 4">
            <a:extLst>
              <a:ext uri="{FF2B5EF4-FFF2-40B4-BE49-F238E27FC236}">
                <a16:creationId xmlns:a16="http://schemas.microsoft.com/office/drawing/2014/main" id="{2DA44299-3614-438D-8FCA-973A4E1E4C3D}"/>
              </a:ext>
            </a:extLst>
          </p:cNvPr>
          <p:cNvSpPr>
            <a:spLocks noGrp="1"/>
          </p:cNvSpPr>
          <p:nvPr>
            <p:ph idx="1"/>
          </p:nvPr>
        </p:nvSpPr>
        <p:spPr>
          <a:xfrm>
            <a:off x="0" y="637508"/>
            <a:ext cx="10515600" cy="4351338"/>
          </a:xfrm>
        </p:spPr>
        <p:txBody>
          <a:bodyPr/>
          <a:lstStyle/>
          <a:p>
            <a:r>
              <a:rPr lang="zh-TW" altLang="en-US" dirty="0" smtClean="0"/>
              <a:t>       </a:t>
            </a:r>
            <a:r>
              <a:rPr lang="en-US" altLang="zh-TW" dirty="0" smtClean="0"/>
              <a:t>Select </a:t>
            </a:r>
            <a:r>
              <a:rPr lang="en-US" altLang="zh-TW" dirty="0"/>
              <a:t>Images</a:t>
            </a:r>
            <a:endParaRPr lang="zh-TW" altLang="en-US" dirty="0"/>
          </a:p>
        </p:txBody>
      </p:sp>
    </p:spTree>
    <p:extLst>
      <p:ext uri="{BB962C8B-B14F-4D97-AF65-F5344CB8AC3E}">
        <p14:creationId xmlns:p14="http://schemas.microsoft.com/office/powerpoint/2010/main" val="321105758"/>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a:extLst>
              <a:ext uri="{FF2B5EF4-FFF2-40B4-BE49-F238E27FC236}">
                <a16:creationId xmlns:a16="http://schemas.microsoft.com/office/drawing/2014/main" id="{295E702D-1721-4D39-82A2-A1B26F1560C4}"/>
              </a:ext>
            </a:extLst>
          </p:cNvPr>
          <p:cNvPicPr>
            <a:picLocks noChangeAspect="1"/>
          </p:cNvPicPr>
          <p:nvPr/>
        </p:nvPicPr>
        <p:blipFill>
          <a:blip r:embed="rId2"/>
          <a:stretch>
            <a:fillRect/>
          </a:stretch>
        </p:blipFill>
        <p:spPr>
          <a:xfrm>
            <a:off x="2952769" y="1117803"/>
            <a:ext cx="6286461" cy="5701285"/>
          </a:xfrm>
          <a:prstGeom prst="rect">
            <a:avLst/>
          </a:prstGeom>
          <a:ln>
            <a:solidFill>
              <a:schemeClr val="bg1">
                <a:lumMod val="50000"/>
              </a:schemeClr>
            </a:solidFill>
          </a:ln>
        </p:spPr>
      </p:pic>
      <p:sp>
        <p:nvSpPr>
          <p:cNvPr id="3" name="矩形 2">
            <a:extLst>
              <a:ext uri="{FF2B5EF4-FFF2-40B4-BE49-F238E27FC236}">
                <a16:creationId xmlns:a16="http://schemas.microsoft.com/office/drawing/2014/main" id="{CD3224EE-9037-499D-951A-64AABAD390F7}"/>
              </a:ext>
            </a:extLst>
          </p:cNvPr>
          <p:cNvSpPr/>
          <p:nvPr/>
        </p:nvSpPr>
        <p:spPr>
          <a:xfrm>
            <a:off x="7777958" y="6494035"/>
            <a:ext cx="799291" cy="253637"/>
          </a:xfrm>
          <a:prstGeom prst="rect">
            <a:avLst/>
          </a:prstGeom>
          <a:noFill/>
          <a:ln w="28575">
            <a:solidFill>
              <a:srgbClr val="E045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E04556"/>
              </a:solidFill>
            </a:endParaRPr>
          </a:p>
        </p:txBody>
      </p:sp>
      <p:sp>
        <p:nvSpPr>
          <p:cNvPr id="4" name="標題 3">
            <a:extLst>
              <a:ext uri="{FF2B5EF4-FFF2-40B4-BE49-F238E27FC236}">
                <a16:creationId xmlns:a16="http://schemas.microsoft.com/office/drawing/2014/main" id="{A5D2DE39-6AE6-44A3-8D7C-D8F3E01E70BC}"/>
              </a:ext>
            </a:extLst>
          </p:cNvPr>
          <p:cNvSpPr>
            <a:spLocks noGrp="1"/>
          </p:cNvSpPr>
          <p:nvPr>
            <p:ph type="title"/>
          </p:nvPr>
        </p:nvSpPr>
        <p:spPr>
          <a:xfrm>
            <a:off x="0" y="-348807"/>
            <a:ext cx="9601200" cy="1485900"/>
          </a:xfrm>
        </p:spPr>
        <p:txBody>
          <a:bodyPr>
            <a:normAutofit/>
          </a:bodyPr>
          <a:lstStyle/>
          <a:p>
            <a:r>
              <a:rPr lang="en-US" altLang="zh-TW" dirty="0"/>
              <a:t>Project Setting</a:t>
            </a:r>
            <a:endParaRPr lang="zh-TW" altLang="en-US" dirty="0"/>
          </a:p>
        </p:txBody>
      </p:sp>
      <p:sp>
        <p:nvSpPr>
          <p:cNvPr id="5" name="內容版面配置區 4">
            <a:extLst>
              <a:ext uri="{FF2B5EF4-FFF2-40B4-BE49-F238E27FC236}">
                <a16:creationId xmlns:a16="http://schemas.microsoft.com/office/drawing/2014/main" id="{2DA44299-3614-438D-8FCA-973A4E1E4C3D}"/>
              </a:ext>
            </a:extLst>
          </p:cNvPr>
          <p:cNvSpPr>
            <a:spLocks noGrp="1"/>
          </p:cNvSpPr>
          <p:nvPr>
            <p:ph idx="1"/>
          </p:nvPr>
        </p:nvSpPr>
        <p:spPr>
          <a:xfrm>
            <a:off x="0" y="637508"/>
            <a:ext cx="10515600" cy="4351338"/>
          </a:xfrm>
        </p:spPr>
        <p:txBody>
          <a:bodyPr/>
          <a:lstStyle/>
          <a:p>
            <a:r>
              <a:rPr lang="zh-TW" altLang="en-US" dirty="0" smtClean="0"/>
              <a:t>       </a:t>
            </a:r>
            <a:r>
              <a:rPr lang="en-US" altLang="zh-TW" dirty="0" smtClean="0"/>
              <a:t>Select </a:t>
            </a:r>
            <a:r>
              <a:rPr lang="en-US" altLang="zh-TW" dirty="0"/>
              <a:t>Images</a:t>
            </a:r>
            <a:endParaRPr lang="zh-TW" altLang="en-US" dirty="0"/>
          </a:p>
        </p:txBody>
      </p:sp>
    </p:spTree>
    <p:extLst>
      <p:ext uri="{BB962C8B-B14F-4D97-AF65-F5344CB8AC3E}">
        <p14:creationId xmlns:p14="http://schemas.microsoft.com/office/powerpoint/2010/main" val="4269397006"/>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a:extLst>
              <a:ext uri="{FF2B5EF4-FFF2-40B4-BE49-F238E27FC236}">
                <a16:creationId xmlns:a16="http://schemas.microsoft.com/office/drawing/2014/main" id="{41FBD8E6-ACB6-4DDB-A859-549E4C06AC73}"/>
              </a:ext>
            </a:extLst>
          </p:cNvPr>
          <p:cNvPicPr>
            <a:picLocks noChangeAspect="1"/>
          </p:cNvPicPr>
          <p:nvPr/>
        </p:nvPicPr>
        <p:blipFill>
          <a:blip r:embed="rId2"/>
          <a:stretch>
            <a:fillRect/>
          </a:stretch>
        </p:blipFill>
        <p:spPr>
          <a:xfrm>
            <a:off x="2725261" y="680936"/>
            <a:ext cx="6741477" cy="6098581"/>
          </a:xfrm>
          <a:prstGeom prst="rect">
            <a:avLst/>
          </a:prstGeom>
        </p:spPr>
      </p:pic>
      <p:sp>
        <p:nvSpPr>
          <p:cNvPr id="3" name="矩形 2">
            <a:extLst>
              <a:ext uri="{FF2B5EF4-FFF2-40B4-BE49-F238E27FC236}">
                <a16:creationId xmlns:a16="http://schemas.microsoft.com/office/drawing/2014/main" id="{ABF416E2-005A-43D2-B165-34D14761C512}"/>
              </a:ext>
            </a:extLst>
          </p:cNvPr>
          <p:cNvSpPr/>
          <p:nvPr/>
        </p:nvSpPr>
        <p:spPr>
          <a:xfrm>
            <a:off x="7903862" y="6420719"/>
            <a:ext cx="799291" cy="253637"/>
          </a:xfrm>
          <a:prstGeom prst="rect">
            <a:avLst/>
          </a:prstGeom>
          <a:noFill/>
          <a:ln w="28575">
            <a:solidFill>
              <a:srgbClr val="E045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E04556"/>
              </a:solidFill>
            </a:endParaRPr>
          </a:p>
        </p:txBody>
      </p:sp>
      <p:sp>
        <p:nvSpPr>
          <p:cNvPr id="4" name="標題 3">
            <a:extLst>
              <a:ext uri="{FF2B5EF4-FFF2-40B4-BE49-F238E27FC236}">
                <a16:creationId xmlns:a16="http://schemas.microsoft.com/office/drawing/2014/main" id="{838F366F-637C-4C1A-8379-A804A309DB45}"/>
              </a:ext>
            </a:extLst>
          </p:cNvPr>
          <p:cNvSpPr>
            <a:spLocks noGrp="1"/>
          </p:cNvSpPr>
          <p:nvPr>
            <p:ph type="title"/>
          </p:nvPr>
        </p:nvSpPr>
        <p:spPr>
          <a:xfrm>
            <a:off x="0" y="-404488"/>
            <a:ext cx="9601200" cy="1485900"/>
          </a:xfrm>
        </p:spPr>
        <p:txBody>
          <a:bodyPr>
            <a:normAutofit/>
          </a:bodyPr>
          <a:lstStyle/>
          <a:p>
            <a:r>
              <a:rPr lang="en-US" altLang="zh-TW" dirty="0"/>
              <a:t>Project Setting</a:t>
            </a:r>
            <a:endParaRPr lang="zh-TW" altLang="en-US" dirty="0"/>
          </a:p>
        </p:txBody>
      </p:sp>
      <p:sp>
        <p:nvSpPr>
          <p:cNvPr id="5" name="內容版面配置區 4">
            <a:extLst>
              <a:ext uri="{FF2B5EF4-FFF2-40B4-BE49-F238E27FC236}">
                <a16:creationId xmlns:a16="http://schemas.microsoft.com/office/drawing/2014/main" id="{A32B4A15-6681-4B3E-8CA3-16119CE987FF}"/>
              </a:ext>
            </a:extLst>
          </p:cNvPr>
          <p:cNvSpPr>
            <a:spLocks noGrp="1"/>
          </p:cNvSpPr>
          <p:nvPr>
            <p:ph idx="1"/>
          </p:nvPr>
        </p:nvSpPr>
        <p:spPr/>
        <p:txBody>
          <a:bodyPr/>
          <a:lstStyle/>
          <a:p>
            <a:endParaRPr lang="zh-TW" altLang="en-US"/>
          </a:p>
        </p:txBody>
      </p:sp>
    </p:spTree>
    <p:extLst>
      <p:ext uri="{BB962C8B-B14F-4D97-AF65-F5344CB8AC3E}">
        <p14:creationId xmlns:p14="http://schemas.microsoft.com/office/powerpoint/2010/main" val="669193580"/>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a:extLst>
              <a:ext uri="{FF2B5EF4-FFF2-40B4-BE49-F238E27FC236}">
                <a16:creationId xmlns:a16="http://schemas.microsoft.com/office/drawing/2014/main" id="{FE909BEB-5478-43F9-B639-034551E60D96}"/>
              </a:ext>
            </a:extLst>
          </p:cNvPr>
          <p:cNvPicPr>
            <a:picLocks noChangeAspect="1"/>
          </p:cNvPicPr>
          <p:nvPr/>
        </p:nvPicPr>
        <p:blipFill>
          <a:blip r:embed="rId2"/>
          <a:stretch>
            <a:fillRect/>
          </a:stretch>
        </p:blipFill>
        <p:spPr>
          <a:xfrm>
            <a:off x="2984961" y="1123882"/>
            <a:ext cx="6222078" cy="5636180"/>
          </a:xfrm>
          <a:prstGeom prst="rect">
            <a:avLst/>
          </a:prstGeom>
        </p:spPr>
      </p:pic>
      <p:sp>
        <p:nvSpPr>
          <p:cNvPr id="3" name="矩形 2">
            <a:extLst>
              <a:ext uri="{FF2B5EF4-FFF2-40B4-BE49-F238E27FC236}">
                <a16:creationId xmlns:a16="http://schemas.microsoft.com/office/drawing/2014/main" id="{E4F05EA3-E3FD-49CC-A93C-84B3429C7D0A}"/>
              </a:ext>
            </a:extLst>
          </p:cNvPr>
          <p:cNvSpPr/>
          <p:nvPr/>
        </p:nvSpPr>
        <p:spPr>
          <a:xfrm>
            <a:off x="7782128" y="6410991"/>
            <a:ext cx="661482" cy="262183"/>
          </a:xfrm>
          <a:prstGeom prst="rect">
            <a:avLst/>
          </a:prstGeom>
          <a:noFill/>
          <a:ln w="28575">
            <a:solidFill>
              <a:srgbClr val="E045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E04556"/>
              </a:solidFill>
            </a:endParaRPr>
          </a:p>
        </p:txBody>
      </p:sp>
      <p:sp>
        <p:nvSpPr>
          <p:cNvPr id="6" name="標題 5">
            <a:extLst>
              <a:ext uri="{FF2B5EF4-FFF2-40B4-BE49-F238E27FC236}">
                <a16:creationId xmlns:a16="http://schemas.microsoft.com/office/drawing/2014/main" id="{674E86B7-006E-487F-BA9D-7DA4C20ECB1E}"/>
              </a:ext>
            </a:extLst>
          </p:cNvPr>
          <p:cNvSpPr>
            <a:spLocks noGrp="1"/>
          </p:cNvSpPr>
          <p:nvPr>
            <p:ph type="title"/>
          </p:nvPr>
        </p:nvSpPr>
        <p:spPr>
          <a:xfrm>
            <a:off x="0" y="-353317"/>
            <a:ext cx="9601200" cy="1485900"/>
          </a:xfrm>
        </p:spPr>
        <p:txBody>
          <a:bodyPr>
            <a:normAutofit/>
          </a:bodyPr>
          <a:lstStyle/>
          <a:p>
            <a:r>
              <a:rPr lang="en-US" altLang="zh-TW" dirty="0"/>
              <a:t>Project Setting</a:t>
            </a:r>
            <a:endParaRPr lang="zh-TW" altLang="en-US" dirty="0"/>
          </a:p>
        </p:txBody>
      </p:sp>
      <p:sp>
        <p:nvSpPr>
          <p:cNvPr id="7" name="內容版面配置區 6">
            <a:extLst>
              <a:ext uri="{FF2B5EF4-FFF2-40B4-BE49-F238E27FC236}">
                <a16:creationId xmlns:a16="http://schemas.microsoft.com/office/drawing/2014/main" id="{B56D51BD-1123-4177-BE4D-88B236CD14F9}"/>
              </a:ext>
            </a:extLst>
          </p:cNvPr>
          <p:cNvSpPr>
            <a:spLocks noGrp="1"/>
          </p:cNvSpPr>
          <p:nvPr>
            <p:ph idx="1"/>
          </p:nvPr>
        </p:nvSpPr>
        <p:spPr>
          <a:xfrm>
            <a:off x="0" y="708025"/>
            <a:ext cx="10515600" cy="4351338"/>
          </a:xfrm>
        </p:spPr>
        <p:txBody>
          <a:bodyPr/>
          <a:lstStyle/>
          <a:p>
            <a:r>
              <a:rPr lang="zh-TW" altLang="en-US" dirty="0" smtClean="0"/>
              <a:t>      </a:t>
            </a:r>
            <a:r>
              <a:rPr lang="en-US" altLang="zh-TW" dirty="0" smtClean="0"/>
              <a:t>Select </a:t>
            </a:r>
            <a:r>
              <a:rPr lang="en-US" altLang="zh-TW" dirty="0"/>
              <a:t>Output Coordinate System </a:t>
            </a:r>
            <a:endParaRPr lang="zh-TW" altLang="en-US" dirty="0"/>
          </a:p>
        </p:txBody>
      </p:sp>
    </p:spTree>
    <p:extLst>
      <p:ext uri="{BB962C8B-B14F-4D97-AF65-F5344CB8AC3E}">
        <p14:creationId xmlns:p14="http://schemas.microsoft.com/office/powerpoint/2010/main" val="3154387610"/>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a:extLst>
              <a:ext uri="{FF2B5EF4-FFF2-40B4-BE49-F238E27FC236}">
                <a16:creationId xmlns:a16="http://schemas.microsoft.com/office/drawing/2014/main" id="{7076BFDF-9B94-42B7-8FB4-6AC42A97B07F}"/>
              </a:ext>
            </a:extLst>
          </p:cNvPr>
          <p:cNvPicPr>
            <a:picLocks noChangeAspect="1"/>
          </p:cNvPicPr>
          <p:nvPr/>
        </p:nvPicPr>
        <p:blipFill>
          <a:blip r:embed="rId2"/>
          <a:stretch>
            <a:fillRect/>
          </a:stretch>
        </p:blipFill>
        <p:spPr>
          <a:xfrm>
            <a:off x="2981294" y="1143936"/>
            <a:ext cx="6229411" cy="5665364"/>
          </a:xfrm>
          <a:prstGeom prst="rect">
            <a:avLst/>
          </a:prstGeom>
        </p:spPr>
      </p:pic>
      <p:sp>
        <p:nvSpPr>
          <p:cNvPr id="5" name="矩形 4">
            <a:extLst>
              <a:ext uri="{FF2B5EF4-FFF2-40B4-BE49-F238E27FC236}">
                <a16:creationId xmlns:a16="http://schemas.microsoft.com/office/drawing/2014/main" id="{DB26DE89-B1EA-423D-AB3A-74035DD63075}"/>
              </a:ext>
            </a:extLst>
          </p:cNvPr>
          <p:cNvSpPr/>
          <p:nvPr/>
        </p:nvSpPr>
        <p:spPr>
          <a:xfrm>
            <a:off x="3243225" y="2045684"/>
            <a:ext cx="1868427" cy="172223"/>
          </a:xfrm>
          <a:prstGeom prst="rect">
            <a:avLst/>
          </a:prstGeom>
          <a:noFill/>
          <a:ln w="28575">
            <a:solidFill>
              <a:srgbClr val="E045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E04556"/>
              </a:solidFill>
            </a:endParaRPr>
          </a:p>
        </p:txBody>
      </p:sp>
      <p:sp>
        <p:nvSpPr>
          <p:cNvPr id="11" name="矩形 10">
            <a:extLst>
              <a:ext uri="{FF2B5EF4-FFF2-40B4-BE49-F238E27FC236}">
                <a16:creationId xmlns:a16="http://schemas.microsoft.com/office/drawing/2014/main" id="{850DC559-3A48-4A44-985E-7A7807344414}"/>
              </a:ext>
            </a:extLst>
          </p:cNvPr>
          <p:cNvSpPr/>
          <p:nvPr/>
        </p:nvSpPr>
        <p:spPr>
          <a:xfrm>
            <a:off x="7836314" y="6532211"/>
            <a:ext cx="597471" cy="162791"/>
          </a:xfrm>
          <a:prstGeom prst="rect">
            <a:avLst/>
          </a:prstGeom>
          <a:noFill/>
          <a:ln w="28575">
            <a:solidFill>
              <a:srgbClr val="E045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E04556"/>
              </a:solidFill>
            </a:endParaRPr>
          </a:p>
        </p:txBody>
      </p:sp>
      <p:sp>
        <p:nvSpPr>
          <p:cNvPr id="12" name="文字方塊 11">
            <a:extLst>
              <a:ext uri="{FF2B5EF4-FFF2-40B4-BE49-F238E27FC236}">
                <a16:creationId xmlns:a16="http://schemas.microsoft.com/office/drawing/2014/main" id="{8AD7381F-0C94-4CCE-B42A-0C9ECC2B7437}"/>
              </a:ext>
            </a:extLst>
          </p:cNvPr>
          <p:cNvSpPr txBox="1"/>
          <p:nvPr/>
        </p:nvSpPr>
        <p:spPr>
          <a:xfrm>
            <a:off x="2935769" y="1900962"/>
            <a:ext cx="352982" cy="461665"/>
          </a:xfrm>
          <a:prstGeom prst="rect">
            <a:avLst/>
          </a:prstGeom>
          <a:noFill/>
        </p:spPr>
        <p:txBody>
          <a:bodyPr wrap="none" rtlCol="0">
            <a:spAutoFit/>
          </a:bodyPr>
          <a:lstStyle/>
          <a:p>
            <a:r>
              <a:rPr lang="en-US" altLang="zh-TW" sz="2400" dirty="0">
                <a:solidFill>
                  <a:srgbClr val="E04556"/>
                </a:solidFill>
                <a:latin typeface="Tahoma" panose="020B0604030504040204" pitchFamily="34" charset="0"/>
                <a:ea typeface="Tahoma" panose="020B0604030504040204" pitchFamily="34" charset="0"/>
                <a:cs typeface="Tahoma" panose="020B0604030504040204" pitchFamily="34" charset="0"/>
              </a:rPr>
              <a:t>1</a:t>
            </a:r>
            <a:endParaRPr lang="zh-TW" altLang="en-US" sz="2400" dirty="0">
              <a:solidFill>
                <a:srgbClr val="E04556"/>
              </a:solidFill>
              <a:latin typeface="Tahoma" panose="020B0604030504040204" pitchFamily="34" charset="0"/>
              <a:cs typeface="Tahoma" panose="020B0604030504040204" pitchFamily="34" charset="0"/>
            </a:endParaRPr>
          </a:p>
        </p:txBody>
      </p:sp>
      <p:sp>
        <p:nvSpPr>
          <p:cNvPr id="13" name="文字方塊 12">
            <a:extLst>
              <a:ext uri="{FF2B5EF4-FFF2-40B4-BE49-F238E27FC236}">
                <a16:creationId xmlns:a16="http://schemas.microsoft.com/office/drawing/2014/main" id="{77AC91F2-C06A-4AAA-BDB9-A7A674B61F10}"/>
              </a:ext>
            </a:extLst>
          </p:cNvPr>
          <p:cNvSpPr txBox="1"/>
          <p:nvPr/>
        </p:nvSpPr>
        <p:spPr>
          <a:xfrm>
            <a:off x="7782067" y="6151941"/>
            <a:ext cx="352982" cy="461665"/>
          </a:xfrm>
          <a:prstGeom prst="rect">
            <a:avLst/>
          </a:prstGeom>
          <a:noFill/>
        </p:spPr>
        <p:txBody>
          <a:bodyPr wrap="none" rtlCol="0">
            <a:spAutoFit/>
          </a:bodyPr>
          <a:lstStyle/>
          <a:p>
            <a:r>
              <a:rPr lang="en-US" altLang="zh-TW" sz="2400" dirty="0">
                <a:solidFill>
                  <a:srgbClr val="E04556"/>
                </a:solidFill>
                <a:latin typeface="Tahoma" panose="020B0604030504040204" pitchFamily="34" charset="0"/>
                <a:ea typeface="Tahoma" panose="020B0604030504040204" pitchFamily="34" charset="0"/>
                <a:cs typeface="Tahoma" panose="020B0604030504040204" pitchFamily="34" charset="0"/>
              </a:rPr>
              <a:t>2</a:t>
            </a:r>
            <a:endParaRPr lang="zh-TW" altLang="en-US" sz="2400" dirty="0">
              <a:solidFill>
                <a:srgbClr val="E04556"/>
              </a:solidFill>
              <a:latin typeface="Tahoma" panose="020B0604030504040204" pitchFamily="34" charset="0"/>
              <a:cs typeface="Tahoma" panose="020B0604030504040204" pitchFamily="34" charset="0"/>
            </a:endParaRPr>
          </a:p>
        </p:txBody>
      </p:sp>
      <p:sp>
        <p:nvSpPr>
          <p:cNvPr id="14" name="標題 13">
            <a:extLst>
              <a:ext uri="{FF2B5EF4-FFF2-40B4-BE49-F238E27FC236}">
                <a16:creationId xmlns:a16="http://schemas.microsoft.com/office/drawing/2014/main" id="{149E7CE2-57D9-4820-A6C3-D83DC9FF4058}"/>
              </a:ext>
            </a:extLst>
          </p:cNvPr>
          <p:cNvSpPr>
            <a:spLocks noGrp="1"/>
          </p:cNvSpPr>
          <p:nvPr>
            <p:ph type="title"/>
          </p:nvPr>
        </p:nvSpPr>
        <p:spPr>
          <a:xfrm>
            <a:off x="0" y="-341964"/>
            <a:ext cx="9601200" cy="1485900"/>
          </a:xfrm>
        </p:spPr>
        <p:txBody>
          <a:bodyPr>
            <a:normAutofit/>
          </a:bodyPr>
          <a:lstStyle/>
          <a:p>
            <a:r>
              <a:rPr lang="en-US" altLang="zh-TW" dirty="0"/>
              <a:t>Project Setting</a:t>
            </a:r>
            <a:endParaRPr lang="zh-TW" altLang="en-US" dirty="0"/>
          </a:p>
        </p:txBody>
      </p:sp>
      <p:sp>
        <p:nvSpPr>
          <p:cNvPr id="15" name="內容版面配置區 14">
            <a:extLst>
              <a:ext uri="{FF2B5EF4-FFF2-40B4-BE49-F238E27FC236}">
                <a16:creationId xmlns:a16="http://schemas.microsoft.com/office/drawing/2014/main" id="{8D7D6CD7-CF91-452C-BF7B-325680B2E198}"/>
              </a:ext>
            </a:extLst>
          </p:cNvPr>
          <p:cNvSpPr>
            <a:spLocks noGrp="1"/>
          </p:cNvSpPr>
          <p:nvPr>
            <p:ph idx="1"/>
          </p:nvPr>
        </p:nvSpPr>
        <p:spPr>
          <a:xfrm>
            <a:off x="0" y="647658"/>
            <a:ext cx="10515600" cy="4351338"/>
          </a:xfrm>
        </p:spPr>
        <p:txBody>
          <a:bodyPr/>
          <a:lstStyle/>
          <a:p>
            <a:r>
              <a:rPr lang="zh-TW" altLang="en-US" dirty="0" smtClean="0"/>
              <a:t>      </a:t>
            </a:r>
            <a:r>
              <a:rPr lang="en-US" altLang="zh-TW" dirty="0" smtClean="0"/>
              <a:t>Template</a:t>
            </a:r>
            <a:endParaRPr lang="zh-TW" altLang="en-US" dirty="0"/>
          </a:p>
        </p:txBody>
      </p:sp>
    </p:spTree>
    <p:extLst>
      <p:ext uri="{BB962C8B-B14F-4D97-AF65-F5344CB8AC3E}">
        <p14:creationId xmlns:p14="http://schemas.microsoft.com/office/powerpoint/2010/main" val="1384445883"/>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a:extLst>
              <a:ext uri="{FF2B5EF4-FFF2-40B4-BE49-F238E27FC236}">
                <a16:creationId xmlns:a16="http://schemas.microsoft.com/office/drawing/2014/main" id="{8C15F3A0-2B09-4082-8F9D-B82AB3B4868E}"/>
              </a:ext>
            </a:extLst>
          </p:cNvPr>
          <p:cNvPicPr>
            <a:picLocks noChangeAspect="1"/>
          </p:cNvPicPr>
          <p:nvPr/>
        </p:nvPicPr>
        <p:blipFill>
          <a:blip r:embed="rId2"/>
          <a:stretch>
            <a:fillRect/>
          </a:stretch>
        </p:blipFill>
        <p:spPr>
          <a:xfrm>
            <a:off x="0" y="680936"/>
            <a:ext cx="12192000" cy="6177064"/>
          </a:xfrm>
          <a:prstGeom prst="rect">
            <a:avLst/>
          </a:prstGeom>
        </p:spPr>
      </p:pic>
      <p:sp>
        <p:nvSpPr>
          <p:cNvPr id="3" name="標題 2">
            <a:extLst>
              <a:ext uri="{FF2B5EF4-FFF2-40B4-BE49-F238E27FC236}">
                <a16:creationId xmlns:a16="http://schemas.microsoft.com/office/drawing/2014/main" id="{E8A0A9B0-FD98-487A-8AF5-A497BF6171DA}"/>
              </a:ext>
            </a:extLst>
          </p:cNvPr>
          <p:cNvSpPr>
            <a:spLocks noGrp="1"/>
          </p:cNvSpPr>
          <p:nvPr>
            <p:ph type="title"/>
          </p:nvPr>
        </p:nvSpPr>
        <p:spPr/>
        <p:txBody>
          <a:bodyPr>
            <a:normAutofit/>
          </a:bodyPr>
          <a:lstStyle/>
          <a:p>
            <a:endParaRPr lang="zh-TW" altLang="en-US"/>
          </a:p>
        </p:txBody>
      </p:sp>
      <p:sp>
        <p:nvSpPr>
          <p:cNvPr id="4" name="內容版面配置區 3">
            <a:extLst>
              <a:ext uri="{FF2B5EF4-FFF2-40B4-BE49-F238E27FC236}">
                <a16:creationId xmlns:a16="http://schemas.microsoft.com/office/drawing/2014/main" id="{E366F8F4-5EB8-4C88-8DED-FCC287783A4E}"/>
              </a:ext>
            </a:extLst>
          </p:cNvPr>
          <p:cNvSpPr>
            <a:spLocks noGrp="1"/>
          </p:cNvSpPr>
          <p:nvPr>
            <p:ph idx="1"/>
          </p:nvPr>
        </p:nvSpPr>
        <p:spPr/>
        <p:txBody>
          <a:bodyPr/>
          <a:lstStyle/>
          <a:p>
            <a:endParaRPr lang="zh-TW" altLang="en-US"/>
          </a:p>
        </p:txBody>
      </p:sp>
    </p:spTree>
    <p:extLst>
      <p:ext uri="{BB962C8B-B14F-4D97-AF65-F5344CB8AC3E}">
        <p14:creationId xmlns:p14="http://schemas.microsoft.com/office/powerpoint/2010/main" val="717389012"/>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標題 12">
            <a:extLst>
              <a:ext uri="{FF2B5EF4-FFF2-40B4-BE49-F238E27FC236}">
                <a16:creationId xmlns:a16="http://schemas.microsoft.com/office/drawing/2014/main" id="{158A4AB0-0F66-4E98-B80B-AF6D4037317B}"/>
              </a:ext>
            </a:extLst>
          </p:cNvPr>
          <p:cNvSpPr>
            <a:spLocks noGrp="1"/>
          </p:cNvSpPr>
          <p:nvPr>
            <p:ph type="title"/>
          </p:nvPr>
        </p:nvSpPr>
        <p:spPr>
          <a:xfrm>
            <a:off x="778932" y="0"/>
            <a:ext cx="11413067" cy="680936"/>
          </a:xfrm>
        </p:spPr>
        <p:txBody>
          <a:bodyPr>
            <a:normAutofit fontScale="90000"/>
          </a:bodyPr>
          <a:lstStyle/>
          <a:p>
            <a:r>
              <a:rPr lang="en-US" altLang="zh-TW" dirty="0"/>
              <a:t>GCP Manager</a:t>
            </a:r>
            <a:endParaRPr lang="zh-TW" altLang="en-US" dirty="0"/>
          </a:p>
        </p:txBody>
      </p:sp>
      <p:sp>
        <p:nvSpPr>
          <p:cNvPr id="14" name="內容版面配置區 13">
            <a:extLst>
              <a:ext uri="{FF2B5EF4-FFF2-40B4-BE49-F238E27FC236}">
                <a16:creationId xmlns:a16="http://schemas.microsoft.com/office/drawing/2014/main" id="{9D916040-F4BB-4AE2-9CED-651B36A2A059}"/>
              </a:ext>
            </a:extLst>
          </p:cNvPr>
          <p:cNvSpPr>
            <a:spLocks noGrp="1"/>
          </p:cNvSpPr>
          <p:nvPr>
            <p:ph idx="1"/>
          </p:nvPr>
        </p:nvSpPr>
        <p:spPr/>
        <p:txBody>
          <a:bodyPr/>
          <a:lstStyle/>
          <a:p>
            <a:endParaRPr lang="zh-TW" altLang="en-US" dirty="0"/>
          </a:p>
        </p:txBody>
      </p:sp>
      <p:pic>
        <p:nvPicPr>
          <p:cNvPr id="2" name="圖片 1">
            <a:extLst>
              <a:ext uri="{FF2B5EF4-FFF2-40B4-BE49-F238E27FC236}">
                <a16:creationId xmlns:a16="http://schemas.microsoft.com/office/drawing/2014/main" id="{8C15F3A0-2B09-4082-8F9D-B82AB3B4868E}"/>
              </a:ext>
            </a:extLst>
          </p:cNvPr>
          <p:cNvPicPr>
            <a:picLocks noChangeAspect="1"/>
          </p:cNvPicPr>
          <p:nvPr/>
        </p:nvPicPr>
        <p:blipFill>
          <a:blip r:embed="rId2"/>
          <a:stretch>
            <a:fillRect/>
          </a:stretch>
        </p:blipFill>
        <p:spPr>
          <a:xfrm>
            <a:off x="0" y="680936"/>
            <a:ext cx="12192000" cy="6177064"/>
          </a:xfrm>
          <a:prstGeom prst="rect">
            <a:avLst/>
          </a:prstGeom>
        </p:spPr>
      </p:pic>
      <p:pic>
        <p:nvPicPr>
          <p:cNvPr id="8" name="圖片 7">
            <a:extLst>
              <a:ext uri="{FF2B5EF4-FFF2-40B4-BE49-F238E27FC236}">
                <a16:creationId xmlns:a16="http://schemas.microsoft.com/office/drawing/2014/main" id="{35A4D670-C8FB-481F-A10E-19F9C3951E2F}"/>
              </a:ext>
            </a:extLst>
          </p:cNvPr>
          <p:cNvPicPr>
            <a:picLocks noChangeAspect="1"/>
          </p:cNvPicPr>
          <p:nvPr/>
        </p:nvPicPr>
        <p:blipFill>
          <a:blip r:embed="rId3"/>
          <a:stretch>
            <a:fillRect/>
          </a:stretch>
        </p:blipFill>
        <p:spPr>
          <a:xfrm>
            <a:off x="465628" y="1919557"/>
            <a:ext cx="5902891" cy="1112138"/>
          </a:xfrm>
          <a:prstGeom prst="rect">
            <a:avLst/>
          </a:prstGeom>
          <a:ln>
            <a:solidFill>
              <a:schemeClr val="bg1">
                <a:lumMod val="65000"/>
              </a:schemeClr>
            </a:solidFill>
          </a:ln>
        </p:spPr>
      </p:pic>
      <p:sp>
        <p:nvSpPr>
          <p:cNvPr id="9" name="矩形 8">
            <a:extLst>
              <a:ext uri="{FF2B5EF4-FFF2-40B4-BE49-F238E27FC236}">
                <a16:creationId xmlns:a16="http://schemas.microsoft.com/office/drawing/2014/main" id="{52897DEE-6C08-431D-98B2-2F827F33CF6A}"/>
              </a:ext>
            </a:extLst>
          </p:cNvPr>
          <p:cNvSpPr/>
          <p:nvPr/>
        </p:nvSpPr>
        <p:spPr>
          <a:xfrm>
            <a:off x="465628" y="941254"/>
            <a:ext cx="2141383" cy="255248"/>
          </a:xfrm>
          <a:prstGeom prst="rect">
            <a:avLst/>
          </a:prstGeom>
          <a:noFill/>
          <a:ln w="28575">
            <a:solidFill>
              <a:srgbClr val="E045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E04556"/>
              </a:solidFill>
            </a:endParaRPr>
          </a:p>
        </p:txBody>
      </p:sp>
      <p:sp>
        <p:nvSpPr>
          <p:cNvPr id="10" name="矩形 9">
            <a:extLst>
              <a:ext uri="{FF2B5EF4-FFF2-40B4-BE49-F238E27FC236}">
                <a16:creationId xmlns:a16="http://schemas.microsoft.com/office/drawing/2014/main" id="{3ED177DD-E56C-4C69-B21C-A8819FEA7331}"/>
              </a:ext>
            </a:extLst>
          </p:cNvPr>
          <p:cNvSpPr/>
          <p:nvPr/>
        </p:nvSpPr>
        <p:spPr>
          <a:xfrm>
            <a:off x="1022696" y="1924143"/>
            <a:ext cx="701043" cy="575888"/>
          </a:xfrm>
          <a:prstGeom prst="rect">
            <a:avLst/>
          </a:prstGeom>
          <a:noFill/>
          <a:ln w="28575">
            <a:solidFill>
              <a:srgbClr val="E045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E04556"/>
              </a:solidFill>
            </a:endParaRPr>
          </a:p>
        </p:txBody>
      </p:sp>
      <p:sp>
        <p:nvSpPr>
          <p:cNvPr id="12" name="箭號: 向下 11">
            <a:extLst>
              <a:ext uri="{FF2B5EF4-FFF2-40B4-BE49-F238E27FC236}">
                <a16:creationId xmlns:a16="http://schemas.microsoft.com/office/drawing/2014/main" id="{E1CA56E7-D0CB-4EB9-8670-A4E0A69399BC}"/>
              </a:ext>
            </a:extLst>
          </p:cNvPr>
          <p:cNvSpPr/>
          <p:nvPr/>
        </p:nvSpPr>
        <p:spPr>
          <a:xfrm>
            <a:off x="1161635" y="1196503"/>
            <a:ext cx="190510" cy="720762"/>
          </a:xfrm>
          <a:prstGeom prst="downArrow">
            <a:avLst/>
          </a:prstGeom>
          <a:solidFill>
            <a:srgbClr val="E045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463803882"/>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圖片 5">
            <a:extLst>
              <a:ext uri="{FF2B5EF4-FFF2-40B4-BE49-F238E27FC236}">
                <a16:creationId xmlns:a16="http://schemas.microsoft.com/office/drawing/2014/main" id="{869AD341-8B22-43EF-B2BC-79B8FDA7B1E2}"/>
              </a:ext>
            </a:extLst>
          </p:cNvPr>
          <p:cNvPicPr>
            <a:picLocks noChangeAspect="1"/>
          </p:cNvPicPr>
          <p:nvPr/>
        </p:nvPicPr>
        <p:blipFill>
          <a:blip r:embed="rId2"/>
          <a:stretch>
            <a:fillRect/>
          </a:stretch>
        </p:blipFill>
        <p:spPr>
          <a:xfrm>
            <a:off x="8466286" y="1254866"/>
            <a:ext cx="3380191" cy="3682669"/>
          </a:xfrm>
          <a:prstGeom prst="rect">
            <a:avLst/>
          </a:prstGeom>
          <a:ln>
            <a:solidFill>
              <a:schemeClr val="bg1">
                <a:lumMod val="50000"/>
              </a:schemeClr>
            </a:solidFill>
          </a:ln>
        </p:spPr>
      </p:pic>
      <p:pic>
        <p:nvPicPr>
          <p:cNvPr id="7" name="圖片 6">
            <a:extLst>
              <a:ext uri="{FF2B5EF4-FFF2-40B4-BE49-F238E27FC236}">
                <a16:creationId xmlns:a16="http://schemas.microsoft.com/office/drawing/2014/main" id="{0103FF11-562C-4D4C-A4AF-A12827829FDB}"/>
              </a:ext>
            </a:extLst>
          </p:cNvPr>
          <p:cNvPicPr>
            <a:picLocks noChangeAspect="1"/>
          </p:cNvPicPr>
          <p:nvPr/>
        </p:nvPicPr>
        <p:blipFill>
          <a:blip r:embed="rId3"/>
          <a:stretch>
            <a:fillRect/>
          </a:stretch>
        </p:blipFill>
        <p:spPr>
          <a:xfrm>
            <a:off x="8466286" y="5147773"/>
            <a:ext cx="3600000" cy="1147094"/>
          </a:xfrm>
          <a:prstGeom prst="rect">
            <a:avLst/>
          </a:prstGeom>
          <a:ln>
            <a:solidFill>
              <a:schemeClr val="bg1">
                <a:lumMod val="50000"/>
              </a:schemeClr>
            </a:solidFill>
          </a:ln>
        </p:spPr>
      </p:pic>
      <p:sp>
        <p:nvSpPr>
          <p:cNvPr id="14" name="標題 9">
            <a:extLst>
              <a:ext uri="{FF2B5EF4-FFF2-40B4-BE49-F238E27FC236}">
                <a16:creationId xmlns:a16="http://schemas.microsoft.com/office/drawing/2014/main" id="{D8B277B7-C663-42E6-B77E-7B0F16DFB941}"/>
              </a:ext>
            </a:extLst>
          </p:cNvPr>
          <p:cNvSpPr>
            <a:spLocks noGrp="1"/>
          </p:cNvSpPr>
          <p:nvPr>
            <p:ph type="title"/>
          </p:nvPr>
        </p:nvSpPr>
        <p:spPr>
          <a:xfrm>
            <a:off x="0" y="-143484"/>
            <a:ext cx="9601200" cy="1485900"/>
          </a:xfrm>
        </p:spPr>
        <p:txBody>
          <a:bodyPr>
            <a:normAutofit/>
          </a:bodyPr>
          <a:lstStyle/>
          <a:p>
            <a:r>
              <a:rPr lang="en-US" altLang="zh-TW" dirty="0"/>
              <a:t>GCP Manager</a:t>
            </a:r>
            <a:endParaRPr lang="zh-TW" altLang="en-US" dirty="0"/>
          </a:p>
        </p:txBody>
      </p:sp>
      <p:sp>
        <p:nvSpPr>
          <p:cNvPr id="11" name="內容版面配置區 10">
            <a:extLst>
              <a:ext uri="{FF2B5EF4-FFF2-40B4-BE49-F238E27FC236}">
                <a16:creationId xmlns:a16="http://schemas.microsoft.com/office/drawing/2014/main" id="{BBBA1824-EEBF-4201-B8BE-30116FEBFA28}"/>
              </a:ext>
            </a:extLst>
          </p:cNvPr>
          <p:cNvSpPr>
            <a:spLocks noGrp="1"/>
          </p:cNvSpPr>
          <p:nvPr>
            <p:ph idx="1"/>
          </p:nvPr>
        </p:nvSpPr>
        <p:spPr/>
        <p:txBody>
          <a:bodyPr/>
          <a:lstStyle/>
          <a:p>
            <a:r>
              <a:rPr lang="zh-TW" altLang="en-US" dirty="0" smtClean="0"/>
              <a:t>      </a:t>
            </a:r>
            <a:r>
              <a:rPr lang="en-US" altLang="zh-TW" dirty="0" smtClean="0"/>
              <a:t>Change </a:t>
            </a:r>
            <a:r>
              <a:rPr lang="en-US" altLang="zh-TW" dirty="0"/>
              <a:t>GCP Coordinate System</a:t>
            </a:r>
            <a:endParaRPr lang="zh-TW" altLang="en-US" dirty="0"/>
          </a:p>
        </p:txBody>
      </p:sp>
      <p:sp>
        <p:nvSpPr>
          <p:cNvPr id="13" name="矩形 12">
            <a:extLst>
              <a:ext uri="{FF2B5EF4-FFF2-40B4-BE49-F238E27FC236}">
                <a16:creationId xmlns:a16="http://schemas.microsoft.com/office/drawing/2014/main" id="{6C977E12-6D00-4D98-9004-51F3A1E12342}"/>
              </a:ext>
            </a:extLst>
          </p:cNvPr>
          <p:cNvSpPr/>
          <p:nvPr/>
        </p:nvSpPr>
        <p:spPr>
          <a:xfrm>
            <a:off x="9516519" y="3118059"/>
            <a:ext cx="579885" cy="181145"/>
          </a:xfrm>
          <a:prstGeom prst="rect">
            <a:avLst/>
          </a:prstGeom>
          <a:noFill/>
          <a:ln w="28575">
            <a:solidFill>
              <a:srgbClr val="E045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E04556"/>
              </a:solidFill>
            </a:endParaRPr>
          </a:p>
        </p:txBody>
      </p:sp>
      <p:sp>
        <p:nvSpPr>
          <p:cNvPr id="17" name="文字方塊 16">
            <a:extLst>
              <a:ext uri="{FF2B5EF4-FFF2-40B4-BE49-F238E27FC236}">
                <a16:creationId xmlns:a16="http://schemas.microsoft.com/office/drawing/2014/main" id="{6B3811E4-4390-4997-8383-4E78D6F59DCA}"/>
              </a:ext>
            </a:extLst>
          </p:cNvPr>
          <p:cNvSpPr txBox="1"/>
          <p:nvPr/>
        </p:nvSpPr>
        <p:spPr>
          <a:xfrm>
            <a:off x="9803399" y="2750019"/>
            <a:ext cx="352982" cy="461665"/>
          </a:xfrm>
          <a:prstGeom prst="rect">
            <a:avLst/>
          </a:prstGeom>
          <a:noFill/>
        </p:spPr>
        <p:txBody>
          <a:bodyPr wrap="none" rtlCol="0">
            <a:spAutoFit/>
          </a:bodyPr>
          <a:lstStyle/>
          <a:p>
            <a:r>
              <a:rPr lang="en-US" altLang="zh-TW" sz="2400" dirty="0">
                <a:solidFill>
                  <a:srgbClr val="E04556"/>
                </a:solidFill>
                <a:latin typeface="Tahoma" panose="020B0604030504040204" pitchFamily="34" charset="0"/>
                <a:ea typeface="Tahoma" panose="020B0604030504040204" pitchFamily="34" charset="0"/>
                <a:cs typeface="Tahoma" panose="020B0604030504040204" pitchFamily="34" charset="0"/>
              </a:rPr>
              <a:t>2</a:t>
            </a:r>
            <a:endParaRPr lang="zh-TW" altLang="en-US" sz="2400" dirty="0">
              <a:solidFill>
                <a:srgbClr val="E04556"/>
              </a:solidFill>
              <a:latin typeface="Tahoma" panose="020B0604030504040204" pitchFamily="34" charset="0"/>
              <a:cs typeface="Tahoma" panose="020B0604030504040204" pitchFamily="34" charset="0"/>
            </a:endParaRPr>
          </a:p>
        </p:txBody>
      </p:sp>
      <p:sp>
        <p:nvSpPr>
          <p:cNvPr id="20" name="文字方塊 19">
            <a:extLst>
              <a:ext uri="{FF2B5EF4-FFF2-40B4-BE49-F238E27FC236}">
                <a16:creationId xmlns:a16="http://schemas.microsoft.com/office/drawing/2014/main" id="{5734B855-8CC5-48A8-B080-1505D3175A8A}"/>
              </a:ext>
            </a:extLst>
          </p:cNvPr>
          <p:cNvSpPr txBox="1"/>
          <p:nvPr/>
        </p:nvSpPr>
        <p:spPr>
          <a:xfrm>
            <a:off x="11493495" y="5211938"/>
            <a:ext cx="352982" cy="461665"/>
          </a:xfrm>
          <a:prstGeom prst="rect">
            <a:avLst/>
          </a:prstGeom>
          <a:noFill/>
        </p:spPr>
        <p:txBody>
          <a:bodyPr wrap="none" rtlCol="0">
            <a:spAutoFit/>
          </a:bodyPr>
          <a:lstStyle/>
          <a:p>
            <a:r>
              <a:rPr lang="en-US" altLang="zh-TW" sz="2400" dirty="0">
                <a:solidFill>
                  <a:srgbClr val="E04556"/>
                </a:solidFill>
                <a:latin typeface="Tahoma" panose="020B0604030504040204" pitchFamily="34" charset="0"/>
                <a:ea typeface="Tahoma" panose="020B0604030504040204" pitchFamily="34" charset="0"/>
                <a:cs typeface="Tahoma" panose="020B0604030504040204" pitchFamily="34" charset="0"/>
              </a:rPr>
              <a:t>3</a:t>
            </a:r>
            <a:endParaRPr lang="zh-TW" altLang="en-US" sz="2400" dirty="0">
              <a:solidFill>
                <a:srgbClr val="E04556"/>
              </a:solidFill>
              <a:latin typeface="Tahoma" panose="020B0604030504040204" pitchFamily="34" charset="0"/>
              <a:cs typeface="Tahoma" panose="020B0604030504040204" pitchFamily="34" charset="0"/>
            </a:endParaRPr>
          </a:p>
        </p:txBody>
      </p:sp>
      <p:pic>
        <p:nvPicPr>
          <p:cNvPr id="22" name="圖片 21">
            <a:extLst>
              <a:ext uri="{FF2B5EF4-FFF2-40B4-BE49-F238E27FC236}">
                <a16:creationId xmlns:a16="http://schemas.microsoft.com/office/drawing/2014/main" id="{4EF7F736-DD5D-4DA1-81BD-A1B0424A86E0}"/>
              </a:ext>
            </a:extLst>
          </p:cNvPr>
          <p:cNvPicPr>
            <a:picLocks noChangeAspect="1"/>
          </p:cNvPicPr>
          <p:nvPr/>
        </p:nvPicPr>
        <p:blipFill>
          <a:blip r:embed="rId4"/>
          <a:stretch>
            <a:fillRect/>
          </a:stretch>
        </p:blipFill>
        <p:spPr>
          <a:xfrm>
            <a:off x="244645" y="1254867"/>
            <a:ext cx="8025477" cy="5040000"/>
          </a:xfrm>
          <a:prstGeom prst="rect">
            <a:avLst/>
          </a:prstGeom>
          <a:ln>
            <a:solidFill>
              <a:schemeClr val="bg1">
                <a:lumMod val="50000"/>
              </a:schemeClr>
            </a:solidFill>
          </a:ln>
        </p:spPr>
      </p:pic>
      <p:sp>
        <p:nvSpPr>
          <p:cNvPr id="8" name="矩形 7">
            <a:extLst>
              <a:ext uri="{FF2B5EF4-FFF2-40B4-BE49-F238E27FC236}">
                <a16:creationId xmlns:a16="http://schemas.microsoft.com/office/drawing/2014/main" id="{EBF574E6-318A-4B71-A56B-000C645E2C48}"/>
              </a:ext>
            </a:extLst>
          </p:cNvPr>
          <p:cNvSpPr/>
          <p:nvPr/>
        </p:nvSpPr>
        <p:spPr>
          <a:xfrm>
            <a:off x="7492243" y="1762199"/>
            <a:ext cx="620626" cy="173604"/>
          </a:xfrm>
          <a:prstGeom prst="rect">
            <a:avLst/>
          </a:prstGeom>
          <a:noFill/>
          <a:ln w="28575">
            <a:solidFill>
              <a:srgbClr val="E045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E04556"/>
              </a:solidFill>
            </a:endParaRPr>
          </a:p>
        </p:txBody>
      </p:sp>
      <p:sp>
        <p:nvSpPr>
          <p:cNvPr id="16" name="文字方塊 15">
            <a:extLst>
              <a:ext uri="{FF2B5EF4-FFF2-40B4-BE49-F238E27FC236}">
                <a16:creationId xmlns:a16="http://schemas.microsoft.com/office/drawing/2014/main" id="{00F7AD7D-6F34-4C1B-87E9-72FAAF847705}"/>
              </a:ext>
            </a:extLst>
          </p:cNvPr>
          <p:cNvSpPr txBox="1"/>
          <p:nvPr/>
        </p:nvSpPr>
        <p:spPr>
          <a:xfrm>
            <a:off x="7611208" y="1342416"/>
            <a:ext cx="352982" cy="461665"/>
          </a:xfrm>
          <a:prstGeom prst="rect">
            <a:avLst/>
          </a:prstGeom>
          <a:noFill/>
        </p:spPr>
        <p:txBody>
          <a:bodyPr wrap="none" rtlCol="0">
            <a:spAutoFit/>
          </a:bodyPr>
          <a:lstStyle/>
          <a:p>
            <a:r>
              <a:rPr lang="en-US" altLang="zh-TW" sz="2400" dirty="0">
                <a:solidFill>
                  <a:srgbClr val="E04556"/>
                </a:solidFill>
                <a:latin typeface="Tahoma" panose="020B0604030504040204" pitchFamily="34" charset="0"/>
                <a:ea typeface="Tahoma" panose="020B0604030504040204" pitchFamily="34" charset="0"/>
                <a:cs typeface="Tahoma" panose="020B0604030504040204" pitchFamily="34" charset="0"/>
              </a:rPr>
              <a:t>1</a:t>
            </a:r>
            <a:endParaRPr lang="zh-TW" altLang="en-US" sz="2400" dirty="0">
              <a:solidFill>
                <a:srgbClr val="E04556"/>
              </a:solidFill>
              <a:latin typeface="Tahoma" panose="020B0604030504040204" pitchFamily="34" charset="0"/>
              <a:cs typeface="Tahoma" panose="020B0604030504040204" pitchFamily="34" charset="0"/>
            </a:endParaRPr>
          </a:p>
        </p:txBody>
      </p:sp>
      <p:sp>
        <p:nvSpPr>
          <p:cNvPr id="25" name="矩形 24">
            <a:extLst>
              <a:ext uri="{FF2B5EF4-FFF2-40B4-BE49-F238E27FC236}">
                <a16:creationId xmlns:a16="http://schemas.microsoft.com/office/drawing/2014/main" id="{3EFFE129-A466-4F50-8597-8C20BC820808}"/>
              </a:ext>
            </a:extLst>
          </p:cNvPr>
          <p:cNvSpPr/>
          <p:nvPr/>
        </p:nvSpPr>
        <p:spPr>
          <a:xfrm>
            <a:off x="9308395" y="5587281"/>
            <a:ext cx="2638960" cy="368275"/>
          </a:xfrm>
          <a:prstGeom prst="rect">
            <a:avLst/>
          </a:prstGeom>
          <a:noFill/>
          <a:ln w="28575">
            <a:solidFill>
              <a:srgbClr val="E045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E04556"/>
              </a:solidFill>
            </a:endParaRPr>
          </a:p>
        </p:txBody>
      </p:sp>
    </p:spTree>
    <p:extLst>
      <p:ext uri="{BB962C8B-B14F-4D97-AF65-F5344CB8AC3E}">
        <p14:creationId xmlns:p14="http://schemas.microsoft.com/office/powerpoint/2010/main" val="3464620687"/>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a:extLst>
              <a:ext uri="{FF2B5EF4-FFF2-40B4-BE49-F238E27FC236}">
                <a16:creationId xmlns:a16="http://schemas.microsoft.com/office/drawing/2014/main" id="{0C4A3E0E-2820-4678-81C9-92E7FB8976C3}"/>
              </a:ext>
            </a:extLst>
          </p:cNvPr>
          <p:cNvPicPr>
            <a:picLocks noChangeAspect="1"/>
          </p:cNvPicPr>
          <p:nvPr/>
        </p:nvPicPr>
        <p:blipFill>
          <a:blip r:embed="rId2"/>
          <a:stretch>
            <a:fillRect/>
          </a:stretch>
        </p:blipFill>
        <p:spPr>
          <a:xfrm>
            <a:off x="241183" y="1259176"/>
            <a:ext cx="8007999" cy="5040000"/>
          </a:xfrm>
          <a:prstGeom prst="rect">
            <a:avLst/>
          </a:prstGeom>
          <a:ln>
            <a:solidFill>
              <a:schemeClr val="bg1">
                <a:lumMod val="50000"/>
              </a:schemeClr>
            </a:solidFill>
          </a:ln>
        </p:spPr>
      </p:pic>
      <p:sp>
        <p:nvSpPr>
          <p:cNvPr id="8" name="矩形 7">
            <a:extLst>
              <a:ext uri="{FF2B5EF4-FFF2-40B4-BE49-F238E27FC236}">
                <a16:creationId xmlns:a16="http://schemas.microsoft.com/office/drawing/2014/main" id="{EBF574E6-318A-4B71-A56B-000C645E2C48}"/>
              </a:ext>
            </a:extLst>
          </p:cNvPr>
          <p:cNvSpPr/>
          <p:nvPr/>
        </p:nvSpPr>
        <p:spPr>
          <a:xfrm>
            <a:off x="7453878" y="2265222"/>
            <a:ext cx="620626" cy="173604"/>
          </a:xfrm>
          <a:prstGeom prst="rect">
            <a:avLst/>
          </a:prstGeom>
          <a:noFill/>
          <a:ln w="28575">
            <a:solidFill>
              <a:srgbClr val="E045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E04556"/>
              </a:solidFill>
            </a:endParaRPr>
          </a:p>
        </p:txBody>
      </p:sp>
      <p:sp>
        <p:nvSpPr>
          <p:cNvPr id="10" name="標題 9">
            <a:extLst>
              <a:ext uri="{FF2B5EF4-FFF2-40B4-BE49-F238E27FC236}">
                <a16:creationId xmlns:a16="http://schemas.microsoft.com/office/drawing/2014/main" id="{D8B277B7-C663-42E6-B77E-7B0F16DFB941}"/>
              </a:ext>
            </a:extLst>
          </p:cNvPr>
          <p:cNvSpPr>
            <a:spLocks noGrp="1"/>
          </p:cNvSpPr>
          <p:nvPr>
            <p:ph type="title"/>
          </p:nvPr>
        </p:nvSpPr>
        <p:spPr>
          <a:xfrm>
            <a:off x="0" y="-75718"/>
            <a:ext cx="9601200" cy="1485900"/>
          </a:xfrm>
        </p:spPr>
        <p:txBody>
          <a:bodyPr>
            <a:normAutofit/>
          </a:bodyPr>
          <a:lstStyle/>
          <a:p>
            <a:r>
              <a:rPr lang="en-US" altLang="zh-TW" dirty="0"/>
              <a:t>GCP Manager</a:t>
            </a:r>
            <a:endParaRPr lang="zh-TW" altLang="en-US" dirty="0"/>
          </a:p>
        </p:txBody>
      </p:sp>
      <p:sp>
        <p:nvSpPr>
          <p:cNvPr id="11" name="內容版面配置區 10">
            <a:extLst>
              <a:ext uri="{FF2B5EF4-FFF2-40B4-BE49-F238E27FC236}">
                <a16:creationId xmlns:a16="http://schemas.microsoft.com/office/drawing/2014/main" id="{BBBA1824-EEBF-4201-B8BE-30116FEBFA28}"/>
              </a:ext>
            </a:extLst>
          </p:cNvPr>
          <p:cNvSpPr>
            <a:spLocks noGrp="1"/>
          </p:cNvSpPr>
          <p:nvPr>
            <p:ph idx="1"/>
          </p:nvPr>
        </p:nvSpPr>
        <p:spPr/>
        <p:txBody>
          <a:bodyPr/>
          <a:lstStyle/>
          <a:p>
            <a:r>
              <a:rPr lang="zh-TW" altLang="en-US" dirty="0" smtClean="0"/>
              <a:t>      </a:t>
            </a:r>
            <a:r>
              <a:rPr lang="en-US" altLang="zh-TW" dirty="0" smtClean="0"/>
              <a:t>Input </a:t>
            </a:r>
            <a:r>
              <a:rPr lang="en-US" altLang="zh-TW" dirty="0"/>
              <a:t>GCP Points</a:t>
            </a:r>
            <a:endParaRPr lang="zh-TW" altLang="en-US" dirty="0"/>
          </a:p>
        </p:txBody>
      </p:sp>
      <p:pic>
        <p:nvPicPr>
          <p:cNvPr id="12" name="圖片 11">
            <a:extLst>
              <a:ext uri="{FF2B5EF4-FFF2-40B4-BE49-F238E27FC236}">
                <a16:creationId xmlns:a16="http://schemas.microsoft.com/office/drawing/2014/main" id="{DF03D8D7-55A6-496B-ACC5-A616727D884A}"/>
              </a:ext>
            </a:extLst>
          </p:cNvPr>
          <p:cNvPicPr>
            <a:picLocks noChangeAspect="1"/>
          </p:cNvPicPr>
          <p:nvPr/>
        </p:nvPicPr>
        <p:blipFill>
          <a:blip r:embed="rId3"/>
          <a:stretch>
            <a:fillRect/>
          </a:stretch>
        </p:blipFill>
        <p:spPr>
          <a:xfrm>
            <a:off x="8339826" y="1278632"/>
            <a:ext cx="3610991" cy="1179650"/>
          </a:xfrm>
          <a:prstGeom prst="rect">
            <a:avLst/>
          </a:prstGeom>
          <a:ln>
            <a:solidFill>
              <a:schemeClr val="bg1">
                <a:lumMod val="50000"/>
              </a:schemeClr>
            </a:solidFill>
          </a:ln>
        </p:spPr>
      </p:pic>
      <p:sp>
        <p:nvSpPr>
          <p:cNvPr id="15" name="文字方塊 14">
            <a:extLst>
              <a:ext uri="{FF2B5EF4-FFF2-40B4-BE49-F238E27FC236}">
                <a16:creationId xmlns:a16="http://schemas.microsoft.com/office/drawing/2014/main" id="{6D54A78F-39DC-44F0-84A2-ADD248291277}"/>
              </a:ext>
            </a:extLst>
          </p:cNvPr>
          <p:cNvSpPr txBox="1"/>
          <p:nvPr/>
        </p:nvSpPr>
        <p:spPr>
          <a:xfrm>
            <a:off x="7611753" y="1825983"/>
            <a:ext cx="352982" cy="461665"/>
          </a:xfrm>
          <a:prstGeom prst="rect">
            <a:avLst/>
          </a:prstGeom>
          <a:noFill/>
        </p:spPr>
        <p:txBody>
          <a:bodyPr wrap="none" rtlCol="0">
            <a:spAutoFit/>
          </a:bodyPr>
          <a:lstStyle/>
          <a:p>
            <a:r>
              <a:rPr lang="en-US" altLang="zh-TW" sz="2400" dirty="0">
                <a:solidFill>
                  <a:srgbClr val="E04556"/>
                </a:solidFill>
                <a:latin typeface="Tahoma" panose="020B0604030504040204" pitchFamily="34" charset="0"/>
                <a:ea typeface="Tahoma" panose="020B0604030504040204" pitchFamily="34" charset="0"/>
                <a:cs typeface="Tahoma" panose="020B0604030504040204" pitchFamily="34" charset="0"/>
              </a:rPr>
              <a:t>1</a:t>
            </a:r>
            <a:endParaRPr lang="zh-TW" altLang="en-US" sz="2400" dirty="0">
              <a:solidFill>
                <a:srgbClr val="E04556"/>
              </a:solidFill>
              <a:latin typeface="Tahoma" panose="020B0604030504040204" pitchFamily="34" charset="0"/>
              <a:cs typeface="Tahoma" panose="020B0604030504040204" pitchFamily="34" charset="0"/>
            </a:endParaRPr>
          </a:p>
        </p:txBody>
      </p:sp>
      <p:pic>
        <p:nvPicPr>
          <p:cNvPr id="3" name="圖片 2">
            <a:extLst>
              <a:ext uri="{FF2B5EF4-FFF2-40B4-BE49-F238E27FC236}">
                <a16:creationId xmlns:a16="http://schemas.microsoft.com/office/drawing/2014/main" id="{81B706F0-E32A-41D6-BD93-5B8DD27C60DD}"/>
              </a:ext>
            </a:extLst>
          </p:cNvPr>
          <p:cNvPicPr>
            <a:picLocks noChangeAspect="1"/>
          </p:cNvPicPr>
          <p:nvPr/>
        </p:nvPicPr>
        <p:blipFill>
          <a:blip r:embed="rId4"/>
          <a:stretch>
            <a:fillRect/>
          </a:stretch>
        </p:blipFill>
        <p:spPr>
          <a:xfrm>
            <a:off x="8655589" y="2656151"/>
            <a:ext cx="3295227" cy="2096200"/>
          </a:xfrm>
          <a:prstGeom prst="rect">
            <a:avLst/>
          </a:prstGeom>
          <a:ln>
            <a:solidFill>
              <a:schemeClr val="bg1">
                <a:lumMod val="50000"/>
              </a:schemeClr>
            </a:solidFill>
          </a:ln>
        </p:spPr>
      </p:pic>
      <p:sp>
        <p:nvSpPr>
          <p:cNvPr id="16" name="矩形 15">
            <a:extLst>
              <a:ext uri="{FF2B5EF4-FFF2-40B4-BE49-F238E27FC236}">
                <a16:creationId xmlns:a16="http://schemas.microsoft.com/office/drawing/2014/main" id="{07B8DAD1-F300-4624-99DF-E2AEACA1B58D}"/>
              </a:ext>
            </a:extLst>
          </p:cNvPr>
          <p:cNvSpPr/>
          <p:nvPr/>
        </p:nvSpPr>
        <p:spPr>
          <a:xfrm>
            <a:off x="8339825" y="1608051"/>
            <a:ext cx="3610991" cy="532034"/>
          </a:xfrm>
          <a:prstGeom prst="rect">
            <a:avLst/>
          </a:prstGeom>
          <a:noFill/>
          <a:ln w="28575">
            <a:solidFill>
              <a:srgbClr val="E045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E04556"/>
              </a:solidFill>
            </a:endParaRPr>
          </a:p>
        </p:txBody>
      </p:sp>
      <p:sp>
        <p:nvSpPr>
          <p:cNvPr id="17" name="文字方塊 16">
            <a:extLst>
              <a:ext uri="{FF2B5EF4-FFF2-40B4-BE49-F238E27FC236}">
                <a16:creationId xmlns:a16="http://schemas.microsoft.com/office/drawing/2014/main" id="{87980A18-6A8F-4EB2-8377-9426F96C7150}"/>
              </a:ext>
            </a:extLst>
          </p:cNvPr>
          <p:cNvSpPr txBox="1"/>
          <p:nvPr/>
        </p:nvSpPr>
        <p:spPr>
          <a:xfrm>
            <a:off x="10653268" y="1212509"/>
            <a:ext cx="352982" cy="461665"/>
          </a:xfrm>
          <a:prstGeom prst="rect">
            <a:avLst/>
          </a:prstGeom>
          <a:noFill/>
        </p:spPr>
        <p:txBody>
          <a:bodyPr wrap="none" rtlCol="0">
            <a:spAutoFit/>
          </a:bodyPr>
          <a:lstStyle/>
          <a:p>
            <a:r>
              <a:rPr lang="en-US" altLang="zh-TW" sz="2400" dirty="0">
                <a:solidFill>
                  <a:srgbClr val="E04556"/>
                </a:solidFill>
                <a:latin typeface="Tahoma" panose="020B0604030504040204" pitchFamily="34" charset="0"/>
                <a:ea typeface="Tahoma" panose="020B0604030504040204" pitchFamily="34" charset="0"/>
                <a:cs typeface="Tahoma" panose="020B0604030504040204" pitchFamily="34" charset="0"/>
              </a:rPr>
              <a:t>2</a:t>
            </a:r>
            <a:endParaRPr lang="zh-TW" altLang="en-US" sz="2400" dirty="0">
              <a:solidFill>
                <a:srgbClr val="E04556"/>
              </a:solidFill>
              <a:latin typeface="Tahoma" panose="020B0604030504040204" pitchFamily="34" charset="0"/>
              <a:cs typeface="Tahoma" panose="020B0604030504040204" pitchFamily="34" charset="0"/>
            </a:endParaRPr>
          </a:p>
        </p:txBody>
      </p:sp>
      <p:sp>
        <p:nvSpPr>
          <p:cNvPr id="32" name="箭號: 弧形右彎 31">
            <a:extLst>
              <a:ext uri="{FF2B5EF4-FFF2-40B4-BE49-F238E27FC236}">
                <a16:creationId xmlns:a16="http://schemas.microsoft.com/office/drawing/2014/main" id="{0FB81A49-47A4-4D39-B0BF-24E099CC6100}"/>
              </a:ext>
            </a:extLst>
          </p:cNvPr>
          <p:cNvSpPr/>
          <p:nvPr/>
        </p:nvSpPr>
        <p:spPr>
          <a:xfrm>
            <a:off x="8339824" y="1868457"/>
            <a:ext cx="775434" cy="2096200"/>
          </a:xfrm>
          <a:prstGeom prst="curvedRightArrow">
            <a:avLst/>
          </a:prstGeom>
          <a:solidFill>
            <a:srgbClr val="E04556"/>
          </a:solidFill>
          <a:ln>
            <a:solidFill>
              <a:srgbClr val="E045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Tree>
    <p:extLst>
      <p:ext uri="{BB962C8B-B14F-4D97-AF65-F5344CB8AC3E}">
        <p14:creationId xmlns:p14="http://schemas.microsoft.com/office/powerpoint/2010/main" val="1973466481"/>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a:extLst>
              <a:ext uri="{FF2B5EF4-FFF2-40B4-BE49-F238E27FC236}">
                <a16:creationId xmlns:a16="http://schemas.microsoft.com/office/drawing/2014/main" id="{0C4A3E0E-2820-4678-81C9-92E7FB8976C3}"/>
              </a:ext>
            </a:extLst>
          </p:cNvPr>
          <p:cNvPicPr>
            <a:picLocks noChangeAspect="1"/>
          </p:cNvPicPr>
          <p:nvPr/>
        </p:nvPicPr>
        <p:blipFill>
          <a:blip r:embed="rId2"/>
          <a:stretch>
            <a:fillRect/>
          </a:stretch>
        </p:blipFill>
        <p:spPr>
          <a:xfrm>
            <a:off x="241183" y="1259176"/>
            <a:ext cx="8007999" cy="5040000"/>
          </a:xfrm>
          <a:prstGeom prst="rect">
            <a:avLst/>
          </a:prstGeom>
          <a:ln>
            <a:solidFill>
              <a:schemeClr val="bg1">
                <a:lumMod val="50000"/>
              </a:schemeClr>
            </a:solidFill>
          </a:ln>
        </p:spPr>
      </p:pic>
      <p:sp>
        <p:nvSpPr>
          <p:cNvPr id="8" name="矩形 7">
            <a:extLst>
              <a:ext uri="{FF2B5EF4-FFF2-40B4-BE49-F238E27FC236}">
                <a16:creationId xmlns:a16="http://schemas.microsoft.com/office/drawing/2014/main" id="{EBF574E6-318A-4B71-A56B-000C645E2C48}"/>
              </a:ext>
            </a:extLst>
          </p:cNvPr>
          <p:cNvSpPr/>
          <p:nvPr/>
        </p:nvSpPr>
        <p:spPr>
          <a:xfrm>
            <a:off x="4273634" y="5714443"/>
            <a:ext cx="1841822" cy="190245"/>
          </a:xfrm>
          <a:prstGeom prst="rect">
            <a:avLst/>
          </a:prstGeom>
          <a:noFill/>
          <a:ln w="28575">
            <a:solidFill>
              <a:srgbClr val="E045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E04556"/>
              </a:solidFill>
            </a:endParaRPr>
          </a:p>
        </p:txBody>
      </p:sp>
      <p:sp>
        <p:nvSpPr>
          <p:cNvPr id="11" name="內容版面配置區 10">
            <a:extLst>
              <a:ext uri="{FF2B5EF4-FFF2-40B4-BE49-F238E27FC236}">
                <a16:creationId xmlns:a16="http://schemas.microsoft.com/office/drawing/2014/main" id="{BBBA1824-EEBF-4201-B8BE-30116FEBFA28}"/>
              </a:ext>
            </a:extLst>
          </p:cNvPr>
          <p:cNvSpPr>
            <a:spLocks noGrp="1"/>
          </p:cNvSpPr>
          <p:nvPr>
            <p:ph idx="1"/>
          </p:nvPr>
        </p:nvSpPr>
        <p:spPr/>
        <p:txBody>
          <a:bodyPr/>
          <a:lstStyle/>
          <a:p>
            <a:r>
              <a:rPr lang="zh-TW" altLang="en-US" dirty="0" smtClean="0"/>
              <a:t>      </a:t>
            </a:r>
            <a:r>
              <a:rPr lang="en-US" altLang="zh-TW" dirty="0" smtClean="0"/>
              <a:t>Basic </a:t>
            </a:r>
            <a:r>
              <a:rPr lang="en-US" altLang="zh-TW" dirty="0"/>
              <a:t>Editor</a:t>
            </a:r>
            <a:endParaRPr lang="zh-TW" altLang="en-US" dirty="0"/>
          </a:p>
        </p:txBody>
      </p:sp>
      <p:sp>
        <p:nvSpPr>
          <p:cNvPr id="15" name="文字方塊 14">
            <a:extLst>
              <a:ext uri="{FF2B5EF4-FFF2-40B4-BE49-F238E27FC236}">
                <a16:creationId xmlns:a16="http://schemas.microsoft.com/office/drawing/2014/main" id="{6D54A78F-39DC-44F0-84A2-ADD248291277}"/>
              </a:ext>
            </a:extLst>
          </p:cNvPr>
          <p:cNvSpPr txBox="1"/>
          <p:nvPr/>
        </p:nvSpPr>
        <p:spPr>
          <a:xfrm>
            <a:off x="3901196" y="5564221"/>
            <a:ext cx="352982" cy="461665"/>
          </a:xfrm>
          <a:prstGeom prst="rect">
            <a:avLst/>
          </a:prstGeom>
          <a:noFill/>
        </p:spPr>
        <p:txBody>
          <a:bodyPr wrap="none" rtlCol="0">
            <a:spAutoFit/>
          </a:bodyPr>
          <a:lstStyle/>
          <a:p>
            <a:r>
              <a:rPr lang="en-US" altLang="zh-TW" sz="2400" dirty="0">
                <a:solidFill>
                  <a:srgbClr val="E04556"/>
                </a:solidFill>
                <a:latin typeface="Tahoma" panose="020B0604030504040204" pitchFamily="34" charset="0"/>
                <a:ea typeface="Tahoma" panose="020B0604030504040204" pitchFamily="34" charset="0"/>
                <a:cs typeface="Tahoma" panose="020B0604030504040204" pitchFamily="34" charset="0"/>
              </a:rPr>
              <a:t>1</a:t>
            </a:r>
            <a:endParaRPr lang="zh-TW" altLang="en-US" sz="2400" dirty="0">
              <a:solidFill>
                <a:srgbClr val="E04556"/>
              </a:solidFill>
              <a:latin typeface="Tahoma" panose="020B0604030504040204" pitchFamily="34" charset="0"/>
              <a:cs typeface="Tahoma" panose="020B0604030504040204" pitchFamily="34" charset="0"/>
            </a:endParaRPr>
          </a:p>
        </p:txBody>
      </p:sp>
      <p:pic>
        <p:nvPicPr>
          <p:cNvPr id="2" name="圖片 1">
            <a:extLst>
              <a:ext uri="{FF2B5EF4-FFF2-40B4-BE49-F238E27FC236}">
                <a16:creationId xmlns:a16="http://schemas.microsoft.com/office/drawing/2014/main" id="{7B9D9ED7-A2BD-4EAD-AE8D-B7191A096875}"/>
              </a:ext>
            </a:extLst>
          </p:cNvPr>
          <p:cNvPicPr>
            <a:picLocks noChangeAspect="1"/>
          </p:cNvPicPr>
          <p:nvPr/>
        </p:nvPicPr>
        <p:blipFill>
          <a:blip r:embed="rId3"/>
          <a:stretch>
            <a:fillRect/>
          </a:stretch>
        </p:blipFill>
        <p:spPr>
          <a:xfrm>
            <a:off x="6306043" y="2092122"/>
            <a:ext cx="5728100" cy="4572179"/>
          </a:xfrm>
          <a:prstGeom prst="rect">
            <a:avLst/>
          </a:prstGeom>
          <a:ln>
            <a:solidFill>
              <a:schemeClr val="bg1">
                <a:lumMod val="50000"/>
              </a:schemeClr>
            </a:solidFill>
          </a:ln>
        </p:spPr>
      </p:pic>
      <p:sp>
        <p:nvSpPr>
          <p:cNvPr id="13" name="矩形 12">
            <a:extLst>
              <a:ext uri="{FF2B5EF4-FFF2-40B4-BE49-F238E27FC236}">
                <a16:creationId xmlns:a16="http://schemas.microsoft.com/office/drawing/2014/main" id="{E48CBF0D-E2B7-43F2-BADD-A5159B0B6B4D}"/>
              </a:ext>
            </a:extLst>
          </p:cNvPr>
          <p:cNvSpPr/>
          <p:nvPr/>
        </p:nvSpPr>
        <p:spPr>
          <a:xfrm>
            <a:off x="6478568" y="4738434"/>
            <a:ext cx="2538971" cy="1560741"/>
          </a:xfrm>
          <a:prstGeom prst="rect">
            <a:avLst/>
          </a:prstGeom>
          <a:noFill/>
          <a:ln w="28575">
            <a:solidFill>
              <a:srgbClr val="E045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E04556"/>
              </a:solidFill>
            </a:endParaRPr>
          </a:p>
        </p:txBody>
      </p:sp>
      <p:sp>
        <p:nvSpPr>
          <p:cNvPr id="14" name="文字方塊 13">
            <a:extLst>
              <a:ext uri="{FF2B5EF4-FFF2-40B4-BE49-F238E27FC236}">
                <a16:creationId xmlns:a16="http://schemas.microsoft.com/office/drawing/2014/main" id="{D9805C73-64A8-463E-9E73-A6B7D931D548}"/>
              </a:ext>
            </a:extLst>
          </p:cNvPr>
          <p:cNvSpPr txBox="1"/>
          <p:nvPr/>
        </p:nvSpPr>
        <p:spPr>
          <a:xfrm>
            <a:off x="7010805" y="4362625"/>
            <a:ext cx="352982" cy="461665"/>
          </a:xfrm>
          <a:prstGeom prst="rect">
            <a:avLst/>
          </a:prstGeom>
          <a:noFill/>
        </p:spPr>
        <p:txBody>
          <a:bodyPr wrap="none" rtlCol="0">
            <a:spAutoFit/>
          </a:bodyPr>
          <a:lstStyle/>
          <a:p>
            <a:r>
              <a:rPr lang="en-US" altLang="zh-TW" sz="2400" dirty="0">
                <a:solidFill>
                  <a:srgbClr val="E04556"/>
                </a:solidFill>
                <a:latin typeface="Tahoma" panose="020B0604030504040204" pitchFamily="34" charset="0"/>
                <a:ea typeface="Tahoma" panose="020B0604030504040204" pitchFamily="34" charset="0"/>
                <a:cs typeface="Tahoma" panose="020B0604030504040204" pitchFamily="34" charset="0"/>
              </a:rPr>
              <a:t>2</a:t>
            </a:r>
            <a:endParaRPr lang="zh-TW" altLang="en-US" sz="2400" dirty="0">
              <a:solidFill>
                <a:srgbClr val="E04556"/>
              </a:solidFill>
              <a:latin typeface="Tahoma" panose="020B0604030504040204" pitchFamily="34" charset="0"/>
              <a:cs typeface="Tahoma" panose="020B0604030504040204" pitchFamily="34" charset="0"/>
            </a:endParaRPr>
          </a:p>
        </p:txBody>
      </p:sp>
      <p:sp>
        <p:nvSpPr>
          <p:cNvPr id="18" name="文字方塊 17">
            <a:extLst>
              <a:ext uri="{FF2B5EF4-FFF2-40B4-BE49-F238E27FC236}">
                <a16:creationId xmlns:a16="http://schemas.microsoft.com/office/drawing/2014/main" id="{4D700E5E-D03E-4854-9046-5B07D3CD5F7B}"/>
              </a:ext>
            </a:extLst>
          </p:cNvPr>
          <p:cNvSpPr txBox="1"/>
          <p:nvPr/>
        </p:nvSpPr>
        <p:spPr>
          <a:xfrm>
            <a:off x="10122365" y="5448723"/>
            <a:ext cx="806952" cy="830997"/>
          </a:xfrm>
          <a:prstGeom prst="rect">
            <a:avLst/>
          </a:prstGeom>
          <a:noFill/>
        </p:spPr>
        <p:txBody>
          <a:bodyPr wrap="square" rtlCol="0">
            <a:spAutoFit/>
          </a:bodyPr>
          <a:lstStyle/>
          <a:p>
            <a:pPr algn="ctr"/>
            <a:r>
              <a:rPr lang="en-US" altLang="zh-TW" sz="2400" dirty="0">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rPr>
              <a:t>3</a:t>
            </a:r>
          </a:p>
          <a:p>
            <a:pPr algn="ctr"/>
            <a:r>
              <a:rPr lang="en-US" altLang="zh-TW" sz="2400" dirty="0">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rPr>
              <a:t>Click</a:t>
            </a:r>
            <a:endParaRPr lang="zh-TW" altLang="en-US" sz="2400" dirty="0">
              <a:solidFill>
                <a:schemeClr val="bg2">
                  <a:lumMod val="25000"/>
                </a:schemeClr>
              </a:solidFill>
              <a:latin typeface="Tahoma" panose="020B0604030504040204" pitchFamily="34" charset="0"/>
              <a:cs typeface="Tahoma" panose="020B0604030504040204" pitchFamily="34" charset="0"/>
            </a:endParaRPr>
          </a:p>
        </p:txBody>
      </p:sp>
      <p:sp>
        <p:nvSpPr>
          <p:cNvPr id="5" name="箭號: 上彎 4">
            <a:extLst>
              <a:ext uri="{FF2B5EF4-FFF2-40B4-BE49-F238E27FC236}">
                <a16:creationId xmlns:a16="http://schemas.microsoft.com/office/drawing/2014/main" id="{F04D74F7-5A39-431B-BDC0-8FA2116D6BF6}"/>
              </a:ext>
            </a:extLst>
          </p:cNvPr>
          <p:cNvSpPr/>
          <p:nvPr/>
        </p:nvSpPr>
        <p:spPr>
          <a:xfrm rot="5400000">
            <a:off x="5441194" y="5434328"/>
            <a:ext cx="394487" cy="1335208"/>
          </a:xfrm>
          <a:prstGeom prst="bentUpArrow">
            <a:avLst>
              <a:gd name="adj1" fmla="val 15137"/>
              <a:gd name="adj2" fmla="val 22534"/>
              <a:gd name="adj3" fmla="val 25000"/>
            </a:avLst>
          </a:prstGeom>
          <a:solidFill>
            <a:srgbClr val="E045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標題 9">
            <a:extLst>
              <a:ext uri="{FF2B5EF4-FFF2-40B4-BE49-F238E27FC236}">
                <a16:creationId xmlns:a16="http://schemas.microsoft.com/office/drawing/2014/main" id="{D8B277B7-C663-42E6-B77E-7B0F16DFB941}"/>
              </a:ext>
            </a:extLst>
          </p:cNvPr>
          <p:cNvSpPr txBox="1">
            <a:spLocks/>
          </p:cNvSpPr>
          <p:nvPr/>
        </p:nvSpPr>
        <p:spPr>
          <a:xfrm>
            <a:off x="702002" y="382557"/>
            <a:ext cx="9601200" cy="1485900"/>
          </a:xfrm>
          <a:prstGeom prst="rect">
            <a:avLst/>
          </a:prstGeom>
        </p:spPr>
        <p:txBody>
          <a:bodyPr vert="horz" lIns="91440" tIns="45720" rIns="91440" bIns="45720" rtlCol="0" anchor="t">
            <a:normAutofit/>
          </a:bodyPr>
          <a:lstStyle>
            <a:lvl1pPr algn="l" defTabSz="914400" rtl="0" eaLnBrk="1" latinLnBrk="0" hangingPunct="1">
              <a:lnSpc>
                <a:spcPct val="89000"/>
              </a:lnSpc>
              <a:spcBef>
                <a:spcPct val="0"/>
              </a:spcBef>
              <a:buNone/>
              <a:defRPr sz="4400" kern="1200" baseline="0">
                <a:solidFill>
                  <a:schemeClr val="tx2"/>
                </a:solidFill>
                <a:latin typeface="Microsoft JhengHei UI" panose="020B0604030504040204" pitchFamily="34" charset="-120"/>
                <a:ea typeface="Microsoft JhengHei UI" panose="020B0604030504040204" pitchFamily="34" charset="-120"/>
                <a:cs typeface="+mj-cs"/>
              </a:defRPr>
            </a:lvl1pPr>
          </a:lstStyle>
          <a:p>
            <a:r>
              <a:rPr lang="en-US" altLang="zh-TW" smtClean="0"/>
              <a:t>GCP Manager</a:t>
            </a:r>
            <a:endParaRPr lang="zh-TW" altLang="en-US" dirty="0"/>
          </a:p>
        </p:txBody>
      </p:sp>
    </p:spTree>
    <p:extLst>
      <p:ext uri="{BB962C8B-B14F-4D97-AF65-F5344CB8AC3E}">
        <p14:creationId xmlns:p14="http://schemas.microsoft.com/office/powerpoint/2010/main" val="1880525373"/>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D563652A-FFD0-41F4-B794-626CE7E04FB8}"/>
              </a:ext>
            </a:extLst>
          </p:cNvPr>
          <p:cNvSpPr>
            <a:spLocks noGrp="1"/>
          </p:cNvSpPr>
          <p:nvPr>
            <p:ph type="title"/>
          </p:nvPr>
        </p:nvSpPr>
        <p:spPr/>
        <p:txBody>
          <a:bodyPr>
            <a:normAutofit/>
          </a:bodyPr>
          <a:lstStyle/>
          <a:p>
            <a:r>
              <a:rPr lang="en-US" altLang="zh-TW" dirty="0"/>
              <a:t>GCP Manager</a:t>
            </a:r>
            <a:endParaRPr lang="zh-TW" altLang="en-US" dirty="0"/>
          </a:p>
        </p:txBody>
      </p:sp>
      <p:sp>
        <p:nvSpPr>
          <p:cNvPr id="3" name="內容版面配置區 2">
            <a:extLst>
              <a:ext uri="{FF2B5EF4-FFF2-40B4-BE49-F238E27FC236}">
                <a16:creationId xmlns:a16="http://schemas.microsoft.com/office/drawing/2014/main" id="{07028B2D-0143-4768-9385-EC6AB9E2EE80}"/>
              </a:ext>
            </a:extLst>
          </p:cNvPr>
          <p:cNvSpPr>
            <a:spLocks noGrp="1"/>
          </p:cNvSpPr>
          <p:nvPr>
            <p:ph idx="1"/>
          </p:nvPr>
        </p:nvSpPr>
        <p:spPr/>
        <p:txBody>
          <a:bodyPr/>
          <a:lstStyle/>
          <a:p>
            <a:endParaRPr lang="zh-TW" altLang="en-US"/>
          </a:p>
        </p:txBody>
      </p:sp>
      <p:pic>
        <p:nvPicPr>
          <p:cNvPr id="4" name="圖片 3">
            <a:extLst>
              <a:ext uri="{FF2B5EF4-FFF2-40B4-BE49-F238E27FC236}">
                <a16:creationId xmlns:a16="http://schemas.microsoft.com/office/drawing/2014/main" id="{4BFE314E-E9D9-499D-A77B-048BC17A4586}"/>
              </a:ext>
            </a:extLst>
          </p:cNvPr>
          <p:cNvPicPr>
            <a:picLocks noChangeAspect="1"/>
          </p:cNvPicPr>
          <p:nvPr/>
        </p:nvPicPr>
        <p:blipFill>
          <a:blip r:embed="rId2"/>
          <a:stretch>
            <a:fillRect/>
          </a:stretch>
        </p:blipFill>
        <p:spPr>
          <a:xfrm>
            <a:off x="0" y="680936"/>
            <a:ext cx="12192000" cy="6177064"/>
          </a:xfrm>
          <a:prstGeom prst="rect">
            <a:avLst/>
          </a:prstGeom>
        </p:spPr>
      </p:pic>
      <p:sp>
        <p:nvSpPr>
          <p:cNvPr id="5" name="橢圓 4">
            <a:extLst>
              <a:ext uri="{FF2B5EF4-FFF2-40B4-BE49-F238E27FC236}">
                <a16:creationId xmlns:a16="http://schemas.microsoft.com/office/drawing/2014/main" id="{29B657DF-9ABD-4930-A0C0-4C86502C77F9}"/>
              </a:ext>
            </a:extLst>
          </p:cNvPr>
          <p:cNvSpPr/>
          <p:nvPr/>
        </p:nvSpPr>
        <p:spPr>
          <a:xfrm>
            <a:off x="5457216" y="4455269"/>
            <a:ext cx="379379" cy="365125"/>
          </a:xfrm>
          <a:prstGeom prst="ellipse">
            <a:avLst/>
          </a:prstGeom>
          <a:noFill/>
          <a:ln w="28575">
            <a:solidFill>
              <a:srgbClr val="E045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6" name="橢圓 5">
            <a:extLst>
              <a:ext uri="{FF2B5EF4-FFF2-40B4-BE49-F238E27FC236}">
                <a16:creationId xmlns:a16="http://schemas.microsoft.com/office/drawing/2014/main" id="{6A403AFC-290C-4FF7-BC0F-B4B67E44A7A9}"/>
              </a:ext>
            </a:extLst>
          </p:cNvPr>
          <p:cNvSpPr/>
          <p:nvPr/>
        </p:nvSpPr>
        <p:spPr>
          <a:xfrm>
            <a:off x="7730246" y="3839184"/>
            <a:ext cx="379379" cy="365125"/>
          </a:xfrm>
          <a:prstGeom prst="ellipse">
            <a:avLst/>
          </a:prstGeom>
          <a:noFill/>
          <a:ln w="28575">
            <a:solidFill>
              <a:srgbClr val="E045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文字方塊 6">
            <a:extLst>
              <a:ext uri="{FF2B5EF4-FFF2-40B4-BE49-F238E27FC236}">
                <a16:creationId xmlns:a16="http://schemas.microsoft.com/office/drawing/2014/main" id="{4CEE4B37-736A-4498-A7C2-52F349CA9513}"/>
              </a:ext>
            </a:extLst>
          </p:cNvPr>
          <p:cNvSpPr txBox="1"/>
          <p:nvPr/>
        </p:nvSpPr>
        <p:spPr>
          <a:xfrm>
            <a:off x="5262023" y="4007493"/>
            <a:ext cx="769763" cy="461665"/>
          </a:xfrm>
          <a:prstGeom prst="rect">
            <a:avLst/>
          </a:prstGeom>
          <a:noFill/>
        </p:spPr>
        <p:txBody>
          <a:bodyPr wrap="none" rtlCol="0">
            <a:spAutoFit/>
          </a:bodyPr>
          <a:lstStyle/>
          <a:p>
            <a:r>
              <a:rPr lang="en-US" altLang="zh-TW" sz="2400" dirty="0">
                <a:solidFill>
                  <a:srgbClr val="E04556"/>
                </a:solidFill>
                <a:latin typeface="Tahoma" panose="020B0604030504040204" pitchFamily="34" charset="0"/>
                <a:ea typeface="Tahoma" panose="020B0604030504040204" pitchFamily="34" charset="0"/>
                <a:cs typeface="Tahoma" panose="020B0604030504040204" pitchFamily="34" charset="0"/>
              </a:rPr>
              <a:t>GSD</a:t>
            </a:r>
            <a:endParaRPr lang="zh-TW" altLang="en-US" sz="2400" dirty="0">
              <a:solidFill>
                <a:srgbClr val="E04556"/>
              </a:solidFill>
              <a:latin typeface="Tahoma" panose="020B0604030504040204" pitchFamily="34" charset="0"/>
              <a:cs typeface="Tahoma" panose="020B0604030504040204" pitchFamily="34" charset="0"/>
            </a:endParaRPr>
          </a:p>
        </p:txBody>
      </p:sp>
      <p:sp>
        <p:nvSpPr>
          <p:cNvPr id="8" name="文字方塊 7">
            <a:extLst>
              <a:ext uri="{FF2B5EF4-FFF2-40B4-BE49-F238E27FC236}">
                <a16:creationId xmlns:a16="http://schemas.microsoft.com/office/drawing/2014/main" id="{DB9067BC-CCF0-48C1-A289-851C894F8159}"/>
              </a:ext>
            </a:extLst>
          </p:cNvPr>
          <p:cNvSpPr txBox="1"/>
          <p:nvPr/>
        </p:nvSpPr>
        <p:spPr>
          <a:xfrm>
            <a:off x="7535053" y="3396944"/>
            <a:ext cx="769763" cy="461665"/>
          </a:xfrm>
          <a:prstGeom prst="rect">
            <a:avLst/>
          </a:prstGeom>
          <a:noFill/>
        </p:spPr>
        <p:txBody>
          <a:bodyPr wrap="none" rtlCol="0">
            <a:spAutoFit/>
          </a:bodyPr>
          <a:lstStyle/>
          <a:p>
            <a:r>
              <a:rPr lang="en-US" altLang="zh-TW" sz="2400" dirty="0">
                <a:solidFill>
                  <a:srgbClr val="E04556"/>
                </a:solidFill>
                <a:latin typeface="Tahoma" panose="020B0604030504040204" pitchFamily="34" charset="0"/>
                <a:ea typeface="Tahoma" panose="020B0604030504040204" pitchFamily="34" charset="0"/>
                <a:cs typeface="Tahoma" panose="020B0604030504040204" pitchFamily="34" charset="0"/>
              </a:rPr>
              <a:t>GSD</a:t>
            </a:r>
            <a:endParaRPr lang="zh-TW" altLang="en-US" sz="2400" dirty="0">
              <a:solidFill>
                <a:srgbClr val="E04556"/>
              </a:solidFill>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656109878"/>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標題 12">
            <a:extLst>
              <a:ext uri="{FF2B5EF4-FFF2-40B4-BE49-F238E27FC236}">
                <a16:creationId xmlns:a16="http://schemas.microsoft.com/office/drawing/2014/main" id="{56DEE128-8E88-4453-B83E-755A60942091}"/>
              </a:ext>
            </a:extLst>
          </p:cNvPr>
          <p:cNvSpPr>
            <a:spLocks noGrp="1"/>
          </p:cNvSpPr>
          <p:nvPr>
            <p:ph type="title"/>
          </p:nvPr>
        </p:nvSpPr>
        <p:spPr/>
        <p:txBody>
          <a:bodyPr>
            <a:normAutofit/>
          </a:bodyPr>
          <a:lstStyle/>
          <a:p>
            <a:r>
              <a:rPr lang="en-US" altLang="zh-TW" dirty="0"/>
              <a:t>Processing Options</a:t>
            </a:r>
            <a:endParaRPr lang="zh-TW" altLang="en-US" dirty="0"/>
          </a:p>
        </p:txBody>
      </p:sp>
      <p:sp>
        <p:nvSpPr>
          <p:cNvPr id="14" name="內容版面配置區 13">
            <a:extLst>
              <a:ext uri="{FF2B5EF4-FFF2-40B4-BE49-F238E27FC236}">
                <a16:creationId xmlns:a16="http://schemas.microsoft.com/office/drawing/2014/main" id="{0FE2D14B-E950-4AFA-8E61-BE7A8E8BF8AD}"/>
              </a:ext>
            </a:extLst>
          </p:cNvPr>
          <p:cNvSpPr>
            <a:spLocks noGrp="1"/>
          </p:cNvSpPr>
          <p:nvPr>
            <p:ph idx="1"/>
          </p:nvPr>
        </p:nvSpPr>
        <p:spPr/>
        <p:txBody>
          <a:bodyPr/>
          <a:lstStyle/>
          <a:p>
            <a:endParaRPr lang="zh-TW" altLang="en-US" dirty="0"/>
          </a:p>
        </p:txBody>
      </p:sp>
      <p:pic>
        <p:nvPicPr>
          <p:cNvPr id="2" name="圖片 1">
            <a:extLst>
              <a:ext uri="{FF2B5EF4-FFF2-40B4-BE49-F238E27FC236}">
                <a16:creationId xmlns:a16="http://schemas.microsoft.com/office/drawing/2014/main" id="{8C15F3A0-2B09-4082-8F9D-B82AB3B4868E}"/>
              </a:ext>
            </a:extLst>
          </p:cNvPr>
          <p:cNvPicPr>
            <a:picLocks noChangeAspect="1"/>
          </p:cNvPicPr>
          <p:nvPr/>
        </p:nvPicPr>
        <p:blipFill>
          <a:blip r:embed="rId2"/>
          <a:stretch>
            <a:fillRect/>
          </a:stretch>
        </p:blipFill>
        <p:spPr>
          <a:xfrm>
            <a:off x="0" y="680936"/>
            <a:ext cx="12192000" cy="6177064"/>
          </a:xfrm>
          <a:prstGeom prst="rect">
            <a:avLst/>
          </a:prstGeom>
        </p:spPr>
      </p:pic>
      <p:sp>
        <p:nvSpPr>
          <p:cNvPr id="3" name="矩形 2">
            <a:extLst>
              <a:ext uri="{FF2B5EF4-FFF2-40B4-BE49-F238E27FC236}">
                <a16:creationId xmlns:a16="http://schemas.microsoft.com/office/drawing/2014/main" id="{6F4A60BC-D530-4DEC-8115-62AD52B7A857}"/>
              </a:ext>
            </a:extLst>
          </p:cNvPr>
          <p:cNvSpPr/>
          <p:nvPr/>
        </p:nvSpPr>
        <p:spPr>
          <a:xfrm>
            <a:off x="408563" y="6001966"/>
            <a:ext cx="2889114" cy="243191"/>
          </a:xfrm>
          <a:prstGeom prst="rect">
            <a:avLst/>
          </a:prstGeom>
          <a:noFill/>
          <a:ln w="28575">
            <a:solidFill>
              <a:srgbClr val="E045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E04556"/>
              </a:solidFill>
            </a:endParaRPr>
          </a:p>
        </p:txBody>
      </p:sp>
      <p:pic>
        <p:nvPicPr>
          <p:cNvPr id="7" name="圖片 6">
            <a:extLst>
              <a:ext uri="{FF2B5EF4-FFF2-40B4-BE49-F238E27FC236}">
                <a16:creationId xmlns:a16="http://schemas.microsoft.com/office/drawing/2014/main" id="{F2257C80-8522-4809-81B7-D53AAE625C65}"/>
              </a:ext>
            </a:extLst>
          </p:cNvPr>
          <p:cNvPicPr>
            <a:picLocks noChangeAspect="1"/>
          </p:cNvPicPr>
          <p:nvPr/>
        </p:nvPicPr>
        <p:blipFill rotWithShape="1">
          <a:blip r:embed="rId3"/>
          <a:srcRect l="9798"/>
          <a:stretch/>
        </p:blipFill>
        <p:spPr>
          <a:xfrm>
            <a:off x="389107" y="952016"/>
            <a:ext cx="4425380" cy="3534268"/>
          </a:xfrm>
          <a:prstGeom prst="rect">
            <a:avLst/>
          </a:prstGeom>
        </p:spPr>
      </p:pic>
      <p:pic>
        <p:nvPicPr>
          <p:cNvPr id="8" name="圖片 7">
            <a:extLst>
              <a:ext uri="{FF2B5EF4-FFF2-40B4-BE49-F238E27FC236}">
                <a16:creationId xmlns:a16="http://schemas.microsoft.com/office/drawing/2014/main" id="{6F71F2DF-0486-49EE-87F4-112B426018F5}"/>
              </a:ext>
            </a:extLst>
          </p:cNvPr>
          <p:cNvPicPr>
            <a:picLocks noChangeAspect="1"/>
          </p:cNvPicPr>
          <p:nvPr/>
        </p:nvPicPr>
        <p:blipFill>
          <a:blip r:embed="rId4"/>
          <a:stretch>
            <a:fillRect/>
          </a:stretch>
        </p:blipFill>
        <p:spPr>
          <a:xfrm>
            <a:off x="5365589" y="942288"/>
            <a:ext cx="4739017" cy="4320000"/>
          </a:xfrm>
          <a:prstGeom prst="rect">
            <a:avLst/>
          </a:prstGeom>
        </p:spPr>
      </p:pic>
      <p:sp>
        <p:nvSpPr>
          <p:cNvPr id="9" name="箭號: 向下 8">
            <a:extLst>
              <a:ext uri="{FF2B5EF4-FFF2-40B4-BE49-F238E27FC236}">
                <a16:creationId xmlns:a16="http://schemas.microsoft.com/office/drawing/2014/main" id="{26DD3CB3-6650-424D-B61A-8EF4F30BB84F}"/>
              </a:ext>
            </a:extLst>
          </p:cNvPr>
          <p:cNvSpPr/>
          <p:nvPr/>
        </p:nvSpPr>
        <p:spPr>
          <a:xfrm rot="16200000">
            <a:off x="4967481" y="3459811"/>
            <a:ext cx="211582" cy="610885"/>
          </a:xfrm>
          <a:prstGeom prst="downArrow">
            <a:avLst/>
          </a:prstGeom>
          <a:solidFill>
            <a:srgbClr val="E045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文字方塊 9">
            <a:extLst>
              <a:ext uri="{FF2B5EF4-FFF2-40B4-BE49-F238E27FC236}">
                <a16:creationId xmlns:a16="http://schemas.microsoft.com/office/drawing/2014/main" id="{20FCA9E5-46B1-4176-B614-D636232F1316}"/>
              </a:ext>
            </a:extLst>
          </p:cNvPr>
          <p:cNvSpPr txBox="1"/>
          <p:nvPr/>
        </p:nvSpPr>
        <p:spPr>
          <a:xfrm>
            <a:off x="321014" y="5563318"/>
            <a:ext cx="593432" cy="461665"/>
          </a:xfrm>
          <a:prstGeom prst="rect">
            <a:avLst/>
          </a:prstGeom>
          <a:noFill/>
        </p:spPr>
        <p:txBody>
          <a:bodyPr wrap="none" rtlCol="0">
            <a:spAutoFit/>
          </a:bodyPr>
          <a:lstStyle/>
          <a:p>
            <a:r>
              <a:rPr lang="en-US" altLang="zh-TW" sz="2400" dirty="0">
                <a:solidFill>
                  <a:srgbClr val="E04556"/>
                </a:solidFill>
                <a:latin typeface="Tahoma" panose="020B0604030504040204" pitchFamily="34" charset="0"/>
                <a:ea typeface="Tahoma" panose="020B0604030504040204" pitchFamily="34" charset="0"/>
                <a:cs typeface="Tahoma" panose="020B0604030504040204" pitchFamily="34" charset="0"/>
              </a:rPr>
              <a:t>OR</a:t>
            </a:r>
            <a:endParaRPr lang="zh-TW" altLang="en-US" sz="2400" dirty="0">
              <a:solidFill>
                <a:srgbClr val="E04556"/>
              </a:solidFill>
              <a:latin typeface="Tahoma" panose="020B0604030504040204" pitchFamily="34" charset="0"/>
              <a:cs typeface="Tahoma" panose="020B0604030504040204" pitchFamily="34" charset="0"/>
            </a:endParaRPr>
          </a:p>
        </p:txBody>
      </p:sp>
      <p:sp>
        <p:nvSpPr>
          <p:cNvPr id="11" name="矩形 10">
            <a:extLst>
              <a:ext uri="{FF2B5EF4-FFF2-40B4-BE49-F238E27FC236}">
                <a16:creationId xmlns:a16="http://schemas.microsoft.com/office/drawing/2014/main" id="{63BFD25E-367B-4669-A736-A966F7DF0E01}"/>
              </a:ext>
            </a:extLst>
          </p:cNvPr>
          <p:cNvSpPr/>
          <p:nvPr/>
        </p:nvSpPr>
        <p:spPr>
          <a:xfrm>
            <a:off x="369652" y="794106"/>
            <a:ext cx="369650" cy="148182"/>
          </a:xfrm>
          <a:prstGeom prst="rect">
            <a:avLst/>
          </a:prstGeom>
          <a:noFill/>
          <a:ln w="28575">
            <a:solidFill>
              <a:srgbClr val="E045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E04556"/>
              </a:solidFill>
            </a:endParaRPr>
          </a:p>
        </p:txBody>
      </p:sp>
      <p:cxnSp>
        <p:nvCxnSpPr>
          <p:cNvPr id="16" name="直線接點 15">
            <a:extLst>
              <a:ext uri="{FF2B5EF4-FFF2-40B4-BE49-F238E27FC236}">
                <a16:creationId xmlns:a16="http://schemas.microsoft.com/office/drawing/2014/main" id="{C4874D6F-992A-4023-AD25-27DFE723340E}"/>
              </a:ext>
            </a:extLst>
          </p:cNvPr>
          <p:cNvCxnSpPr/>
          <p:nvPr/>
        </p:nvCxnSpPr>
        <p:spPr>
          <a:xfrm>
            <a:off x="408563" y="4377447"/>
            <a:ext cx="4359266" cy="0"/>
          </a:xfrm>
          <a:prstGeom prst="line">
            <a:avLst/>
          </a:prstGeom>
          <a:ln w="28575">
            <a:solidFill>
              <a:srgbClr val="E0455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4468640"/>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a:extLst>
              <a:ext uri="{FF2B5EF4-FFF2-40B4-BE49-F238E27FC236}">
                <a16:creationId xmlns:a16="http://schemas.microsoft.com/office/drawing/2014/main" id="{EF1B04DB-4980-4E82-8A45-787EF378DFA9}"/>
              </a:ext>
            </a:extLst>
          </p:cNvPr>
          <p:cNvPicPr>
            <a:picLocks noChangeAspect="1"/>
          </p:cNvPicPr>
          <p:nvPr/>
        </p:nvPicPr>
        <p:blipFill>
          <a:blip r:embed="rId2"/>
          <a:stretch>
            <a:fillRect/>
          </a:stretch>
        </p:blipFill>
        <p:spPr>
          <a:xfrm>
            <a:off x="0" y="680936"/>
            <a:ext cx="12192000" cy="6177064"/>
          </a:xfrm>
          <a:prstGeom prst="rect">
            <a:avLst/>
          </a:prstGeom>
        </p:spPr>
      </p:pic>
      <p:sp>
        <p:nvSpPr>
          <p:cNvPr id="3" name="標題 2">
            <a:extLst>
              <a:ext uri="{FF2B5EF4-FFF2-40B4-BE49-F238E27FC236}">
                <a16:creationId xmlns:a16="http://schemas.microsoft.com/office/drawing/2014/main" id="{78BC6DE8-1451-44AC-9C9B-6D9049343D72}"/>
              </a:ext>
            </a:extLst>
          </p:cNvPr>
          <p:cNvSpPr>
            <a:spLocks noGrp="1"/>
          </p:cNvSpPr>
          <p:nvPr>
            <p:ph type="title"/>
          </p:nvPr>
        </p:nvSpPr>
        <p:spPr>
          <a:xfrm>
            <a:off x="0" y="-341312"/>
            <a:ext cx="9601200" cy="1485900"/>
          </a:xfrm>
        </p:spPr>
        <p:txBody>
          <a:bodyPr>
            <a:normAutofit/>
          </a:bodyPr>
          <a:lstStyle/>
          <a:p>
            <a:r>
              <a:rPr lang="en-US" altLang="zh-TW" dirty="0"/>
              <a:t>Running</a:t>
            </a:r>
            <a:endParaRPr lang="zh-TW" altLang="en-US" dirty="0"/>
          </a:p>
        </p:txBody>
      </p:sp>
      <p:sp>
        <p:nvSpPr>
          <p:cNvPr id="4" name="內容版面配置區 3">
            <a:extLst>
              <a:ext uri="{FF2B5EF4-FFF2-40B4-BE49-F238E27FC236}">
                <a16:creationId xmlns:a16="http://schemas.microsoft.com/office/drawing/2014/main" id="{A92625C0-0215-421F-B432-F74CA58475BF}"/>
              </a:ext>
            </a:extLst>
          </p:cNvPr>
          <p:cNvSpPr>
            <a:spLocks noGrp="1"/>
          </p:cNvSpPr>
          <p:nvPr>
            <p:ph idx="1"/>
          </p:nvPr>
        </p:nvSpPr>
        <p:spPr/>
        <p:txBody>
          <a:bodyPr/>
          <a:lstStyle/>
          <a:p>
            <a:endParaRPr lang="zh-TW" altLang="en-US"/>
          </a:p>
        </p:txBody>
      </p:sp>
    </p:spTree>
    <p:extLst>
      <p:ext uri="{BB962C8B-B14F-4D97-AF65-F5344CB8AC3E}">
        <p14:creationId xmlns:p14="http://schemas.microsoft.com/office/powerpoint/2010/main" val="3357065138"/>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a:extLst>
              <a:ext uri="{FF2B5EF4-FFF2-40B4-BE49-F238E27FC236}">
                <a16:creationId xmlns:a16="http://schemas.microsoft.com/office/drawing/2014/main" id="{EC0FC6F1-FE32-4E68-ADDA-58370CAF6E25}"/>
              </a:ext>
            </a:extLst>
          </p:cNvPr>
          <p:cNvPicPr>
            <a:picLocks noChangeAspect="1"/>
          </p:cNvPicPr>
          <p:nvPr/>
        </p:nvPicPr>
        <p:blipFill>
          <a:blip r:embed="rId2"/>
          <a:stretch>
            <a:fillRect/>
          </a:stretch>
        </p:blipFill>
        <p:spPr>
          <a:xfrm>
            <a:off x="0" y="680936"/>
            <a:ext cx="12192000" cy="6177064"/>
          </a:xfrm>
          <a:prstGeom prst="rect">
            <a:avLst/>
          </a:prstGeom>
        </p:spPr>
      </p:pic>
      <p:sp>
        <p:nvSpPr>
          <p:cNvPr id="3" name="標題 2">
            <a:extLst>
              <a:ext uri="{FF2B5EF4-FFF2-40B4-BE49-F238E27FC236}">
                <a16:creationId xmlns:a16="http://schemas.microsoft.com/office/drawing/2014/main" id="{5A2DB345-3DED-4898-919B-D43FB3B5BCFC}"/>
              </a:ext>
            </a:extLst>
          </p:cNvPr>
          <p:cNvSpPr>
            <a:spLocks noGrp="1"/>
          </p:cNvSpPr>
          <p:nvPr>
            <p:ph type="title"/>
          </p:nvPr>
        </p:nvSpPr>
        <p:spPr>
          <a:xfrm>
            <a:off x="0" y="-341312"/>
            <a:ext cx="9601200" cy="1485900"/>
          </a:xfrm>
        </p:spPr>
        <p:txBody>
          <a:bodyPr>
            <a:normAutofit/>
          </a:bodyPr>
          <a:lstStyle/>
          <a:p>
            <a:r>
              <a:rPr lang="en-US" altLang="zh-TW" dirty="0"/>
              <a:t>Result</a:t>
            </a:r>
            <a:endParaRPr lang="zh-TW" altLang="en-US" dirty="0"/>
          </a:p>
        </p:txBody>
      </p:sp>
      <p:sp>
        <p:nvSpPr>
          <p:cNvPr id="4" name="內容版面配置區 3">
            <a:extLst>
              <a:ext uri="{FF2B5EF4-FFF2-40B4-BE49-F238E27FC236}">
                <a16:creationId xmlns:a16="http://schemas.microsoft.com/office/drawing/2014/main" id="{47B6EB3C-8936-43F0-B04E-7044D0A447DC}"/>
              </a:ext>
            </a:extLst>
          </p:cNvPr>
          <p:cNvSpPr>
            <a:spLocks noGrp="1"/>
          </p:cNvSpPr>
          <p:nvPr>
            <p:ph idx="1"/>
          </p:nvPr>
        </p:nvSpPr>
        <p:spPr/>
        <p:txBody>
          <a:bodyPr/>
          <a:lstStyle/>
          <a:p>
            <a:endParaRPr lang="zh-TW" altLang="en-US"/>
          </a:p>
        </p:txBody>
      </p:sp>
    </p:spTree>
    <p:extLst>
      <p:ext uri="{BB962C8B-B14F-4D97-AF65-F5344CB8AC3E}">
        <p14:creationId xmlns:p14="http://schemas.microsoft.com/office/powerpoint/2010/main" val="1412148627"/>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標題 17">
            <a:extLst>
              <a:ext uri="{FF2B5EF4-FFF2-40B4-BE49-F238E27FC236}">
                <a16:creationId xmlns:a16="http://schemas.microsoft.com/office/drawing/2014/main" id="{1163C8AC-1AB9-4453-887E-3E64016A3ACE}"/>
              </a:ext>
            </a:extLst>
          </p:cNvPr>
          <p:cNvSpPr>
            <a:spLocks noGrp="1"/>
          </p:cNvSpPr>
          <p:nvPr>
            <p:ph type="title"/>
          </p:nvPr>
        </p:nvSpPr>
        <p:spPr>
          <a:xfrm>
            <a:off x="0" y="-225198"/>
            <a:ext cx="9601200" cy="1485900"/>
          </a:xfrm>
        </p:spPr>
        <p:txBody>
          <a:bodyPr>
            <a:normAutofit/>
          </a:bodyPr>
          <a:lstStyle/>
          <a:p>
            <a:r>
              <a:rPr lang="en-US" altLang="zh-TW" dirty="0"/>
              <a:t>Output</a:t>
            </a:r>
            <a:endParaRPr lang="zh-TW" altLang="en-US" dirty="0"/>
          </a:p>
        </p:txBody>
      </p:sp>
      <p:sp>
        <p:nvSpPr>
          <p:cNvPr id="19" name="內容版面配置區 18">
            <a:extLst>
              <a:ext uri="{FF2B5EF4-FFF2-40B4-BE49-F238E27FC236}">
                <a16:creationId xmlns:a16="http://schemas.microsoft.com/office/drawing/2014/main" id="{660DACBD-D63C-4F79-A7F1-F70DD8988138}"/>
              </a:ext>
            </a:extLst>
          </p:cNvPr>
          <p:cNvSpPr>
            <a:spLocks noGrp="1"/>
          </p:cNvSpPr>
          <p:nvPr>
            <p:ph idx="1"/>
          </p:nvPr>
        </p:nvSpPr>
        <p:spPr/>
        <p:txBody>
          <a:bodyPr/>
          <a:lstStyle/>
          <a:p>
            <a:endParaRPr lang="zh-TW" altLang="en-US" dirty="0"/>
          </a:p>
        </p:txBody>
      </p:sp>
      <p:graphicFrame>
        <p:nvGraphicFramePr>
          <p:cNvPr id="3" name="表格 2">
            <a:extLst>
              <a:ext uri="{FF2B5EF4-FFF2-40B4-BE49-F238E27FC236}">
                <a16:creationId xmlns:a16="http://schemas.microsoft.com/office/drawing/2014/main" id="{90FB8718-91AA-41C2-90BF-C81FA93D8100}"/>
              </a:ext>
            </a:extLst>
          </p:cNvPr>
          <p:cNvGraphicFramePr>
            <a:graphicFrameLocks noGrp="1"/>
          </p:cNvGraphicFramePr>
          <p:nvPr>
            <p:extLst/>
          </p:nvPr>
        </p:nvGraphicFramePr>
        <p:xfrm>
          <a:off x="427815" y="4441371"/>
          <a:ext cx="11115396" cy="2223924"/>
        </p:xfrm>
        <a:graphic>
          <a:graphicData uri="http://schemas.openxmlformats.org/drawingml/2006/table">
            <a:tbl>
              <a:tblPr firstRow="1" bandRow="1">
                <a:tableStyleId>{5C22544A-7EE6-4342-B048-85BDC9FD1C3A}</a:tableStyleId>
              </a:tblPr>
              <a:tblGrid>
                <a:gridCol w="2253996">
                  <a:extLst>
                    <a:ext uri="{9D8B030D-6E8A-4147-A177-3AD203B41FA5}">
                      <a16:colId xmlns:a16="http://schemas.microsoft.com/office/drawing/2014/main" val="3913242223"/>
                    </a:ext>
                  </a:extLst>
                </a:gridCol>
                <a:gridCol w="8861400">
                  <a:extLst>
                    <a:ext uri="{9D8B030D-6E8A-4147-A177-3AD203B41FA5}">
                      <a16:colId xmlns:a16="http://schemas.microsoft.com/office/drawing/2014/main" val="3771297085"/>
                    </a:ext>
                  </a:extLst>
                </a:gridCol>
              </a:tblGrid>
              <a:tr h="555981">
                <a:tc>
                  <a:txBody>
                    <a:bodyPr/>
                    <a:lstStyle/>
                    <a:p>
                      <a:r>
                        <a:rPr lang="en-US" altLang="zh-TW" sz="1800" b="1" kern="1200" dirty="0">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rPr>
                        <a:t>Report</a:t>
                      </a:r>
                      <a:endParaRPr lang="zh-TW" altLang="en-US" sz="1800" b="1" kern="1200" dirty="0">
                        <a:solidFill>
                          <a:schemeClr val="bg2">
                            <a:lumMod val="25000"/>
                          </a:schemeClr>
                        </a:solidFill>
                        <a:latin typeface="Tahoma" panose="020B0604030504040204" pitchFamily="34" charset="0"/>
                        <a:cs typeface="Tahoma" panose="020B0604030504040204" pitchFamily="34" charset="0"/>
                      </a:endParaRP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b="0" dirty="0">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rPr>
                        <a:t>..\&lt;</a:t>
                      </a:r>
                      <a:r>
                        <a:rPr lang="en-US" altLang="zh-TW" b="0" i="1" dirty="0" err="1">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rPr>
                        <a:t>Project_Name</a:t>
                      </a:r>
                      <a:r>
                        <a:rPr lang="en-US" altLang="zh-TW" b="0" dirty="0">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rPr>
                        <a:t>&gt;\</a:t>
                      </a:r>
                      <a:r>
                        <a:rPr lang="en-US" altLang="zh-TW" b="0" dirty="0">
                          <a:solidFill>
                            <a:schemeClr val="bg2">
                              <a:lumMod val="25000"/>
                            </a:schemeClr>
                          </a:solidFill>
                          <a:latin typeface="Tahoma" panose="020B0604030504040204" pitchFamily="34" charset="0"/>
                          <a:cs typeface="Tahoma" panose="020B0604030504040204" pitchFamily="34" charset="0"/>
                        </a:rPr>
                        <a:t>1_initial\report</a:t>
                      </a:r>
                      <a:endParaRPr lang="zh-TW" altLang="en-US" b="0" dirty="0"/>
                    </a:p>
                  </a:txBody>
                  <a:tcPr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2072357881"/>
                  </a:ext>
                </a:extLst>
              </a:tr>
              <a:tr h="555981">
                <a:tc>
                  <a:txBody>
                    <a:bodyPr/>
                    <a:lstStyle/>
                    <a:p>
                      <a:r>
                        <a:rPr lang="en-US" altLang="zh-TW" sz="1800" b="1" kern="1200" dirty="0">
                          <a:solidFill>
                            <a:schemeClr val="bg2">
                              <a:lumMod val="25000"/>
                            </a:schemeClr>
                          </a:solidFill>
                          <a:latin typeface="Tahoma" panose="020B0604030504040204" pitchFamily="34" charset="0"/>
                          <a:cs typeface="Tahoma" panose="020B0604030504040204" pitchFamily="34" charset="0"/>
                        </a:rPr>
                        <a:t>3D Mesh</a:t>
                      </a:r>
                      <a:endParaRPr lang="zh-TW" altLang="en-US" sz="1800" b="1" kern="1200" dirty="0">
                        <a:solidFill>
                          <a:schemeClr val="bg2">
                            <a:lumMod val="25000"/>
                          </a:schemeClr>
                        </a:solidFill>
                        <a:latin typeface="Tahoma" panose="020B0604030504040204" pitchFamily="34" charset="0"/>
                        <a:cs typeface="Tahoma" panose="020B0604030504040204" pitchFamily="34" charset="0"/>
                      </a:endParaRP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b="0" dirty="0">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rPr>
                        <a:t>..\&lt;</a:t>
                      </a:r>
                      <a:r>
                        <a:rPr lang="en-US" altLang="zh-TW" b="0" i="1" dirty="0" err="1">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rPr>
                        <a:t>Project_Name</a:t>
                      </a:r>
                      <a:r>
                        <a:rPr lang="en-US" altLang="zh-TW" b="0" dirty="0">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rPr>
                        <a:t>&gt;\</a:t>
                      </a:r>
                      <a:r>
                        <a:rPr lang="en-US" altLang="zh-TW" b="0" dirty="0">
                          <a:solidFill>
                            <a:schemeClr val="bg2">
                              <a:lumMod val="25000"/>
                            </a:schemeClr>
                          </a:solidFill>
                          <a:latin typeface="Tahoma" panose="020B0604030504040204" pitchFamily="34" charset="0"/>
                          <a:cs typeface="Tahoma" panose="020B0604030504040204" pitchFamily="34" charset="0"/>
                        </a:rPr>
                        <a:t>2_densification\3d_mesh</a:t>
                      </a:r>
                      <a:endParaRPr lang="zh-TW" altLang="en-US" b="0" dirty="0"/>
                    </a:p>
                  </a:txBody>
                  <a:tcPr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92023040"/>
                  </a:ext>
                </a:extLst>
              </a:tr>
              <a:tr h="555981">
                <a:tc>
                  <a:txBody>
                    <a:bodyPr/>
                    <a:lstStyle/>
                    <a:p>
                      <a:r>
                        <a:rPr lang="en-US" altLang="zh-TW" b="1" dirty="0">
                          <a:solidFill>
                            <a:schemeClr val="bg1">
                              <a:lumMod val="75000"/>
                            </a:schemeClr>
                          </a:solidFill>
                          <a:latin typeface="Tahoma" panose="020B0604030504040204" pitchFamily="34" charset="0"/>
                          <a:ea typeface="Tahoma" panose="020B0604030504040204" pitchFamily="34" charset="0"/>
                          <a:cs typeface="Tahoma" panose="020B0604030504040204" pitchFamily="34" charset="0"/>
                        </a:rPr>
                        <a:t>DSM</a:t>
                      </a:r>
                      <a:endParaRPr lang="zh-TW" altLang="en-US" b="1" dirty="0">
                        <a:solidFill>
                          <a:schemeClr val="bg1">
                            <a:lumMod val="75000"/>
                          </a:schemeClr>
                        </a:solidFill>
                      </a:endParaRPr>
                    </a:p>
                  </a:txBody>
                  <a:tcPr anchor="ct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bg1">
                        <a:lumMod val="95000"/>
                      </a:schemeClr>
                    </a:solidFill>
                  </a:tcPr>
                </a:tc>
                <a:tc>
                  <a:txBody>
                    <a:bodyPr/>
                    <a:lstStyle/>
                    <a:p>
                      <a:pPr algn="l"/>
                      <a:r>
                        <a:rPr lang="en-US" altLang="zh-TW" b="0" dirty="0">
                          <a:solidFill>
                            <a:schemeClr val="bg1">
                              <a:lumMod val="75000"/>
                            </a:schemeClr>
                          </a:solidFill>
                          <a:latin typeface="Tahoma" panose="020B0604030504040204" pitchFamily="34" charset="0"/>
                          <a:ea typeface="Tahoma" panose="020B0604030504040204" pitchFamily="34" charset="0"/>
                          <a:cs typeface="Tahoma" panose="020B0604030504040204" pitchFamily="34" charset="0"/>
                        </a:rPr>
                        <a:t>..\&lt;</a:t>
                      </a:r>
                      <a:r>
                        <a:rPr lang="en-US" altLang="zh-TW" b="0" i="1" dirty="0" err="1">
                          <a:solidFill>
                            <a:schemeClr val="bg1">
                              <a:lumMod val="75000"/>
                            </a:schemeClr>
                          </a:solidFill>
                          <a:latin typeface="Tahoma" panose="020B0604030504040204" pitchFamily="34" charset="0"/>
                          <a:ea typeface="Tahoma" panose="020B0604030504040204" pitchFamily="34" charset="0"/>
                          <a:cs typeface="Tahoma" panose="020B0604030504040204" pitchFamily="34" charset="0"/>
                        </a:rPr>
                        <a:t>Project_Name</a:t>
                      </a:r>
                      <a:r>
                        <a:rPr lang="en-US" altLang="zh-TW" b="0" dirty="0">
                          <a:solidFill>
                            <a:schemeClr val="bg1">
                              <a:lumMod val="75000"/>
                            </a:schemeClr>
                          </a:solidFill>
                          <a:latin typeface="Tahoma" panose="020B0604030504040204" pitchFamily="34" charset="0"/>
                          <a:ea typeface="Tahoma" panose="020B0604030504040204" pitchFamily="34" charset="0"/>
                          <a:cs typeface="Tahoma" panose="020B0604030504040204" pitchFamily="34" charset="0"/>
                        </a:rPr>
                        <a:t>&gt;\</a:t>
                      </a:r>
                      <a:r>
                        <a:rPr lang="zh-TW" altLang="en-US" b="0" dirty="0">
                          <a:solidFill>
                            <a:schemeClr val="bg1">
                              <a:lumMod val="75000"/>
                            </a:schemeClr>
                          </a:solidFill>
                          <a:latin typeface="Tahoma" panose="020B0604030504040204" pitchFamily="34" charset="0"/>
                          <a:cs typeface="Tahoma" panose="020B0604030504040204" pitchFamily="34" charset="0"/>
                        </a:rPr>
                        <a:t>3_dsm_ortho\1_dsm</a:t>
                      </a:r>
                      <a:endParaRPr lang="zh-TW" altLang="en-US" b="0" dirty="0">
                        <a:solidFill>
                          <a:schemeClr val="bg1">
                            <a:lumMod val="75000"/>
                          </a:schemeClr>
                        </a:solidFill>
                      </a:endParaRPr>
                    </a:p>
                  </a:txBody>
                  <a:tcPr anchor="ct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2946760494"/>
                  </a:ext>
                </a:extLst>
              </a:tr>
              <a:tr h="555981">
                <a:tc>
                  <a:txBody>
                    <a:bodyPr/>
                    <a:lstStyle/>
                    <a:p>
                      <a:r>
                        <a:rPr lang="en-US" altLang="zh-TW" b="1" dirty="0">
                          <a:solidFill>
                            <a:schemeClr val="bg1">
                              <a:lumMod val="75000"/>
                            </a:schemeClr>
                          </a:solidFill>
                          <a:latin typeface="Tahoma" panose="020B0604030504040204" pitchFamily="34" charset="0"/>
                          <a:ea typeface="Tahoma" panose="020B0604030504040204" pitchFamily="34" charset="0"/>
                          <a:cs typeface="Tahoma" panose="020B0604030504040204" pitchFamily="34" charset="0"/>
                        </a:rPr>
                        <a:t>Mosaic</a:t>
                      </a:r>
                      <a:endParaRPr lang="zh-TW" altLang="en-US" b="1" dirty="0">
                        <a:solidFill>
                          <a:schemeClr val="bg1">
                            <a:lumMod val="75000"/>
                          </a:schemeClr>
                        </a:solidFill>
                      </a:endParaRPr>
                    </a:p>
                  </a:txBody>
                  <a:tcPr anchor="ctr">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b="0" dirty="0">
                          <a:solidFill>
                            <a:schemeClr val="bg1">
                              <a:lumMod val="75000"/>
                            </a:schemeClr>
                          </a:solidFill>
                          <a:latin typeface="Tahoma" panose="020B0604030504040204" pitchFamily="34" charset="0"/>
                          <a:ea typeface="Tahoma" panose="020B0604030504040204" pitchFamily="34" charset="0"/>
                          <a:cs typeface="Tahoma" panose="020B0604030504040204" pitchFamily="34" charset="0"/>
                        </a:rPr>
                        <a:t>..\&lt;</a:t>
                      </a:r>
                      <a:r>
                        <a:rPr lang="en-US" altLang="zh-TW" b="0" i="1" dirty="0" err="1">
                          <a:solidFill>
                            <a:schemeClr val="bg1">
                              <a:lumMod val="75000"/>
                            </a:schemeClr>
                          </a:solidFill>
                          <a:latin typeface="Tahoma" panose="020B0604030504040204" pitchFamily="34" charset="0"/>
                          <a:ea typeface="Tahoma" panose="020B0604030504040204" pitchFamily="34" charset="0"/>
                          <a:cs typeface="Tahoma" panose="020B0604030504040204" pitchFamily="34" charset="0"/>
                        </a:rPr>
                        <a:t>Project_Name</a:t>
                      </a:r>
                      <a:r>
                        <a:rPr lang="en-US" altLang="zh-TW" b="0" dirty="0">
                          <a:solidFill>
                            <a:schemeClr val="bg1">
                              <a:lumMod val="75000"/>
                            </a:schemeClr>
                          </a:solidFill>
                          <a:latin typeface="Tahoma" panose="020B0604030504040204" pitchFamily="34" charset="0"/>
                          <a:ea typeface="Tahoma" panose="020B0604030504040204" pitchFamily="34" charset="0"/>
                          <a:cs typeface="Tahoma" panose="020B0604030504040204" pitchFamily="34" charset="0"/>
                        </a:rPr>
                        <a:t>&gt;\</a:t>
                      </a:r>
                      <a:r>
                        <a:rPr lang="zh-TW" altLang="en-US" b="0" dirty="0">
                          <a:solidFill>
                            <a:schemeClr val="bg1">
                              <a:lumMod val="75000"/>
                            </a:schemeClr>
                          </a:solidFill>
                          <a:latin typeface="Tahoma" panose="020B0604030504040204" pitchFamily="34" charset="0"/>
                          <a:cs typeface="Tahoma" panose="020B0604030504040204" pitchFamily="34" charset="0"/>
                        </a:rPr>
                        <a:t>3_dsm_ortho\</a:t>
                      </a:r>
                      <a:r>
                        <a:rPr lang="en-US" altLang="zh-TW" b="0" dirty="0">
                          <a:solidFill>
                            <a:schemeClr val="bg1">
                              <a:lumMod val="75000"/>
                            </a:schemeClr>
                          </a:solidFill>
                          <a:latin typeface="Tahoma" panose="020B0604030504040204" pitchFamily="34" charset="0"/>
                          <a:cs typeface="Tahoma" panose="020B0604030504040204" pitchFamily="34" charset="0"/>
                        </a:rPr>
                        <a:t>2_mosaic</a:t>
                      </a:r>
                      <a:endParaRPr lang="en-US" altLang="zh-TW" b="0" dirty="0">
                        <a:solidFill>
                          <a:schemeClr val="bg1">
                            <a:lumMod val="75000"/>
                          </a:schemeClr>
                        </a:solidFill>
                        <a:latin typeface="Tahoma" panose="020B0604030504040204" pitchFamily="34" charset="0"/>
                        <a:ea typeface="Tahoma" panose="020B0604030504040204" pitchFamily="34" charset="0"/>
                        <a:cs typeface="Tahoma" panose="020B0604030504040204" pitchFamily="34" charset="0"/>
                      </a:endParaRPr>
                    </a:p>
                  </a:txBody>
                  <a:tcPr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996060691"/>
                  </a:ext>
                </a:extLst>
              </a:tr>
            </a:tbl>
          </a:graphicData>
        </a:graphic>
      </p:graphicFrame>
      <p:pic>
        <p:nvPicPr>
          <p:cNvPr id="4" name="圖片 3">
            <a:extLst>
              <a:ext uri="{FF2B5EF4-FFF2-40B4-BE49-F238E27FC236}">
                <a16:creationId xmlns:a16="http://schemas.microsoft.com/office/drawing/2014/main" id="{97395064-3AE4-41B5-A724-00972A8A5809}"/>
              </a:ext>
            </a:extLst>
          </p:cNvPr>
          <p:cNvPicPr>
            <a:picLocks noChangeAspect="1"/>
          </p:cNvPicPr>
          <p:nvPr/>
        </p:nvPicPr>
        <p:blipFill>
          <a:blip r:embed="rId2"/>
          <a:stretch>
            <a:fillRect/>
          </a:stretch>
        </p:blipFill>
        <p:spPr>
          <a:xfrm>
            <a:off x="6488349" y="1060681"/>
            <a:ext cx="5054862" cy="3157472"/>
          </a:xfrm>
          <a:prstGeom prst="rect">
            <a:avLst/>
          </a:prstGeom>
          <a:ln>
            <a:solidFill>
              <a:schemeClr val="bg1">
                <a:lumMod val="65000"/>
              </a:schemeClr>
            </a:solidFill>
          </a:ln>
        </p:spPr>
      </p:pic>
      <p:sp>
        <p:nvSpPr>
          <p:cNvPr id="5" name="矩形 4">
            <a:extLst>
              <a:ext uri="{FF2B5EF4-FFF2-40B4-BE49-F238E27FC236}">
                <a16:creationId xmlns:a16="http://schemas.microsoft.com/office/drawing/2014/main" id="{711F72D6-3986-491B-9D04-86E89AF55294}"/>
              </a:ext>
            </a:extLst>
          </p:cNvPr>
          <p:cNvSpPr/>
          <p:nvPr/>
        </p:nvSpPr>
        <p:spPr>
          <a:xfrm>
            <a:off x="8258201" y="639228"/>
            <a:ext cx="1515158" cy="461665"/>
          </a:xfrm>
          <a:prstGeom prst="rect">
            <a:avLst/>
          </a:prstGeom>
        </p:spPr>
        <p:txBody>
          <a:bodyPr wrap="none">
            <a:spAutoFit/>
          </a:bodyPr>
          <a:lstStyle/>
          <a:p>
            <a:pPr algn="ctr"/>
            <a:r>
              <a:rPr lang="en-US" altLang="zh-TW" sz="2400" b="1" dirty="0">
                <a:solidFill>
                  <a:schemeClr val="bg2">
                    <a:lumMod val="25000"/>
                  </a:schemeClr>
                </a:solidFill>
                <a:latin typeface="Tahoma" panose="020B0604030504040204" pitchFamily="34" charset="0"/>
                <a:cs typeface="Tahoma" panose="020B0604030504040204" pitchFamily="34" charset="0"/>
              </a:rPr>
              <a:t>3D Mesh</a:t>
            </a:r>
            <a:endParaRPr lang="zh-TW" altLang="en-US" sz="2400" b="1" dirty="0">
              <a:solidFill>
                <a:schemeClr val="bg2">
                  <a:lumMod val="25000"/>
                </a:schemeClr>
              </a:solidFill>
              <a:latin typeface="Tahoma" panose="020B0604030504040204" pitchFamily="34" charset="0"/>
              <a:cs typeface="Tahoma" panose="020B0604030504040204" pitchFamily="34" charset="0"/>
            </a:endParaRPr>
          </a:p>
        </p:txBody>
      </p:sp>
      <p:sp>
        <p:nvSpPr>
          <p:cNvPr id="12" name="矩形 11">
            <a:extLst>
              <a:ext uri="{FF2B5EF4-FFF2-40B4-BE49-F238E27FC236}">
                <a16:creationId xmlns:a16="http://schemas.microsoft.com/office/drawing/2014/main" id="{BA0CA185-D3C8-4D01-B139-953600554B00}"/>
              </a:ext>
            </a:extLst>
          </p:cNvPr>
          <p:cNvSpPr/>
          <p:nvPr/>
        </p:nvSpPr>
        <p:spPr>
          <a:xfrm>
            <a:off x="2100334" y="613947"/>
            <a:ext cx="1236236" cy="461665"/>
          </a:xfrm>
          <a:prstGeom prst="rect">
            <a:avLst/>
          </a:prstGeom>
        </p:spPr>
        <p:txBody>
          <a:bodyPr wrap="none">
            <a:spAutoFit/>
          </a:bodyPr>
          <a:lstStyle/>
          <a:p>
            <a:pPr algn="ctr"/>
            <a:r>
              <a:rPr lang="en-US" altLang="zh-TW" sz="2400" b="1" dirty="0">
                <a:solidFill>
                  <a:schemeClr val="bg2">
                    <a:lumMod val="25000"/>
                  </a:schemeClr>
                </a:solidFill>
                <a:latin typeface="Tahoma" panose="020B0604030504040204" pitchFamily="34" charset="0"/>
                <a:cs typeface="Tahoma" panose="020B0604030504040204" pitchFamily="34" charset="0"/>
              </a:rPr>
              <a:t>Report</a:t>
            </a:r>
            <a:endParaRPr lang="zh-TW" altLang="en-US" sz="2400" b="1" dirty="0">
              <a:solidFill>
                <a:schemeClr val="bg2">
                  <a:lumMod val="25000"/>
                </a:schemeClr>
              </a:solidFill>
              <a:latin typeface="Tahoma" panose="020B0604030504040204" pitchFamily="34" charset="0"/>
              <a:cs typeface="Tahoma" panose="020B0604030504040204" pitchFamily="34" charset="0"/>
            </a:endParaRPr>
          </a:p>
        </p:txBody>
      </p:sp>
      <p:pic>
        <p:nvPicPr>
          <p:cNvPr id="17" name="圖片 16">
            <a:extLst>
              <a:ext uri="{FF2B5EF4-FFF2-40B4-BE49-F238E27FC236}">
                <a16:creationId xmlns:a16="http://schemas.microsoft.com/office/drawing/2014/main" id="{B802B248-A8DB-4232-8A1F-A9C1FB3E29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7815" y="1060681"/>
            <a:ext cx="4581274" cy="3169044"/>
          </a:xfrm>
          <a:prstGeom prst="rect">
            <a:avLst/>
          </a:prstGeom>
          <a:ln>
            <a:solidFill>
              <a:schemeClr val="bg1">
                <a:lumMod val="65000"/>
              </a:schemeClr>
            </a:solidFill>
          </a:ln>
        </p:spPr>
      </p:pic>
    </p:spTree>
    <p:extLst>
      <p:ext uri="{BB962C8B-B14F-4D97-AF65-F5344CB8AC3E}">
        <p14:creationId xmlns:p14="http://schemas.microsoft.com/office/powerpoint/2010/main" val="974070255"/>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標題 9">
            <a:extLst>
              <a:ext uri="{FF2B5EF4-FFF2-40B4-BE49-F238E27FC236}">
                <a16:creationId xmlns:a16="http://schemas.microsoft.com/office/drawing/2014/main" id="{6D137E14-0A75-42A4-A100-9949F6C82B0D}"/>
              </a:ext>
            </a:extLst>
          </p:cNvPr>
          <p:cNvSpPr>
            <a:spLocks noGrp="1"/>
          </p:cNvSpPr>
          <p:nvPr>
            <p:ph type="title"/>
          </p:nvPr>
        </p:nvSpPr>
        <p:spPr>
          <a:xfrm>
            <a:off x="765672" y="-54662"/>
            <a:ext cx="9601200" cy="1485900"/>
          </a:xfrm>
        </p:spPr>
        <p:txBody>
          <a:bodyPr>
            <a:normAutofit/>
          </a:bodyPr>
          <a:lstStyle/>
          <a:p>
            <a:r>
              <a:rPr lang="en-US" altLang="zh-TW" dirty="0"/>
              <a:t>Output</a:t>
            </a:r>
            <a:endParaRPr lang="zh-TW" altLang="en-US" dirty="0"/>
          </a:p>
        </p:txBody>
      </p:sp>
      <p:sp>
        <p:nvSpPr>
          <p:cNvPr id="14" name="內容版面配置區 13">
            <a:extLst>
              <a:ext uri="{FF2B5EF4-FFF2-40B4-BE49-F238E27FC236}">
                <a16:creationId xmlns:a16="http://schemas.microsoft.com/office/drawing/2014/main" id="{AD364615-6804-4661-B740-BE6E5882E813}"/>
              </a:ext>
            </a:extLst>
          </p:cNvPr>
          <p:cNvSpPr>
            <a:spLocks noGrp="1"/>
          </p:cNvSpPr>
          <p:nvPr>
            <p:ph idx="1"/>
          </p:nvPr>
        </p:nvSpPr>
        <p:spPr/>
        <p:txBody>
          <a:bodyPr/>
          <a:lstStyle/>
          <a:p>
            <a:endParaRPr lang="zh-TW" altLang="en-US" dirty="0"/>
          </a:p>
        </p:txBody>
      </p:sp>
      <p:graphicFrame>
        <p:nvGraphicFramePr>
          <p:cNvPr id="3" name="表格 2">
            <a:extLst>
              <a:ext uri="{FF2B5EF4-FFF2-40B4-BE49-F238E27FC236}">
                <a16:creationId xmlns:a16="http://schemas.microsoft.com/office/drawing/2014/main" id="{90FB8718-91AA-41C2-90BF-C81FA93D8100}"/>
              </a:ext>
            </a:extLst>
          </p:cNvPr>
          <p:cNvGraphicFramePr>
            <a:graphicFrameLocks noGrp="1"/>
          </p:cNvGraphicFramePr>
          <p:nvPr>
            <p:extLst/>
          </p:nvPr>
        </p:nvGraphicFramePr>
        <p:xfrm>
          <a:off x="427815" y="4441371"/>
          <a:ext cx="11115396" cy="2223924"/>
        </p:xfrm>
        <a:graphic>
          <a:graphicData uri="http://schemas.openxmlformats.org/drawingml/2006/table">
            <a:tbl>
              <a:tblPr firstRow="1" bandRow="1">
                <a:tableStyleId>{5C22544A-7EE6-4342-B048-85BDC9FD1C3A}</a:tableStyleId>
              </a:tblPr>
              <a:tblGrid>
                <a:gridCol w="2253996">
                  <a:extLst>
                    <a:ext uri="{9D8B030D-6E8A-4147-A177-3AD203B41FA5}">
                      <a16:colId xmlns:a16="http://schemas.microsoft.com/office/drawing/2014/main" val="3913242223"/>
                    </a:ext>
                  </a:extLst>
                </a:gridCol>
                <a:gridCol w="8861400">
                  <a:extLst>
                    <a:ext uri="{9D8B030D-6E8A-4147-A177-3AD203B41FA5}">
                      <a16:colId xmlns:a16="http://schemas.microsoft.com/office/drawing/2014/main" val="3771297085"/>
                    </a:ext>
                  </a:extLst>
                </a:gridCol>
              </a:tblGrid>
              <a:tr h="555981">
                <a:tc>
                  <a:txBody>
                    <a:bodyPr/>
                    <a:lstStyle/>
                    <a:p>
                      <a:r>
                        <a:rPr lang="en-US" altLang="zh-TW" sz="1800" b="1" kern="1200" dirty="0">
                          <a:solidFill>
                            <a:schemeClr val="bg1">
                              <a:lumMod val="75000"/>
                            </a:schemeClr>
                          </a:solidFill>
                          <a:latin typeface="Tahoma" panose="020B0604030504040204" pitchFamily="34" charset="0"/>
                          <a:ea typeface="Tahoma" panose="020B0604030504040204" pitchFamily="34" charset="0"/>
                          <a:cs typeface="Tahoma" panose="020B0604030504040204" pitchFamily="34" charset="0"/>
                        </a:rPr>
                        <a:t>Report</a:t>
                      </a:r>
                      <a:endParaRPr lang="zh-TW" altLang="en-US" sz="1800" b="1" kern="1200" dirty="0">
                        <a:solidFill>
                          <a:schemeClr val="bg1">
                            <a:lumMod val="75000"/>
                          </a:schemeClr>
                        </a:solidFill>
                        <a:latin typeface="Tahoma" panose="020B0604030504040204" pitchFamily="34" charset="0"/>
                        <a:cs typeface="Tahoma" panose="020B0604030504040204" pitchFamily="34" charset="0"/>
                      </a:endParaRP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b="0" dirty="0">
                          <a:solidFill>
                            <a:schemeClr val="bg1">
                              <a:lumMod val="75000"/>
                            </a:schemeClr>
                          </a:solidFill>
                          <a:latin typeface="Tahoma" panose="020B0604030504040204" pitchFamily="34" charset="0"/>
                          <a:ea typeface="Tahoma" panose="020B0604030504040204" pitchFamily="34" charset="0"/>
                          <a:cs typeface="Tahoma" panose="020B0604030504040204" pitchFamily="34" charset="0"/>
                        </a:rPr>
                        <a:t>..\&lt;</a:t>
                      </a:r>
                      <a:r>
                        <a:rPr lang="en-US" altLang="zh-TW" b="0" i="1" dirty="0" err="1">
                          <a:solidFill>
                            <a:schemeClr val="bg1">
                              <a:lumMod val="75000"/>
                            </a:schemeClr>
                          </a:solidFill>
                          <a:latin typeface="Tahoma" panose="020B0604030504040204" pitchFamily="34" charset="0"/>
                          <a:ea typeface="Tahoma" panose="020B0604030504040204" pitchFamily="34" charset="0"/>
                          <a:cs typeface="Tahoma" panose="020B0604030504040204" pitchFamily="34" charset="0"/>
                        </a:rPr>
                        <a:t>Project_Name</a:t>
                      </a:r>
                      <a:r>
                        <a:rPr lang="en-US" altLang="zh-TW" b="0" dirty="0">
                          <a:solidFill>
                            <a:schemeClr val="bg1">
                              <a:lumMod val="75000"/>
                            </a:schemeClr>
                          </a:solidFill>
                          <a:latin typeface="Tahoma" panose="020B0604030504040204" pitchFamily="34" charset="0"/>
                          <a:ea typeface="Tahoma" panose="020B0604030504040204" pitchFamily="34" charset="0"/>
                          <a:cs typeface="Tahoma" panose="020B0604030504040204" pitchFamily="34" charset="0"/>
                        </a:rPr>
                        <a:t>&gt;\</a:t>
                      </a:r>
                      <a:r>
                        <a:rPr lang="en-US" altLang="zh-TW" b="0" dirty="0">
                          <a:solidFill>
                            <a:schemeClr val="bg1">
                              <a:lumMod val="75000"/>
                            </a:schemeClr>
                          </a:solidFill>
                          <a:latin typeface="Tahoma" panose="020B0604030504040204" pitchFamily="34" charset="0"/>
                          <a:cs typeface="Tahoma" panose="020B0604030504040204" pitchFamily="34" charset="0"/>
                        </a:rPr>
                        <a:t>1_initial\report</a:t>
                      </a:r>
                      <a:endParaRPr lang="zh-TW" altLang="en-US" b="0" dirty="0">
                        <a:solidFill>
                          <a:schemeClr val="bg1">
                            <a:lumMod val="75000"/>
                          </a:schemeClr>
                        </a:solidFill>
                      </a:endParaRPr>
                    </a:p>
                  </a:txBody>
                  <a:tcPr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2072357881"/>
                  </a:ext>
                </a:extLst>
              </a:tr>
              <a:tr h="555981">
                <a:tc>
                  <a:txBody>
                    <a:bodyPr/>
                    <a:lstStyle/>
                    <a:p>
                      <a:r>
                        <a:rPr lang="en-US" altLang="zh-TW" sz="1800" b="1" kern="1200" dirty="0">
                          <a:solidFill>
                            <a:schemeClr val="bg1">
                              <a:lumMod val="75000"/>
                            </a:schemeClr>
                          </a:solidFill>
                          <a:latin typeface="Tahoma" panose="020B0604030504040204" pitchFamily="34" charset="0"/>
                          <a:cs typeface="Tahoma" panose="020B0604030504040204" pitchFamily="34" charset="0"/>
                        </a:rPr>
                        <a:t>3D Mesh</a:t>
                      </a:r>
                      <a:endParaRPr lang="zh-TW" altLang="en-US" sz="1800" b="1" kern="1200" dirty="0">
                        <a:solidFill>
                          <a:schemeClr val="bg1">
                            <a:lumMod val="75000"/>
                          </a:schemeClr>
                        </a:solidFill>
                        <a:latin typeface="Tahoma" panose="020B0604030504040204" pitchFamily="34" charset="0"/>
                        <a:cs typeface="Tahoma" panose="020B0604030504040204" pitchFamily="34" charset="0"/>
                      </a:endParaRP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b="0" dirty="0">
                          <a:solidFill>
                            <a:schemeClr val="bg1">
                              <a:lumMod val="75000"/>
                            </a:schemeClr>
                          </a:solidFill>
                          <a:latin typeface="Tahoma" panose="020B0604030504040204" pitchFamily="34" charset="0"/>
                          <a:ea typeface="Tahoma" panose="020B0604030504040204" pitchFamily="34" charset="0"/>
                          <a:cs typeface="Tahoma" panose="020B0604030504040204" pitchFamily="34" charset="0"/>
                        </a:rPr>
                        <a:t>..\&lt;</a:t>
                      </a:r>
                      <a:r>
                        <a:rPr lang="en-US" altLang="zh-TW" b="0" i="1" dirty="0" err="1">
                          <a:solidFill>
                            <a:schemeClr val="bg1">
                              <a:lumMod val="75000"/>
                            </a:schemeClr>
                          </a:solidFill>
                          <a:latin typeface="Tahoma" panose="020B0604030504040204" pitchFamily="34" charset="0"/>
                          <a:ea typeface="Tahoma" panose="020B0604030504040204" pitchFamily="34" charset="0"/>
                          <a:cs typeface="Tahoma" panose="020B0604030504040204" pitchFamily="34" charset="0"/>
                        </a:rPr>
                        <a:t>Project_Name</a:t>
                      </a:r>
                      <a:r>
                        <a:rPr lang="en-US" altLang="zh-TW" b="0" dirty="0">
                          <a:solidFill>
                            <a:schemeClr val="bg1">
                              <a:lumMod val="75000"/>
                            </a:schemeClr>
                          </a:solidFill>
                          <a:latin typeface="Tahoma" panose="020B0604030504040204" pitchFamily="34" charset="0"/>
                          <a:ea typeface="Tahoma" panose="020B0604030504040204" pitchFamily="34" charset="0"/>
                          <a:cs typeface="Tahoma" panose="020B0604030504040204" pitchFamily="34" charset="0"/>
                        </a:rPr>
                        <a:t>&gt;\</a:t>
                      </a:r>
                      <a:r>
                        <a:rPr lang="en-US" altLang="zh-TW" b="0" dirty="0">
                          <a:solidFill>
                            <a:schemeClr val="bg1">
                              <a:lumMod val="75000"/>
                            </a:schemeClr>
                          </a:solidFill>
                          <a:latin typeface="Tahoma" panose="020B0604030504040204" pitchFamily="34" charset="0"/>
                          <a:cs typeface="Tahoma" panose="020B0604030504040204" pitchFamily="34" charset="0"/>
                        </a:rPr>
                        <a:t>2_densification\3d_mesh</a:t>
                      </a:r>
                      <a:endParaRPr lang="zh-TW" altLang="en-US" b="0" dirty="0">
                        <a:solidFill>
                          <a:schemeClr val="bg1">
                            <a:lumMod val="75000"/>
                          </a:schemeClr>
                        </a:solidFill>
                      </a:endParaRPr>
                    </a:p>
                  </a:txBody>
                  <a:tcPr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92023040"/>
                  </a:ext>
                </a:extLst>
              </a:tr>
              <a:tr h="555981">
                <a:tc>
                  <a:txBody>
                    <a:bodyPr/>
                    <a:lstStyle/>
                    <a:p>
                      <a:r>
                        <a:rPr lang="en-US" altLang="zh-TW" b="1" dirty="0">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rPr>
                        <a:t>DSM</a:t>
                      </a:r>
                      <a:endParaRPr lang="zh-TW" altLang="en-US" b="1" dirty="0"/>
                    </a:p>
                  </a:txBody>
                  <a:tcPr anchor="ct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bg1">
                        <a:lumMod val="95000"/>
                      </a:schemeClr>
                    </a:solidFill>
                  </a:tcPr>
                </a:tc>
                <a:tc>
                  <a:txBody>
                    <a:bodyPr/>
                    <a:lstStyle/>
                    <a:p>
                      <a:pPr algn="l"/>
                      <a:r>
                        <a:rPr lang="en-US" altLang="zh-TW" b="0" dirty="0">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rPr>
                        <a:t>..\&lt;</a:t>
                      </a:r>
                      <a:r>
                        <a:rPr lang="en-US" altLang="zh-TW" b="0" i="1" dirty="0" err="1">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rPr>
                        <a:t>Project_Name</a:t>
                      </a:r>
                      <a:r>
                        <a:rPr lang="en-US" altLang="zh-TW" b="0" dirty="0">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rPr>
                        <a:t>&gt;\</a:t>
                      </a:r>
                      <a:r>
                        <a:rPr lang="zh-TW" altLang="en-US" b="0" dirty="0">
                          <a:solidFill>
                            <a:schemeClr val="bg2">
                              <a:lumMod val="25000"/>
                            </a:schemeClr>
                          </a:solidFill>
                          <a:latin typeface="Tahoma" panose="020B0604030504040204" pitchFamily="34" charset="0"/>
                          <a:cs typeface="Tahoma" panose="020B0604030504040204" pitchFamily="34" charset="0"/>
                        </a:rPr>
                        <a:t>3_dsm_ortho\1_dsm</a:t>
                      </a:r>
                      <a:endParaRPr lang="zh-TW" altLang="en-US" b="0" dirty="0"/>
                    </a:p>
                  </a:txBody>
                  <a:tcPr anchor="ct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2946760494"/>
                  </a:ext>
                </a:extLst>
              </a:tr>
              <a:tr h="555981">
                <a:tc>
                  <a:txBody>
                    <a:bodyPr/>
                    <a:lstStyle/>
                    <a:p>
                      <a:r>
                        <a:rPr lang="en-US" altLang="zh-TW" b="1" dirty="0">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rPr>
                        <a:t>Mosaic</a:t>
                      </a:r>
                      <a:endParaRPr lang="zh-TW" altLang="en-US" b="1" dirty="0"/>
                    </a:p>
                  </a:txBody>
                  <a:tcPr anchor="ctr">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b="0" dirty="0">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rPr>
                        <a:t>..\&lt;</a:t>
                      </a:r>
                      <a:r>
                        <a:rPr lang="en-US" altLang="zh-TW" b="0" i="1" dirty="0" err="1">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rPr>
                        <a:t>Project_Name</a:t>
                      </a:r>
                      <a:r>
                        <a:rPr lang="en-US" altLang="zh-TW" b="0" dirty="0">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rPr>
                        <a:t>&gt;\</a:t>
                      </a:r>
                      <a:r>
                        <a:rPr lang="zh-TW" altLang="en-US" b="0" dirty="0">
                          <a:solidFill>
                            <a:schemeClr val="bg2">
                              <a:lumMod val="25000"/>
                            </a:schemeClr>
                          </a:solidFill>
                          <a:latin typeface="Tahoma" panose="020B0604030504040204" pitchFamily="34" charset="0"/>
                          <a:cs typeface="Tahoma" panose="020B0604030504040204" pitchFamily="34" charset="0"/>
                        </a:rPr>
                        <a:t>3_dsm_ortho\</a:t>
                      </a:r>
                      <a:r>
                        <a:rPr lang="en-US" altLang="zh-TW" b="0" dirty="0">
                          <a:solidFill>
                            <a:schemeClr val="bg2">
                              <a:lumMod val="25000"/>
                            </a:schemeClr>
                          </a:solidFill>
                          <a:latin typeface="Tahoma" panose="020B0604030504040204" pitchFamily="34" charset="0"/>
                          <a:cs typeface="Tahoma" panose="020B0604030504040204" pitchFamily="34" charset="0"/>
                        </a:rPr>
                        <a:t>2_mosaic</a:t>
                      </a:r>
                      <a:endParaRPr lang="en-US" altLang="zh-TW" b="0" dirty="0">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endParaRPr>
                    </a:p>
                  </a:txBody>
                  <a:tcPr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996060691"/>
                  </a:ext>
                </a:extLst>
              </a:tr>
            </a:tbl>
          </a:graphicData>
        </a:graphic>
      </p:graphicFrame>
      <p:pic>
        <p:nvPicPr>
          <p:cNvPr id="7" name="圖片 6">
            <a:extLst>
              <a:ext uri="{FF2B5EF4-FFF2-40B4-BE49-F238E27FC236}">
                <a16:creationId xmlns:a16="http://schemas.microsoft.com/office/drawing/2014/main" id="{855E30D0-4BB2-43E1-B694-BD2961E7C6FF}"/>
              </a:ext>
            </a:extLst>
          </p:cNvPr>
          <p:cNvPicPr>
            <a:picLocks noChangeAspect="1"/>
          </p:cNvPicPr>
          <p:nvPr/>
        </p:nvPicPr>
        <p:blipFill>
          <a:blip r:embed="rId2"/>
          <a:stretch>
            <a:fillRect/>
          </a:stretch>
        </p:blipFill>
        <p:spPr>
          <a:xfrm>
            <a:off x="235241" y="1125351"/>
            <a:ext cx="5760000" cy="2935886"/>
          </a:xfrm>
          <a:prstGeom prst="rect">
            <a:avLst/>
          </a:prstGeom>
        </p:spPr>
      </p:pic>
      <p:pic>
        <p:nvPicPr>
          <p:cNvPr id="8" name="圖片 7">
            <a:extLst>
              <a:ext uri="{FF2B5EF4-FFF2-40B4-BE49-F238E27FC236}">
                <a16:creationId xmlns:a16="http://schemas.microsoft.com/office/drawing/2014/main" id="{6C9538BC-6C55-4139-9576-115E5E6A02DA}"/>
              </a:ext>
            </a:extLst>
          </p:cNvPr>
          <p:cNvPicPr>
            <a:picLocks noChangeAspect="1"/>
          </p:cNvPicPr>
          <p:nvPr/>
        </p:nvPicPr>
        <p:blipFill>
          <a:blip r:embed="rId3"/>
          <a:stretch>
            <a:fillRect/>
          </a:stretch>
        </p:blipFill>
        <p:spPr>
          <a:xfrm>
            <a:off x="5238269" y="3223024"/>
            <a:ext cx="828791" cy="1152686"/>
          </a:xfrm>
          <a:prstGeom prst="rect">
            <a:avLst/>
          </a:prstGeom>
        </p:spPr>
      </p:pic>
      <p:sp>
        <p:nvSpPr>
          <p:cNvPr id="11" name="矩形 10">
            <a:extLst>
              <a:ext uri="{FF2B5EF4-FFF2-40B4-BE49-F238E27FC236}">
                <a16:creationId xmlns:a16="http://schemas.microsoft.com/office/drawing/2014/main" id="{EBF4E708-A75A-4AF7-85D3-DCE75CBE6BF0}"/>
              </a:ext>
            </a:extLst>
          </p:cNvPr>
          <p:cNvSpPr/>
          <p:nvPr/>
        </p:nvSpPr>
        <p:spPr>
          <a:xfrm>
            <a:off x="8472486" y="617925"/>
            <a:ext cx="1247457" cy="461665"/>
          </a:xfrm>
          <a:prstGeom prst="rect">
            <a:avLst/>
          </a:prstGeom>
        </p:spPr>
        <p:txBody>
          <a:bodyPr wrap="none">
            <a:spAutoFit/>
          </a:bodyPr>
          <a:lstStyle/>
          <a:p>
            <a:pPr algn="ctr"/>
            <a:r>
              <a:rPr lang="en-US" altLang="zh-TW" sz="2400" b="1" dirty="0">
                <a:solidFill>
                  <a:schemeClr val="bg2">
                    <a:lumMod val="25000"/>
                  </a:schemeClr>
                </a:solidFill>
                <a:latin typeface="Tahoma" panose="020B0604030504040204" pitchFamily="34" charset="0"/>
                <a:cs typeface="Tahoma" panose="020B0604030504040204" pitchFamily="34" charset="0"/>
              </a:rPr>
              <a:t>Mosaic</a:t>
            </a:r>
            <a:endParaRPr lang="zh-TW" altLang="en-US" sz="2400" b="1" dirty="0">
              <a:solidFill>
                <a:schemeClr val="bg2">
                  <a:lumMod val="25000"/>
                </a:schemeClr>
              </a:solidFill>
              <a:latin typeface="Tahoma" panose="020B0604030504040204" pitchFamily="34" charset="0"/>
              <a:cs typeface="Tahoma" panose="020B0604030504040204" pitchFamily="34" charset="0"/>
            </a:endParaRPr>
          </a:p>
        </p:txBody>
      </p:sp>
      <p:sp>
        <p:nvSpPr>
          <p:cNvPr id="13" name="矩形 12">
            <a:extLst>
              <a:ext uri="{FF2B5EF4-FFF2-40B4-BE49-F238E27FC236}">
                <a16:creationId xmlns:a16="http://schemas.microsoft.com/office/drawing/2014/main" id="{64D595EC-8601-4054-8328-ACA05A6B517E}"/>
              </a:ext>
            </a:extLst>
          </p:cNvPr>
          <p:cNvSpPr/>
          <p:nvPr/>
        </p:nvSpPr>
        <p:spPr>
          <a:xfrm>
            <a:off x="2671850" y="629427"/>
            <a:ext cx="886781" cy="461665"/>
          </a:xfrm>
          <a:prstGeom prst="rect">
            <a:avLst/>
          </a:prstGeom>
        </p:spPr>
        <p:txBody>
          <a:bodyPr wrap="none">
            <a:spAutoFit/>
          </a:bodyPr>
          <a:lstStyle/>
          <a:p>
            <a:pPr algn="ctr"/>
            <a:r>
              <a:rPr lang="en-US" altLang="zh-TW" sz="2400" b="1" dirty="0">
                <a:solidFill>
                  <a:schemeClr val="bg2">
                    <a:lumMod val="25000"/>
                  </a:schemeClr>
                </a:solidFill>
                <a:latin typeface="Tahoma" panose="020B0604030504040204" pitchFamily="34" charset="0"/>
                <a:cs typeface="Tahoma" panose="020B0604030504040204" pitchFamily="34" charset="0"/>
              </a:rPr>
              <a:t>DSM</a:t>
            </a:r>
            <a:endParaRPr lang="zh-TW" altLang="en-US" sz="2400" b="1" dirty="0">
              <a:solidFill>
                <a:schemeClr val="bg2">
                  <a:lumMod val="25000"/>
                </a:schemeClr>
              </a:solidFill>
              <a:latin typeface="Tahoma" panose="020B0604030504040204" pitchFamily="34" charset="0"/>
              <a:cs typeface="Tahoma" panose="020B0604030504040204" pitchFamily="34" charset="0"/>
            </a:endParaRPr>
          </a:p>
        </p:txBody>
      </p:sp>
      <p:pic>
        <p:nvPicPr>
          <p:cNvPr id="9" name="圖片 8">
            <a:extLst>
              <a:ext uri="{FF2B5EF4-FFF2-40B4-BE49-F238E27FC236}">
                <a16:creationId xmlns:a16="http://schemas.microsoft.com/office/drawing/2014/main" id="{4E489865-3A94-4A0D-9816-73E4E3EE16C4}"/>
              </a:ext>
            </a:extLst>
          </p:cNvPr>
          <p:cNvPicPr>
            <a:picLocks noChangeAspect="1"/>
          </p:cNvPicPr>
          <p:nvPr/>
        </p:nvPicPr>
        <p:blipFill>
          <a:blip r:embed="rId4"/>
          <a:stretch>
            <a:fillRect/>
          </a:stretch>
        </p:blipFill>
        <p:spPr>
          <a:xfrm>
            <a:off x="6216215" y="1097570"/>
            <a:ext cx="5760000" cy="2963667"/>
          </a:xfrm>
          <a:prstGeom prst="rect">
            <a:avLst/>
          </a:prstGeom>
        </p:spPr>
      </p:pic>
    </p:spTree>
    <p:extLst>
      <p:ext uri="{BB962C8B-B14F-4D97-AF65-F5344CB8AC3E}">
        <p14:creationId xmlns:p14="http://schemas.microsoft.com/office/powerpoint/2010/main" val="675445820"/>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矩形 7"/>
          <p:cNvSpPr>
            <a:spLocks noChangeArrowheads="1"/>
          </p:cNvSpPr>
          <p:nvPr/>
        </p:nvSpPr>
        <p:spPr bwMode="auto">
          <a:xfrm>
            <a:off x="951660" y="1"/>
            <a:ext cx="10288680" cy="4951134"/>
          </a:xfrm>
          <a:prstGeom prst="rect">
            <a:avLst/>
          </a:prstGeom>
          <a:solidFill>
            <a:schemeClr val="bg1"/>
          </a:solidFill>
          <a:ln w="9525" algn="ctr">
            <a:solidFill>
              <a:schemeClr val="bg1"/>
            </a:solidFill>
            <a:round/>
            <a:headEnd/>
            <a:tailEnd/>
          </a:ln>
        </p:spPr>
        <p:txBody>
          <a:bodyPr/>
          <a:lstStyle>
            <a:lvl1pPr>
              <a:defRPr kumimoji="1" sz="1400" b="1">
                <a:solidFill>
                  <a:srgbClr val="0033CC"/>
                </a:solidFill>
                <a:latin typeface="標楷體" pitchFamily="65" charset="-120"/>
                <a:ea typeface="新細明體" pitchFamily="18" charset="-120"/>
              </a:defRPr>
            </a:lvl1pPr>
            <a:lvl2pPr marL="742950" indent="-285750">
              <a:defRPr kumimoji="1" sz="1400" b="1">
                <a:solidFill>
                  <a:srgbClr val="0033CC"/>
                </a:solidFill>
                <a:latin typeface="標楷體" pitchFamily="65" charset="-120"/>
                <a:ea typeface="新細明體" pitchFamily="18" charset="-120"/>
              </a:defRPr>
            </a:lvl2pPr>
            <a:lvl3pPr marL="1143000" indent="-228600">
              <a:defRPr kumimoji="1" sz="1400" b="1">
                <a:solidFill>
                  <a:srgbClr val="0033CC"/>
                </a:solidFill>
                <a:latin typeface="標楷體" pitchFamily="65" charset="-120"/>
                <a:ea typeface="新細明體" pitchFamily="18" charset="-120"/>
              </a:defRPr>
            </a:lvl3pPr>
            <a:lvl4pPr marL="1600200" indent="-228600">
              <a:defRPr kumimoji="1" sz="1400" b="1">
                <a:solidFill>
                  <a:srgbClr val="0033CC"/>
                </a:solidFill>
                <a:latin typeface="標楷體" pitchFamily="65" charset="-120"/>
                <a:ea typeface="新細明體" pitchFamily="18" charset="-120"/>
              </a:defRPr>
            </a:lvl4pPr>
            <a:lvl5pPr marL="2057400" indent="-228600">
              <a:defRPr kumimoji="1" sz="1400" b="1">
                <a:solidFill>
                  <a:srgbClr val="0033CC"/>
                </a:solidFill>
                <a:latin typeface="標楷體" pitchFamily="65" charset="-120"/>
                <a:ea typeface="新細明體" pitchFamily="18" charset="-120"/>
              </a:defRPr>
            </a:lvl5pPr>
            <a:lvl6pPr marL="2514600" indent="-228600" eaLnBrk="0" fontAlgn="base" hangingPunct="0">
              <a:spcBef>
                <a:spcPct val="0"/>
              </a:spcBef>
              <a:spcAft>
                <a:spcPct val="0"/>
              </a:spcAft>
              <a:defRPr kumimoji="1" sz="1400" b="1">
                <a:solidFill>
                  <a:srgbClr val="0033CC"/>
                </a:solidFill>
                <a:latin typeface="標楷體" pitchFamily="65" charset="-120"/>
                <a:ea typeface="新細明體" pitchFamily="18" charset="-120"/>
              </a:defRPr>
            </a:lvl6pPr>
            <a:lvl7pPr marL="2971800" indent="-228600" eaLnBrk="0" fontAlgn="base" hangingPunct="0">
              <a:spcBef>
                <a:spcPct val="0"/>
              </a:spcBef>
              <a:spcAft>
                <a:spcPct val="0"/>
              </a:spcAft>
              <a:defRPr kumimoji="1" sz="1400" b="1">
                <a:solidFill>
                  <a:srgbClr val="0033CC"/>
                </a:solidFill>
                <a:latin typeface="標楷體" pitchFamily="65" charset="-120"/>
                <a:ea typeface="新細明體" pitchFamily="18" charset="-120"/>
              </a:defRPr>
            </a:lvl7pPr>
            <a:lvl8pPr marL="3429000" indent="-228600" eaLnBrk="0" fontAlgn="base" hangingPunct="0">
              <a:spcBef>
                <a:spcPct val="0"/>
              </a:spcBef>
              <a:spcAft>
                <a:spcPct val="0"/>
              </a:spcAft>
              <a:defRPr kumimoji="1" sz="1400" b="1">
                <a:solidFill>
                  <a:srgbClr val="0033CC"/>
                </a:solidFill>
                <a:latin typeface="標楷體" pitchFamily="65" charset="-120"/>
                <a:ea typeface="新細明體" pitchFamily="18" charset="-120"/>
              </a:defRPr>
            </a:lvl8pPr>
            <a:lvl9pPr marL="3886200" indent="-228600" eaLnBrk="0" fontAlgn="base" hangingPunct="0">
              <a:spcBef>
                <a:spcPct val="0"/>
              </a:spcBef>
              <a:spcAft>
                <a:spcPct val="0"/>
              </a:spcAft>
              <a:defRPr kumimoji="1" sz="1400" b="1">
                <a:solidFill>
                  <a:srgbClr val="0033CC"/>
                </a:solidFill>
                <a:latin typeface="標楷體" pitchFamily="65" charset="-120"/>
                <a:ea typeface="新細明體" pitchFamily="18" charset="-120"/>
              </a:defRPr>
            </a:lvl9pPr>
          </a:lstStyle>
          <a:p>
            <a:endParaRPr kumimoji="0" lang="zh-TW" altLang="en-US" sz="2963" b="0">
              <a:solidFill>
                <a:schemeClr val="tx1"/>
              </a:solidFill>
              <a:latin typeface="Arial" pitchFamily="34" charset="0"/>
            </a:endParaRPr>
          </a:p>
        </p:txBody>
      </p:sp>
      <p:grpSp>
        <p:nvGrpSpPr>
          <p:cNvPr id="3" name="群組 2">
            <a:extLst>
              <a:ext uri="{FF2B5EF4-FFF2-40B4-BE49-F238E27FC236}">
                <a16:creationId xmlns:a16="http://schemas.microsoft.com/office/drawing/2014/main" id="{C6BE57DA-1DEB-4205-95FD-B3FD7B68638D}"/>
              </a:ext>
            </a:extLst>
          </p:cNvPr>
          <p:cNvGrpSpPr/>
          <p:nvPr/>
        </p:nvGrpSpPr>
        <p:grpSpPr>
          <a:xfrm>
            <a:off x="828764" y="-88900"/>
            <a:ext cx="10297585" cy="6958662"/>
            <a:chOff x="-9526" y="-107022"/>
            <a:chExt cx="9730264" cy="6575291"/>
          </a:xfrm>
        </p:grpSpPr>
        <p:pic>
          <p:nvPicPr>
            <p:cNvPr id="2" name="圖片 1">
              <a:extLst>
                <a:ext uri="{FF2B5EF4-FFF2-40B4-BE49-F238E27FC236}">
                  <a16:creationId xmlns:a16="http://schemas.microsoft.com/office/drawing/2014/main" id="{23A82E9B-C6D4-45E9-8B39-AE5EC83F8795}"/>
                </a:ext>
              </a:extLst>
            </p:cNvPr>
            <p:cNvPicPr>
              <a:picLocks noChangeAspect="1"/>
            </p:cNvPicPr>
            <p:nvPr/>
          </p:nvPicPr>
          <p:blipFill>
            <a:blip r:embed="rId3"/>
            <a:stretch>
              <a:fillRect/>
            </a:stretch>
          </p:blipFill>
          <p:spPr>
            <a:xfrm>
              <a:off x="1094898" y="-8731"/>
              <a:ext cx="8625840" cy="6477000"/>
            </a:xfrm>
            <a:prstGeom prst="rect">
              <a:avLst/>
            </a:prstGeom>
          </p:spPr>
        </p:pic>
        <p:sp>
          <p:nvSpPr>
            <p:cNvPr id="15365" name="等腰三角形 9"/>
            <p:cNvSpPr>
              <a:spLocks noChangeAspect="1"/>
            </p:cNvSpPr>
            <p:nvPr/>
          </p:nvSpPr>
          <p:spPr bwMode="auto">
            <a:xfrm rot="10800000">
              <a:off x="-9526" y="-107022"/>
              <a:ext cx="6923088" cy="6533222"/>
            </a:xfrm>
            <a:custGeom>
              <a:avLst/>
              <a:gdLst>
                <a:gd name="T0" fmla="*/ 0 w 6997438"/>
                <a:gd name="T1" fmla="*/ 6336940 h 6430345"/>
                <a:gd name="T2" fmla="*/ 2552386 w 6997438"/>
                <a:gd name="T3" fmla="*/ 301489 h 6430345"/>
                <a:gd name="T4" fmla="*/ 2939679 w 6997438"/>
                <a:gd name="T5" fmla="*/ 0 h 6430345"/>
                <a:gd name="T6" fmla="*/ 2945239 w 6997438"/>
                <a:gd name="T7" fmla="*/ 0 h 6430345"/>
                <a:gd name="T8" fmla="*/ 2940464 w 6997438"/>
                <a:gd name="T9" fmla="*/ 6353216 h 6430345"/>
                <a:gd name="T10" fmla="*/ 0 w 6997438"/>
                <a:gd name="T11" fmla="*/ 6336940 h 6430345"/>
                <a:gd name="T12" fmla="*/ 0 60000 65536"/>
                <a:gd name="T13" fmla="*/ 0 60000 65536"/>
                <a:gd name="T14" fmla="*/ 0 60000 65536"/>
                <a:gd name="T15" fmla="*/ 0 60000 65536"/>
                <a:gd name="T16" fmla="*/ 0 60000 65536"/>
                <a:gd name="T17" fmla="*/ 0 60000 65536"/>
                <a:gd name="T18" fmla="*/ 0 w 6997438"/>
                <a:gd name="T19" fmla="*/ 0 h 6430345"/>
                <a:gd name="T20" fmla="*/ 6997438 w 6997438"/>
                <a:gd name="T21" fmla="*/ 6430345 h 6430345"/>
              </a:gdLst>
              <a:ahLst/>
              <a:cxnLst>
                <a:cxn ang="T12">
                  <a:pos x="T0" y="T1"/>
                </a:cxn>
                <a:cxn ang="T13">
                  <a:pos x="T2" y="T3"/>
                </a:cxn>
                <a:cxn ang="T14">
                  <a:pos x="T4" y="T5"/>
                </a:cxn>
                <a:cxn ang="T15">
                  <a:pos x="T6" y="T7"/>
                </a:cxn>
                <a:cxn ang="T16">
                  <a:pos x="T8" y="T9"/>
                </a:cxn>
                <a:cxn ang="T17">
                  <a:pos x="T10" y="T11"/>
                </a:cxn>
              </a:cxnLst>
              <a:rect l="T18" t="T19" r="T20" b="T21"/>
              <a:pathLst>
                <a:path w="6997438" h="6430345">
                  <a:moveTo>
                    <a:pt x="0" y="6413867"/>
                  </a:moveTo>
                  <a:lnTo>
                    <a:pt x="6064083" y="305165"/>
                  </a:lnTo>
                  <a:lnTo>
                    <a:pt x="6984233" y="0"/>
                  </a:lnTo>
                  <a:lnTo>
                    <a:pt x="6997438" y="0"/>
                  </a:lnTo>
                  <a:cubicBezTo>
                    <a:pt x="6989253" y="2139094"/>
                    <a:pt x="6994274" y="4291251"/>
                    <a:pt x="6986089" y="6430345"/>
                  </a:cubicBezTo>
                  <a:lnTo>
                    <a:pt x="0" y="6413867"/>
                  </a:lnTo>
                  <a:close/>
                </a:path>
              </a:pathLst>
            </a:custGeom>
            <a:solidFill>
              <a:schemeClr val="bg1"/>
            </a:solidFill>
            <a:ln w="9525" cap="flat" cmpd="sng" algn="ctr">
              <a:solidFill>
                <a:schemeClr val="bg1"/>
              </a:solidFill>
              <a:prstDash val="solid"/>
              <a:round/>
              <a:headEnd type="none" w="med" len="med"/>
              <a:tailEnd type="none" w="med" len="med"/>
            </a:ln>
          </p:spPr>
          <p:txBody>
            <a:bodyPr/>
            <a:lstStyle/>
            <a:p>
              <a:endParaRPr lang="zh-TW" altLang="en-US" sz="1905"/>
            </a:p>
          </p:txBody>
        </p:sp>
        <p:sp>
          <p:nvSpPr>
            <p:cNvPr id="15366" name="等腰三角形 10"/>
            <p:cNvSpPr>
              <a:spLocks noChangeAspect="1"/>
            </p:cNvSpPr>
            <p:nvPr/>
          </p:nvSpPr>
          <p:spPr bwMode="auto">
            <a:xfrm rot="10800000">
              <a:off x="2943225" y="-7938"/>
              <a:ext cx="3995738" cy="1806576"/>
            </a:xfrm>
            <a:prstGeom prst="triangle">
              <a:avLst>
                <a:gd name="adj" fmla="val 44333"/>
              </a:avLst>
            </a:prstGeom>
            <a:solidFill>
              <a:srgbClr val="FFC000"/>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defRPr kumimoji="1" sz="1400" b="1">
                  <a:solidFill>
                    <a:srgbClr val="0033CC"/>
                  </a:solidFill>
                  <a:latin typeface="標楷體" pitchFamily="65" charset="-120"/>
                  <a:ea typeface="新細明體" pitchFamily="18" charset="-120"/>
                </a:defRPr>
              </a:lvl1pPr>
              <a:lvl2pPr marL="742950" indent="-285750">
                <a:defRPr kumimoji="1" sz="1400" b="1">
                  <a:solidFill>
                    <a:srgbClr val="0033CC"/>
                  </a:solidFill>
                  <a:latin typeface="標楷體" pitchFamily="65" charset="-120"/>
                  <a:ea typeface="新細明體" pitchFamily="18" charset="-120"/>
                </a:defRPr>
              </a:lvl2pPr>
              <a:lvl3pPr marL="1143000" indent="-228600">
                <a:defRPr kumimoji="1" sz="1400" b="1">
                  <a:solidFill>
                    <a:srgbClr val="0033CC"/>
                  </a:solidFill>
                  <a:latin typeface="標楷體" pitchFamily="65" charset="-120"/>
                  <a:ea typeface="新細明體" pitchFamily="18" charset="-120"/>
                </a:defRPr>
              </a:lvl3pPr>
              <a:lvl4pPr marL="1600200" indent="-228600">
                <a:defRPr kumimoji="1" sz="1400" b="1">
                  <a:solidFill>
                    <a:srgbClr val="0033CC"/>
                  </a:solidFill>
                  <a:latin typeface="標楷體" pitchFamily="65" charset="-120"/>
                  <a:ea typeface="新細明體" pitchFamily="18" charset="-120"/>
                </a:defRPr>
              </a:lvl4pPr>
              <a:lvl5pPr marL="2057400" indent="-228600">
                <a:defRPr kumimoji="1" sz="1400" b="1">
                  <a:solidFill>
                    <a:srgbClr val="0033CC"/>
                  </a:solidFill>
                  <a:latin typeface="標楷體" pitchFamily="65" charset="-120"/>
                  <a:ea typeface="新細明體" pitchFamily="18" charset="-120"/>
                </a:defRPr>
              </a:lvl5pPr>
              <a:lvl6pPr marL="2514600" indent="-228600" eaLnBrk="0" fontAlgn="base" hangingPunct="0">
                <a:spcBef>
                  <a:spcPct val="0"/>
                </a:spcBef>
                <a:spcAft>
                  <a:spcPct val="0"/>
                </a:spcAft>
                <a:defRPr kumimoji="1" sz="1400" b="1">
                  <a:solidFill>
                    <a:srgbClr val="0033CC"/>
                  </a:solidFill>
                  <a:latin typeface="標楷體" pitchFamily="65" charset="-120"/>
                  <a:ea typeface="新細明體" pitchFamily="18" charset="-120"/>
                </a:defRPr>
              </a:lvl6pPr>
              <a:lvl7pPr marL="2971800" indent="-228600" eaLnBrk="0" fontAlgn="base" hangingPunct="0">
                <a:spcBef>
                  <a:spcPct val="0"/>
                </a:spcBef>
                <a:spcAft>
                  <a:spcPct val="0"/>
                </a:spcAft>
                <a:defRPr kumimoji="1" sz="1400" b="1">
                  <a:solidFill>
                    <a:srgbClr val="0033CC"/>
                  </a:solidFill>
                  <a:latin typeface="標楷體" pitchFamily="65" charset="-120"/>
                  <a:ea typeface="新細明體" pitchFamily="18" charset="-120"/>
                </a:defRPr>
              </a:lvl7pPr>
              <a:lvl8pPr marL="3429000" indent="-228600" eaLnBrk="0" fontAlgn="base" hangingPunct="0">
                <a:spcBef>
                  <a:spcPct val="0"/>
                </a:spcBef>
                <a:spcAft>
                  <a:spcPct val="0"/>
                </a:spcAft>
                <a:defRPr kumimoji="1" sz="1400" b="1">
                  <a:solidFill>
                    <a:srgbClr val="0033CC"/>
                  </a:solidFill>
                  <a:latin typeface="標楷體" pitchFamily="65" charset="-120"/>
                  <a:ea typeface="新細明體" pitchFamily="18" charset="-120"/>
                </a:defRPr>
              </a:lvl8pPr>
              <a:lvl9pPr marL="3886200" indent="-228600" eaLnBrk="0" fontAlgn="base" hangingPunct="0">
                <a:spcBef>
                  <a:spcPct val="0"/>
                </a:spcBef>
                <a:spcAft>
                  <a:spcPct val="0"/>
                </a:spcAft>
                <a:defRPr kumimoji="1" sz="1400" b="1">
                  <a:solidFill>
                    <a:srgbClr val="0033CC"/>
                  </a:solidFill>
                  <a:latin typeface="標楷體" pitchFamily="65" charset="-120"/>
                  <a:ea typeface="新細明體" pitchFamily="18" charset="-120"/>
                </a:defRPr>
              </a:lvl9pPr>
            </a:lstStyle>
            <a:p>
              <a:endParaRPr kumimoji="0" lang="zh-TW" altLang="en-US" sz="2963" b="0">
                <a:solidFill>
                  <a:schemeClr val="tx1"/>
                </a:solidFill>
                <a:latin typeface="Arial" pitchFamily="34" charset="0"/>
              </a:endParaRPr>
            </a:p>
          </p:txBody>
        </p:sp>
        <p:sp>
          <p:nvSpPr>
            <p:cNvPr id="15367" name="等腰三角形 11"/>
            <p:cNvSpPr>
              <a:spLocks noChangeAspect="1"/>
            </p:cNvSpPr>
            <p:nvPr/>
          </p:nvSpPr>
          <p:spPr bwMode="auto">
            <a:xfrm rot="5400000">
              <a:off x="-537368" y="2972593"/>
              <a:ext cx="2449512" cy="1390651"/>
            </a:xfrm>
            <a:prstGeom prst="triangle">
              <a:avLst>
                <a:gd name="adj" fmla="val 42009"/>
              </a:avLst>
            </a:prstGeom>
            <a:solidFill>
              <a:srgbClr val="0099FF"/>
            </a:solidFill>
            <a:ln w="9525" algn="ctr">
              <a:solidFill>
                <a:schemeClr val="bg1"/>
              </a:solidFill>
              <a:round/>
              <a:headEnd/>
              <a:tailEnd/>
            </a:ln>
          </p:spPr>
          <p:txBody>
            <a:bodyPr/>
            <a:lstStyle>
              <a:lvl1pPr>
                <a:defRPr kumimoji="1" sz="1400" b="1">
                  <a:solidFill>
                    <a:srgbClr val="0033CC"/>
                  </a:solidFill>
                  <a:latin typeface="標楷體" pitchFamily="65" charset="-120"/>
                  <a:ea typeface="新細明體" pitchFamily="18" charset="-120"/>
                </a:defRPr>
              </a:lvl1pPr>
              <a:lvl2pPr marL="742950" indent="-285750">
                <a:defRPr kumimoji="1" sz="1400" b="1">
                  <a:solidFill>
                    <a:srgbClr val="0033CC"/>
                  </a:solidFill>
                  <a:latin typeface="標楷體" pitchFamily="65" charset="-120"/>
                  <a:ea typeface="新細明體" pitchFamily="18" charset="-120"/>
                </a:defRPr>
              </a:lvl2pPr>
              <a:lvl3pPr marL="1143000" indent="-228600">
                <a:defRPr kumimoji="1" sz="1400" b="1">
                  <a:solidFill>
                    <a:srgbClr val="0033CC"/>
                  </a:solidFill>
                  <a:latin typeface="標楷體" pitchFamily="65" charset="-120"/>
                  <a:ea typeface="新細明體" pitchFamily="18" charset="-120"/>
                </a:defRPr>
              </a:lvl3pPr>
              <a:lvl4pPr marL="1600200" indent="-228600">
                <a:defRPr kumimoji="1" sz="1400" b="1">
                  <a:solidFill>
                    <a:srgbClr val="0033CC"/>
                  </a:solidFill>
                  <a:latin typeface="標楷體" pitchFamily="65" charset="-120"/>
                  <a:ea typeface="新細明體" pitchFamily="18" charset="-120"/>
                </a:defRPr>
              </a:lvl4pPr>
              <a:lvl5pPr marL="2057400" indent="-228600">
                <a:defRPr kumimoji="1" sz="1400" b="1">
                  <a:solidFill>
                    <a:srgbClr val="0033CC"/>
                  </a:solidFill>
                  <a:latin typeface="標楷體" pitchFamily="65" charset="-120"/>
                  <a:ea typeface="新細明體" pitchFamily="18" charset="-120"/>
                </a:defRPr>
              </a:lvl5pPr>
              <a:lvl6pPr marL="2514600" indent="-228600" eaLnBrk="0" fontAlgn="base" hangingPunct="0">
                <a:spcBef>
                  <a:spcPct val="0"/>
                </a:spcBef>
                <a:spcAft>
                  <a:spcPct val="0"/>
                </a:spcAft>
                <a:defRPr kumimoji="1" sz="1400" b="1">
                  <a:solidFill>
                    <a:srgbClr val="0033CC"/>
                  </a:solidFill>
                  <a:latin typeface="標楷體" pitchFamily="65" charset="-120"/>
                  <a:ea typeface="新細明體" pitchFamily="18" charset="-120"/>
                </a:defRPr>
              </a:lvl6pPr>
              <a:lvl7pPr marL="2971800" indent="-228600" eaLnBrk="0" fontAlgn="base" hangingPunct="0">
                <a:spcBef>
                  <a:spcPct val="0"/>
                </a:spcBef>
                <a:spcAft>
                  <a:spcPct val="0"/>
                </a:spcAft>
                <a:defRPr kumimoji="1" sz="1400" b="1">
                  <a:solidFill>
                    <a:srgbClr val="0033CC"/>
                  </a:solidFill>
                  <a:latin typeface="標楷體" pitchFamily="65" charset="-120"/>
                  <a:ea typeface="新細明體" pitchFamily="18" charset="-120"/>
                </a:defRPr>
              </a:lvl7pPr>
              <a:lvl8pPr marL="3429000" indent="-228600" eaLnBrk="0" fontAlgn="base" hangingPunct="0">
                <a:spcBef>
                  <a:spcPct val="0"/>
                </a:spcBef>
                <a:spcAft>
                  <a:spcPct val="0"/>
                </a:spcAft>
                <a:defRPr kumimoji="1" sz="1400" b="1">
                  <a:solidFill>
                    <a:srgbClr val="0033CC"/>
                  </a:solidFill>
                  <a:latin typeface="標楷體" pitchFamily="65" charset="-120"/>
                  <a:ea typeface="新細明體" pitchFamily="18" charset="-120"/>
                </a:defRPr>
              </a:lvl8pPr>
              <a:lvl9pPr marL="3886200" indent="-228600" eaLnBrk="0" fontAlgn="base" hangingPunct="0">
                <a:spcBef>
                  <a:spcPct val="0"/>
                </a:spcBef>
                <a:spcAft>
                  <a:spcPct val="0"/>
                </a:spcAft>
                <a:defRPr kumimoji="1" sz="1400" b="1">
                  <a:solidFill>
                    <a:srgbClr val="0033CC"/>
                  </a:solidFill>
                  <a:latin typeface="標楷體" pitchFamily="65" charset="-120"/>
                  <a:ea typeface="新細明體" pitchFamily="18" charset="-120"/>
                </a:defRPr>
              </a:lvl9pPr>
            </a:lstStyle>
            <a:p>
              <a:endParaRPr kumimoji="0" lang="zh-TW" altLang="en-US" sz="2963" b="0">
                <a:solidFill>
                  <a:schemeClr val="tx1"/>
                </a:solidFill>
                <a:latin typeface="Arial" pitchFamily="34" charset="0"/>
              </a:endParaRPr>
            </a:p>
          </p:txBody>
        </p:sp>
        <p:cxnSp>
          <p:nvCxnSpPr>
            <p:cNvPr id="4" name="直線接點 3">
              <a:extLst>
                <a:ext uri="{FF2B5EF4-FFF2-40B4-BE49-F238E27FC236}">
                  <a16:creationId xmlns:a16="http://schemas.microsoft.com/office/drawing/2014/main" id="{66D8BFA7-F136-44D8-A4BA-AC8DEED2EAEC}"/>
                </a:ext>
              </a:extLst>
            </p:cNvPr>
            <p:cNvCxnSpPr>
              <a:cxnSpLocks/>
              <a:stCxn id="15367" idx="3"/>
            </p:cNvCxnSpPr>
            <p:nvPr/>
          </p:nvCxnSpPr>
          <p:spPr>
            <a:xfrm flipV="1">
              <a:off x="-7938" y="12700"/>
              <a:ext cx="6051551" cy="3459163"/>
            </a:xfrm>
            <a:prstGeom prst="line">
              <a:avLst/>
            </a:prstGeom>
            <a:ln w="19050">
              <a:solidFill>
                <a:schemeClr val="bg1"/>
              </a:solidFill>
              <a:tailEnd type="none"/>
            </a:ln>
          </p:spPr>
          <p:style>
            <a:lnRef idx="1">
              <a:schemeClr val="dk1"/>
            </a:lnRef>
            <a:fillRef idx="0">
              <a:schemeClr val="dk1"/>
            </a:fillRef>
            <a:effectRef idx="0">
              <a:schemeClr val="dk1"/>
            </a:effectRef>
            <a:fontRef idx="minor">
              <a:schemeClr val="tx1"/>
            </a:fontRef>
          </p:style>
        </p:cxnSp>
        <p:cxnSp>
          <p:nvCxnSpPr>
            <p:cNvPr id="23" name="直線接點 22">
              <a:extLst>
                <a:ext uri="{FF2B5EF4-FFF2-40B4-BE49-F238E27FC236}">
                  <a16:creationId xmlns:a16="http://schemas.microsoft.com/office/drawing/2014/main" id="{EC6716C0-3950-4BA7-BAE9-0C179958C6C9}"/>
                </a:ext>
              </a:extLst>
            </p:cNvPr>
            <p:cNvCxnSpPr/>
            <p:nvPr/>
          </p:nvCxnSpPr>
          <p:spPr>
            <a:xfrm>
              <a:off x="60325" y="1870075"/>
              <a:ext cx="627063" cy="2389188"/>
            </a:xfrm>
            <a:prstGeom prst="line">
              <a:avLst/>
            </a:prstGeom>
            <a:ln w="19050">
              <a:solidFill>
                <a:schemeClr val="bg1"/>
              </a:solidFill>
              <a:tailEnd type="none"/>
            </a:ln>
          </p:spPr>
          <p:style>
            <a:lnRef idx="1">
              <a:schemeClr val="dk1"/>
            </a:lnRef>
            <a:fillRef idx="0">
              <a:schemeClr val="dk1"/>
            </a:fillRef>
            <a:effectRef idx="0">
              <a:schemeClr val="dk1"/>
            </a:effectRef>
            <a:fontRef idx="minor">
              <a:schemeClr val="tx1"/>
            </a:fontRef>
          </p:style>
        </p:cxnSp>
        <p:cxnSp>
          <p:nvCxnSpPr>
            <p:cNvPr id="26" name="直線接點 25">
              <a:extLst>
                <a:ext uri="{FF2B5EF4-FFF2-40B4-BE49-F238E27FC236}">
                  <a16:creationId xmlns:a16="http://schemas.microsoft.com/office/drawing/2014/main" id="{B97EE70A-9938-441D-9119-BA2CC15A3538}"/>
                </a:ext>
              </a:extLst>
            </p:cNvPr>
            <p:cNvCxnSpPr>
              <a:endCxn id="15366" idx="0"/>
            </p:cNvCxnSpPr>
            <p:nvPr/>
          </p:nvCxnSpPr>
          <p:spPr>
            <a:xfrm>
              <a:off x="3721100" y="-7938"/>
              <a:ext cx="1446213" cy="1806576"/>
            </a:xfrm>
            <a:prstGeom prst="line">
              <a:avLst/>
            </a:prstGeom>
            <a:ln w="19050">
              <a:solidFill>
                <a:schemeClr val="bg1"/>
              </a:solidFill>
              <a:tailEnd type="none"/>
            </a:ln>
          </p:spPr>
          <p:style>
            <a:lnRef idx="1">
              <a:schemeClr val="dk1"/>
            </a:lnRef>
            <a:fillRef idx="0">
              <a:schemeClr val="dk1"/>
            </a:fillRef>
            <a:effectRef idx="0">
              <a:schemeClr val="dk1"/>
            </a:effectRef>
            <a:fontRef idx="minor">
              <a:schemeClr val="tx1"/>
            </a:fontRef>
          </p:style>
        </p:cxnSp>
      </p:grpSp>
      <p:pic>
        <p:nvPicPr>
          <p:cNvPr id="15368" name="圖片 3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5503" y="47043"/>
            <a:ext cx="381374" cy="381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9" name="Rectangle 3"/>
          <p:cNvSpPr>
            <a:spLocks noChangeArrowheads="1"/>
          </p:cNvSpPr>
          <p:nvPr/>
        </p:nvSpPr>
        <p:spPr bwMode="auto">
          <a:xfrm>
            <a:off x="1551440" y="76424"/>
            <a:ext cx="4631106" cy="352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kumimoji="1" sz="1400" b="1">
                <a:solidFill>
                  <a:srgbClr val="0033CC"/>
                </a:solidFill>
                <a:latin typeface="標楷體" pitchFamily="65" charset="-120"/>
                <a:ea typeface="新細明體" pitchFamily="18" charset="-120"/>
              </a:defRPr>
            </a:lvl1pPr>
            <a:lvl2pPr marL="742950" indent="-285750">
              <a:defRPr kumimoji="1" sz="1400" b="1">
                <a:solidFill>
                  <a:srgbClr val="0033CC"/>
                </a:solidFill>
                <a:latin typeface="標楷體" pitchFamily="65" charset="-120"/>
                <a:ea typeface="新細明體" pitchFamily="18" charset="-120"/>
              </a:defRPr>
            </a:lvl2pPr>
            <a:lvl3pPr marL="1143000" indent="-228600">
              <a:defRPr kumimoji="1" sz="1400" b="1">
                <a:solidFill>
                  <a:srgbClr val="0033CC"/>
                </a:solidFill>
                <a:latin typeface="標楷體" pitchFamily="65" charset="-120"/>
                <a:ea typeface="新細明體" pitchFamily="18" charset="-120"/>
              </a:defRPr>
            </a:lvl3pPr>
            <a:lvl4pPr marL="1600200" indent="-228600">
              <a:defRPr kumimoji="1" sz="1400" b="1">
                <a:solidFill>
                  <a:srgbClr val="0033CC"/>
                </a:solidFill>
                <a:latin typeface="標楷體" pitchFamily="65" charset="-120"/>
                <a:ea typeface="新細明體" pitchFamily="18" charset="-120"/>
              </a:defRPr>
            </a:lvl4pPr>
            <a:lvl5pPr marL="2057400" indent="-228600">
              <a:defRPr kumimoji="1" sz="1400" b="1">
                <a:solidFill>
                  <a:srgbClr val="0033CC"/>
                </a:solidFill>
                <a:latin typeface="標楷體" pitchFamily="65" charset="-120"/>
                <a:ea typeface="新細明體" pitchFamily="18" charset="-120"/>
              </a:defRPr>
            </a:lvl5pPr>
            <a:lvl6pPr marL="2514600" indent="-228600" eaLnBrk="0" fontAlgn="base" hangingPunct="0">
              <a:spcBef>
                <a:spcPct val="0"/>
              </a:spcBef>
              <a:spcAft>
                <a:spcPct val="0"/>
              </a:spcAft>
              <a:defRPr kumimoji="1" sz="1400" b="1">
                <a:solidFill>
                  <a:srgbClr val="0033CC"/>
                </a:solidFill>
                <a:latin typeface="標楷體" pitchFamily="65" charset="-120"/>
                <a:ea typeface="新細明體" pitchFamily="18" charset="-120"/>
              </a:defRPr>
            </a:lvl6pPr>
            <a:lvl7pPr marL="2971800" indent="-228600" eaLnBrk="0" fontAlgn="base" hangingPunct="0">
              <a:spcBef>
                <a:spcPct val="0"/>
              </a:spcBef>
              <a:spcAft>
                <a:spcPct val="0"/>
              </a:spcAft>
              <a:defRPr kumimoji="1" sz="1400" b="1">
                <a:solidFill>
                  <a:srgbClr val="0033CC"/>
                </a:solidFill>
                <a:latin typeface="標楷體" pitchFamily="65" charset="-120"/>
                <a:ea typeface="新細明體" pitchFamily="18" charset="-120"/>
              </a:defRPr>
            </a:lvl7pPr>
            <a:lvl8pPr marL="3429000" indent="-228600" eaLnBrk="0" fontAlgn="base" hangingPunct="0">
              <a:spcBef>
                <a:spcPct val="0"/>
              </a:spcBef>
              <a:spcAft>
                <a:spcPct val="0"/>
              </a:spcAft>
              <a:defRPr kumimoji="1" sz="1400" b="1">
                <a:solidFill>
                  <a:srgbClr val="0033CC"/>
                </a:solidFill>
                <a:latin typeface="標楷體" pitchFamily="65" charset="-120"/>
                <a:ea typeface="新細明體" pitchFamily="18" charset="-120"/>
              </a:defRPr>
            </a:lvl8pPr>
            <a:lvl9pPr marL="3886200" indent="-228600" eaLnBrk="0" fontAlgn="base" hangingPunct="0">
              <a:spcBef>
                <a:spcPct val="0"/>
              </a:spcBef>
              <a:spcAft>
                <a:spcPct val="0"/>
              </a:spcAft>
              <a:defRPr kumimoji="1" sz="1400" b="1">
                <a:solidFill>
                  <a:srgbClr val="0033CC"/>
                </a:solidFill>
                <a:latin typeface="標楷體" pitchFamily="65" charset="-120"/>
                <a:ea typeface="新細明體" pitchFamily="18" charset="-120"/>
              </a:defRPr>
            </a:lvl9pPr>
          </a:lstStyle>
          <a:p>
            <a:pPr eaLnBrk="1" hangingPunct="1"/>
            <a:r>
              <a:rPr lang="en-US" altLang="zh-TW" sz="1693" dirty="0">
                <a:solidFill>
                  <a:schemeClr val="tx1"/>
                </a:solidFill>
                <a:latin typeface="Times New Roman" pitchFamily="18" charset="0"/>
                <a:ea typeface="標楷體" pitchFamily="65" charset="-120"/>
                <a:cs typeface="Times New Roman" pitchFamily="18" charset="0"/>
              </a:rPr>
              <a:t>Soil and Water Conservation </a:t>
            </a:r>
            <a:r>
              <a:rPr lang="en-US" altLang="zh-TW" sz="1693" dirty="0" smtClean="0">
                <a:solidFill>
                  <a:schemeClr val="tx1"/>
                </a:solidFill>
                <a:latin typeface="Times New Roman" pitchFamily="18" charset="0"/>
                <a:ea typeface="標楷體" pitchFamily="65" charset="-120"/>
                <a:cs typeface="Times New Roman" pitchFamily="18" charset="0"/>
              </a:rPr>
              <a:t>TAIWAN</a:t>
            </a:r>
            <a:endParaRPr lang="zh-TW" altLang="zh-TW" sz="1693" b="0" dirty="0">
              <a:solidFill>
                <a:schemeClr val="tx1"/>
              </a:solidFill>
              <a:latin typeface="Arial" pitchFamily="34" charset="0"/>
              <a:ea typeface="標楷體" pitchFamily="65" charset="-120"/>
              <a:cs typeface="Times New Roman" pitchFamily="18" charset="0"/>
            </a:endParaRPr>
          </a:p>
        </p:txBody>
      </p:sp>
      <p:sp>
        <p:nvSpPr>
          <p:cNvPr id="15370" name="等腰三角形 15"/>
          <p:cNvSpPr>
            <a:spLocks noChangeAspect="1"/>
          </p:cNvSpPr>
          <p:nvPr/>
        </p:nvSpPr>
        <p:spPr bwMode="auto">
          <a:xfrm>
            <a:off x="943259" y="5597957"/>
            <a:ext cx="2202558" cy="1251644"/>
          </a:xfrm>
          <a:prstGeom prst="triangle">
            <a:avLst>
              <a:gd name="adj" fmla="val 42009"/>
            </a:avLst>
          </a:prstGeom>
          <a:solidFill>
            <a:schemeClr val="bg1"/>
          </a:solidFill>
          <a:ln w="9525" algn="ctr">
            <a:solidFill>
              <a:schemeClr val="bg1"/>
            </a:solidFill>
            <a:round/>
            <a:headEnd/>
            <a:tailEnd/>
          </a:ln>
        </p:spPr>
        <p:txBody>
          <a:bodyPr/>
          <a:lstStyle>
            <a:lvl1pPr>
              <a:defRPr kumimoji="1" sz="1400" b="1">
                <a:solidFill>
                  <a:srgbClr val="0033CC"/>
                </a:solidFill>
                <a:latin typeface="標楷體" pitchFamily="65" charset="-120"/>
                <a:ea typeface="新細明體" pitchFamily="18" charset="-120"/>
              </a:defRPr>
            </a:lvl1pPr>
            <a:lvl2pPr marL="742950" indent="-285750">
              <a:defRPr kumimoji="1" sz="1400" b="1">
                <a:solidFill>
                  <a:srgbClr val="0033CC"/>
                </a:solidFill>
                <a:latin typeface="標楷體" pitchFamily="65" charset="-120"/>
                <a:ea typeface="新細明體" pitchFamily="18" charset="-120"/>
              </a:defRPr>
            </a:lvl2pPr>
            <a:lvl3pPr marL="1143000" indent="-228600">
              <a:defRPr kumimoji="1" sz="1400" b="1">
                <a:solidFill>
                  <a:srgbClr val="0033CC"/>
                </a:solidFill>
                <a:latin typeface="標楷體" pitchFamily="65" charset="-120"/>
                <a:ea typeface="新細明體" pitchFamily="18" charset="-120"/>
              </a:defRPr>
            </a:lvl3pPr>
            <a:lvl4pPr marL="1600200" indent="-228600">
              <a:defRPr kumimoji="1" sz="1400" b="1">
                <a:solidFill>
                  <a:srgbClr val="0033CC"/>
                </a:solidFill>
                <a:latin typeface="標楷體" pitchFamily="65" charset="-120"/>
                <a:ea typeface="新細明體" pitchFamily="18" charset="-120"/>
              </a:defRPr>
            </a:lvl4pPr>
            <a:lvl5pPr marL="2057400" indent="-228600">
              <a:defRPr kumimoji="1" sz="1400" b="1">
                <a:solidFill>
                  <a:srgbClr val="0033CC"/>
                </a:solidFill>
                <a:latin typeface="標楷體" pitchFamily="65" charset="-120"/>
                <a:ea typeface="新細明體" pitchFamily="18" charset="-120"/>
              </a:defRPr>
            </a:lvl5pPr>
            <a:lvl6pPr marL="2514600" indent="-228600" eaLnBrk="0" fontAlgn="base" hangingPunct="0">
              <a:spcBef>
                <a:spcPct val="0"/>
              </a:spcBef>
              <a:spcAft>
                <a:spcPct val="0"/>
              </a:spcAft>
              <a:defRPr kumimoji="1" sz="1400" b="1">
                <a:solidFill>
                  <a:srgbClr val="0033CC"/>
                </a:solidFill>
                <a:latin typeface="標楷體" pitchFamily="65" charset="-120"/>
                <a:ea typeface="新細明體" pitchFamily="18" charset="-120"/>
              </a:defRPr>
            </a:lvl6pPr>
            <a:lvl7pPr marL="2971800" indent="-228600" eaLnBrk="0" fontAlgn="base" hangingPunct="0">
              <a:spcBef>
                <a:spcPct val="0"/>
              </a:spcBef>
              <a:spcAft>
                <a:spcPct val="0"/>
              </a:spcAft>
              <a:defRPr kumimoji="1" sz="1400" b="1">
                <a:solidFill>
                  <a:srgbClr val="0033CC"/>
                </a:solidFill>
                <a:latin typeface="標楷體" pitchFamily="65" charset="-120"/>
                <a:ea typeface="新細明體" pitchFamily="18" charset="-120"/>
              </a:defRPr>
            </a:lvl7pPr>
            <a:lvl8pPr marL="3429000" indent="-228600" eaLnBrk="0" fontAlgn="base" hangingPunct="0">
              <a:spcBef>
                <a:spcPct val="0"/>
              </a:spcBef>
              <a:spcAft>
                <a:spcPct val="0"/>
              </a:spcAft>
              <a:defRPr kumimoji="1" sz="1400" b="1">
                <a:solidFill>
                  <a:srgbClr val="0033CC"/>
                </a:solidFill>
                <a:latin typeface="標楷體" pitchFamily="65" charset="-120"/>
                <a:ea typeface="新細明體" pitchFamily="18" charset="-120"/>
              </a:defRPr>
            </a:lvl8pPr>
            <a:lvl9pPr marL="3886200" indent="-228600" eaLnBrk="0" fontAlgn="base" hangingPunct="0">
              <a:spcBef>
                <a:spcPct val="0"/>
              </a:spcBef>
              <a:spcAft>
                <a:spcPct val="0"/>
              </a:spcAft>
              <a:defRPr kumimoji="1" sz="1400" b="1">
                <a:solidFill>
                  <a:srgbClr val="0033CC"/>
                </a:solidFill>
                <a:latin typeface="標楷體" pitchFamily="65" charset="-120"/>
                <a:ea typeface="新細明體" pitchFamily="18" charset="-120"/>
              </a:defRPr>
            </a:lvl9pPr>
          </a:lstStyle>
          <a:p>
            <a:endParaRPr kumimoji="0" lang="zh-TW" altLang="en-US" sz="2963" b="0">
              <a:solidFill>
                <a:schemeClr val="tx1"/>
              </a:solidFill>
              <a:latin typeface="Arial" pitchFamily="34" charset="0"/>
            </a:endParaRPr>
          </a:p>
        </p:txBody>
      </p:sp>
      <p:sp>
        <p:nvSpPr>
          <p:cNvPr id="80" name="Rectangle 13">
            <a:extLst>
              <a:ext uri="{FF2B5EF4-FFF2-40B4-BE49-F238E27FC236}">
                <a16:creationId xmlns:a16="http://schemas.microsoft.com/office/drawing/2014/main" id="{0E26D3C0-0A67-475B-BCB7-FE6EA8434DD0}"/>
              </a:ext>
            </a:extLst>
          </p:cNvPr>
          <p:cNvSpPr>
            <a:spLocks noChangeArrowheads="1"/>
          </p:cNvSpPr>
          <p:nvPr/>
        </p:nvSpPr>
        <p:spPr bwMode="auto">
          <a:xfrm>
            <a:off x="2115942" y="2950184"/>
            <a:ext cx="7723230" cy="1557415"/>
          </a:xfrm>
          <a:prstGeom prst="rect">
            <a:avLst/>
          </a:prstGeom>
          <a:noFill/>
          <a:ln w="9525">
            <a:noFill/>
            <a:miter lim="800000"/>
            <a:headEnd/>
            <a:tailEnd/>
          </a:ln>
          <a:effectLst>
            <a:outerShdw dir="2700000" algn="ctr" rotWithShape="0">
              <a:schemeClr val="tx1"/>
            </a:outerShdw>
          </a:effectLst>
        </p:spPr>
        <p:txBody>
          <a:bodyPr lIns="86087" tIns="43045" rIns="86087" bIns="43045" anchor="ctr"/>
          <a:lstStyle/>
          <a:p>
            <a:pPr algn="ctr" defTabSz="806442">
              <a:lnSpc>
                <a:spcPct val="90000"/>
              </a:lnSpc>
              <a:defRPr/>
            </a:pPr>
            <a:endParaRPr lang="zh-TW" altLang="en-US" sz="6350" dirty="0">
              <a:solidFill>
                <a:srgbClr val="FFFF00"/>
              </a:solidFill>
              <a:effectLst>
                <a:outerShdw blurRad="38100" dist="38100" dir="2700000" algn="tl">
                  <a:srgbClr val="000000"/>
                </a:outerShdw>
                <a:reflection blurRad="6350" stA="50000" endA="300" endPos="50000" dist="29997" dir="5400000" sy="-100000" algn="bl" rotWithShape="0"/>
              </a:effectLst>
              <a:latin typeface="華康中圓體(P)" pitchFamily="34" charset="-120"/>
              <a:ea typeface="華康中圓體(P)" pitchFamily="34" charset="-120"/>
            </a:endParaRPr>
          </a:p>
        </p:txBody>
      </p:sp>
      <p:pic>
        <p:nvPicPr>
          <p:cNvPr id="15372" name="圖片 3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303" y="15122"/>
            <a:ext cx="554419" cy="556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矩形 9">
            <a:extLst>
              <a:ext uri="{FF2B5EF4-FFF2-40B4-BE49-F238E27FC236}">
                <a16:creationId xmlns:a16="http://schemas.microsoft.com/office/drawing/2014/main" id="{D44DFDE1-00FA-4035-BDC8-1B6F927EF98A}"/>
              </a:ext>
            </a:extLst>
          </p:cNvPr>
          <p:cNvSpPr>
            <a:spLocks noChangeArrowheads="1"/>
          </p:cNvSpPr>
          <p:nvPr/>
        </p:nvSpPr>
        <p:spPr bwMode="auto">
          <a:xfrm>
            <a:off x="552455" y="1195614"/>
            <a:ext cx="5425102" cy="1431159"/>
          </a:xfrm>
          <a:prstGeom prst="rect">
            <a:avLst/>
          </a:prstGeom>
          <a:noFill/>
          <a:effectLst/>
        </p:spPr>
        <p:txBody>
          <a:bodyPr wrap="square" lIns="38099" tIns="38099" rIns="38099" bIns="38099" anchor="ctr">
            <a:spAutoFit/>
          </a:bodyPr>
          <a:lstStyle/>
          <a:p>
            <a:pPr algn="ctr">
              <a:defRPr/>
            </a:pPr>
            <a:r>
              <a:rPr lang="en-US" altLang="zh-TW" sz="8800" b="1" dirty="0">
                <a:solidFill>
                  <a:srgbClr val="002060"/>
                </a:solidFill>
                <a:effectLst>
                  <a:glow rad="101600">
                    <a:schemeClr val="bg1">
                      <a:alpha val="60000"/>
                    </a:schemeClr>
                  </a:glow>
                </a:effectLst>
                <a:latin typeface="Californian FB" panose="0207040306080B030204" pitchFamily="18" charset="0"/>
                <a:ea typeface="標楷體" panose="03000509000000000000" pitchFamily="65" charset="-120"/>
              </a:rPr>
              <a:t>Thank You</a:t>
            </a:r>
            <a:endParaRPr lang="zh-TW" altLang="en-US" sz="8800" b="1" dirty="0">
              <a:solidFill>
                <a:srgbClr val="002060"/>
              </a:solidFill>
              <a:effectLst>
                <a:glow rad="101600">
                  <a:schemeClr val="bg1">
                    <a:alpha val="60000"/>
                  </a:schemeClr>
                </a:glow>
              </a:effectLst>
              <a:latin typeface="Californian FB" panose="0207040306080B030204" pitchFamily="18" charset="0"/>
              <a:ea typeface="標楷體" panose="03000509000000000000" pitchFamily="65" charset="-120"/>
            </a:endParaRPr>
          </a:p>
        </p:txBody>
      </p:sp>
      <p:pic>
        <p:nvPicPr>
          <p:cNvPr id="6" name="圖片 5">
            <a:extLst>
              <a:ext uri="{FF2B5EF4-FFF2-40B4-BE49-F238E27FC236}">
                <a16:creationId xmlns:a16="http://schemas.microsoft.com/office/drawing/2014/main" id="{B5521CA1-EC41-4482-9D50-BC7B688BE550}"/>
              </a:ext>
            </a:extLst>
          </p:cNvPr>
          <p:cNvPicPr>
            <a:picLocks noChangeAspect="1"/>
          </p:cNvPicPr>
          <p:nvPr/>
        </p:nvPicPr>
        <p:blipFill>
          <a:blip r:embed="rId5"/>
          <a:stretch>
            <a:fillRect/>
          </a:stretch>
        </p:blipFill>
        <p:spPr>
          <a:xfrm>
            <a:off x="1196613" y="5274362"/>
            <a:ext cx="696216" cy="1411249"/>
          </a:xfrm>
          <a:prstGeom prst="rect">
            <a:avLst/>
          </a:prstGeom>
        </p:spPr>
      </p:pic>
      <p:sp>
        <p:nvSpPr>
          <p:cNvPr id="5" name="矩形 4">
            <a:extLst>
              <a:ext uri="{FF2B5EF4-FFF2-40B4-BE49-F238E27FC236}">
                <a16:creationId xmlns:a16="http://schemas.microsoft.com/office/drawing/2014/main" id="{885D9D76-3623-7DDA-9947-819D821D328C}"/>
              </a:ext>
            </a:extLst>
          </p:cNvPr>
          <p:cNvSpPr/>
          <p:nvPr/>
        </p:nvSpPr>
        <p:spPr>
          <a:xfrm>
            <a:off x="1015503" y="5274362"/>
            <a:ext cx="982262" cy="14468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1026" name="Picture 2" descr="屏科大校徽由三個左右顛倒的英文字C(由左而右的顏色分別為藍色、黃色、藍色)交疊，並放置於象徵綠色的大武山圖案的上方交疊。">
            <a:extLst>
              <a:ext uri="{FF2B5EF4-FFF2-40B4-BE49-F238E27FC236}">
                <a16:creationId xmlns:a16="http://schemas.microsoft.com/office/drawing/2014/main" id="{77AE3ECD-C681-5415-6D9B-471595A89835}"/>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873160" y="5997774"/>
            <a:ext cx="1174268" cy="6445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051520"/>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C45FB24-BEC6-4D44-888B-84AEBBA2DC09}">
  <ds:schemaRefs>
    <ds:schemaRef ds:uri="http://schemas.microsoft.com/sharepoint/v3/contenttype/forms"/>
  </ds:schemaRefs>
</ds:datastoreItem>
</file>

<file path=customXml/itemProps2.xml><?xml version="1.0" encoding="utf-8"?>
<ds:datastoreItem xmlns:ds="http://schemas.openxmlformats.org/officeDocument/2006/customXml" ds:itemID="{3FD9A38F-9A2C-42E5-9013-4C4B1FFCB4F6}">
  <ds:schemaRefs>
    <ds:schemaRef ds:uri="http://purl.org/dc/elements/1.1/"/>
    <ds:schemaRef ds:uri="http://purl.org/dc/dcmitype/"/>
    <ds:schemaRef ds:uri="http://www.w3.org/XML/1998/namespace"/>
    <ds:schemaRef ds:uri="71af3243-3dd4-4a8d-8c0d-dd76da1f02a5"/>
    <ds:schemaRef ds:uri="16c05727-aa75-4e4a-9b5f-8a80a1165891"/>
    <ds:schemaRef ds:uri="http://schemas.microsoft.com/office/2006/documentManagement/types"/>
    <ds:schemaRef ds:uri="http://purl.org/dc/terms/"/>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07ECF6D8-9EA4-45A1-AFEB-B7C326AF085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3564</Words>
  <Application>Microsoft Office PowerPoint</Application>
  <PresentationFormat>寬螢幕</PresentationFormat>
  <Paragraphs>1170</Paragraphs>
  <Slides>94</Slides>
  <Notes>3</Notes>
  <HiddenSlides>0</HiddenSlides>
  <MMClips>0</MMClips>
  <ScaleCrop>false</ScaleCrop>
  <HeadingPairs>
    <vt:vector size="6" baseType="variant">
      <vt:variant>
        <vt:lpstr>使用字型</vt:lpstr>
      </vt:variant>
      <vt:variant>
        <vt:i4>15</vt:i4>
      </vt:variant>
      <vt:variant>
        <vt:lpstr>佈景主題</vt:lpstr>
      </vt:variant>
      <vt:variant>
        <vt:i4>1</vt:i4>
      </vt:variant>
      <vt:variant>
        <vt:lpstr>投影片標題</vt:lpstr>
      </vt:variant>
      <vt:variant>
        <vt:i4>94</vt:i4>
      </vt:variant>
    </vt:vector>
  </HeadingPairs>
  <TitlesOfParts>
    <vt:vector size="110" baseType="lpstr">
      <vt:lpstr>Batang</vt:lpstr>
      <vt:lpstr>Microsoft JhengHei UI</vt:lpstr>
      <vt:lpstr>New York</vt:lpstr>
      <vt:lpstr>華康中圓體(P)</vt:lpstr>
      <vt:lpstr>微軟正黑體</vt:lpstr>
      <vt:lpstr>新細明體</vt:lpstr>
      <vt:lpstr>標楷體</vt:lpstr>
      <vt:lpstr>Arial</vt:lpstr>
      <vt:lpstr>Calibri</vt:lpstr>
      <vt:lpstr>Calibri Light</vt:lpstr>
      <vt:lpstr>Californian FB</vt:lpstr>
      <vt:lpstr>Cambria Math</vt:lpstr>
      <vt:lpstr>Tahoma</vt:lpstr>
      <vt:lpstr>Times New Roman</vt:lpstr>
      <vt:lpstr>Wingdings</vt:lpstr>
      <vt:lpstr>Office 佈景主題</vt:lpstr>
      <vt:lpstr>PowerPoint 簡報</vt:lpstr>
      <vt:lpstr>PowerPoint 簡報</vt:lpstr>
      <vt:lpstr>PowerPoint 簡報</vt:lpstr>
      <vt:lpstr>PowerPoint 簡報</vt:lpstr>
      <vt:lpstr>PowerPoint 簡報</vt:lpstr>
      <vt:lpstr>Areal Precipitation </vt:lpstr>
      <vt:lpstr>Unit hydrograph</vt:lpstr>
      <vt:lpstr>Unit hydrograph-Example</vt:lpstr>
      <vt:lpstr>Unit hydrograph-Example</vt:lpstr>
      <vt:lpstr>Unit hydrograph-Example</vt:lpstr>
      <vt:lpstr>Unit hydrograph-Example</vt:lpstr>
      <vt:lpstr>Application of Unit Hydrograph to Derive Runoff Hydrograph </vt:lpstr>
      <vt:lpstr>Application of Unit Hydrograph to Derive Runoff Hydrograph </vt:lpstr>
      <vt:lpstr>Application of Unit Hydrograph to Derive Runoff Hydrograph </vt:lpstr>
      <vt:lpstr>Direct runoff and unit hydrograph-Example</vt:lpstr>
      <vt:lpstr>Direct runoff and unit hydrograph-Example</vt:lpstr>
      <vt:lpstr>Direct runoff and unit hydrograph-Example</vt:lpstr>
      <vt:lpstr>UNIT HYDROGRAPHS-Example</vt:lpstr>
      <vt:lpstr>UNIT HYDROGRAPHS-Example</vt:lpstr>
      <vt:lpstr>UNIT HYDROGRAPHS-Example</vt:lpstr>
      <vt:lpstr>UNIT HYDROGRAPHS-Example</vt:lpstr>
      <vt:lpstr>UNIT HYDROGRAPHS-Example</vt:lpstr>
      <vt:lpstr>UNIT HYDROGRAPHS-Example</vt:lpstr>
      <vt:lpstr>UNIT HYDROGRAPHS-Example</vt:lpstr>
      <vt:lpstr>UNIT HYDROGRAPHS-Example</vt:lpstr>
      <vt:lpstr>UNIT HYDROGRAPHS-Example</vt:lpstr>
      <vt:lpstr>UNIT HYDROGRAPHS-Example</vt:lpstr>
      <vt:lpstr>UNIT HYDROGRAPHS-Example</vt:lpstr>
      <vt:lpstr>UNIT HYDROGRAPHS-Example</vt:lpstr>
      <vt:lpstr>UNIT HYDROGRAPHS-Example</vt:lpstr>
      <vt:lpstr>GIS Create Watershed</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PIX4D</vt:lpstr>
      <vt:lpstr>Project Setting</vt:lpstr>
      <vt:lpstr>Project Setting</vt:lpstr>
      <vt:lpstr>PowerPoint 簡報</vt:lpstr>
      <vt:lpstr>Project Setting</vt:lpstr>
      <vt:lpstr>Project Setting</vt:lpstr>
      <vt:lpstr>Project Setting</vt:lpstr>
      <vt:lpstr>Project Setting</vt:lpstr>
      <vt:lpstr>PowerPoint 簡報</vt:lpstr>
      <vt:lpstr>GCP Manager</vt:lpstr>
      <vt:lpstr>GCP Manager</vt:lpstr>
      <vt:lpstr>GCP Manager</vt:lpstr>
      <vt:lpstr>PowerPoint 簡報</vt:lpstr>
      <vt:lpstr>GCP Manager</vt:lpstr>
      <vt:lpstr>Processing Options</vt:lpstr>
      <vt:lpstr>Running</vt:lpstr>
      <vt:lpstr>Result</vt:lpstr>
      <vt:lpstr>Output</vt:lpstr>
      <vt:lpstr>Output</vt:lpstr>
      <vt:lpstr>PowerPoint 簡報</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2022-05-03T07:03:01Z</dcterms:created>
  <dcterms:modified xsi:type="dcterms:W3CDTF">2022-12-23T06:51:55Z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